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notesSlides/notesSlide18.xml" ContentType="application/vnd.openxmlformats-officedocument.presentationml.notesSlide+xml"/>
  <Override PartName="/ppt/charts/chart2.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3.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4.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5.xml" ContentType="application/vnd.openxmlformats-officedocument.drawingml.chart+xml"/>
  <Override PartName="/ppt/notesSlides/notesSlide32.xml" ContentType="application/vnd.openxmlformats-officedocument.presentationml.notesSlide+xml"/>
  <Override PartName="/ppt/charts/chart6.xml" ContentType="application/vnd.openxmlformats-officedocument.drawingml.chart+xml"/>
  <Override PartName="/ppt/notesSlides/notesSlide33.xml" ContentType="application/vnd.openxmlformats-officedocument.presentationml.notesSlide+xml"/>
  <Override PartName="/ppt/charts/chart7.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8.xml" ContentType="application/vnd.openxmlformats-officedocument.drawingml.chart+xml"/>
  <Override PartName="/ppt/notesSlides/notesSlide39.xml" ContentType="application/vnd.openxmlformats-officedocument.presentationml.notesSlide+xml"/>
  <Override PartName="/ppt/charts/chart9.xml" ContentType="application/vnd.openxmlformats-officedocument.drawingml.chart+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10.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11.xml" ContentType="application/vnd.openxmlformats-officedocument.drawingml.chart+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rts/chart12.xml" ContentType="application/vnd.openxmlformats-officedocument.drawingml.chart+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rts/chart13.xml" ContentType="application/vnd.openxmlformats-officedocument.drawingml.chart+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harts/chart14.xml" ContentType="application/vnd.openxmlformats-officedocument.drawingml.chart+xml"/>
  <Override PartName="/ppt/notesSlides/notesSlide57.xml" ContentType="application/vnd.openxmlformats-officedocument.presentationml.notesSlide+xml"/>
  <Override PartName="/ppt/charts/chart15.xml" ContentType="application/vnd.openxmlformats-officedocument.drawingml.chart+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charts/chart1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3" r:id="rId1"/>
  </p:sldMasterIdLst>
  <p:notesMasterIdLst>
    <p:notesMasterId r:id="rId86"/>
  </p:notesMasterIdLst>
  <p:handoutMasterIdLst>
    <p:handoutMasterId r:id="rId87"/>
  </p:handoutMasterIdLst>
  <p:sldIdLst>
    <p:sldId id="286" r:id="rId2"/>
    <p:sldId id="716" r:id="rId3"/>
    <p:sldId id="728" r:id="rId4"/>
    <p:sldId id="2202" r:id="rId5"/>
    <p:sldId id="537" r:id="rId6"/>
    <p:sldId id="678" r:id="rId7"/>
    <p:sldId id="2276" r:id="rId8"/>
    <p:sldId id="2277" r:id="rId9"/>
    <p:sldId id="2278" r:id="rId10"/>
    <p:sldId id="2279" r:id="rId11"/>
    <p:sldId id="275" r:id="rId12"/>
    <p:sldId id="2191" r:id="rId13"/>
    <p:sldId id="685" r:id="rId14"/>
    <p:sldId id="322" r:id="rId15"/>
    <p:sldId id="2198" r:id="rId16"/>
    <p:sldId id="2223" r:id="rId17"/>
    <p:sldId id="558" r:id="rId18"/>
    <p:sldId id="2200" r:id="rId19"/>
    <p:sldId id="2269" r:id="rId20"/>
    <p:sldId id="2273" r:id="rId21"/>
    <p:sldId id="2274" r:id="rId22"/>
    <p:sldId id="2271" r:id="rId23"/>
    <p:sldId id="370" r:id="rId24"/>
    <p:sldId id="725" r:id="rId25"/>
    <p:sldId id="298" r:id="rId26"/>
    <p:sldId id="2217" r:id="rId27"/>
    <p:sldId id="2218" r:id="rId28"/>
    <p:sldId id="560" r:id="rId29"/>
    <p:sldId id="442" r:id="rId30"/>
    <p:sldId id="675" r:id="rId31"/>
    <p:sldId id="375" r:id="rId32"/>
    <p:sldId id="302" r:id="rId33"/>
    <p:sldId id="2275" r:id="rId34"/>
    <p:sldId id="527" r:id="rId35"/>
    <p:sldId id="306" r:id="rId36"/>
    <p:sldId id="335" r:id="rId37"/>
    <p:sldId id="336" r:id="rId38"/>
    <p:sldId id="683" r:id="rId39"/>
    <p:sldId id="2272" r:id="rId40"/>
    <p:sldId id="526" r:id="rId41"/>
    <p:sldId id="403" r:id="rId42"/>
    <p:sldId id="2229" r:id="rId43"/>
    <p:sldId id="737" r:id="rId44"/>
    <p:sldId id="405" r:id="rId45"/>
    <p:sldId id="407" r:id="rId46"/>
    <p:sldId id="2282" r:id="rId47"/>
    <p:sldId id="2283" r:id="rId48"/>
    <p:sldId id="2281" r:id="rId49"/>
    <p:sldId id="381" r:id="rId50"/>
    <p:sldId id="564" r:id="rId51"/>
    <p:sldId id="567" r:id="rId52"/>
    <p:sldId id="569" r:id="rId53"/>
    <p:sldId id="528" r:id="rId54"/>
    <p:sldId id="651" r:id="rId55"/>
    <p:sldId id="2221" r:id="rId56"/>
    <p:sldId id="398" r:id="rId57"/>
    <p:sldId id="400" r:id="rId58"/>
    <p:sldId id="416" r:id="rId59"/>
    <p:sldId id="420" r:id="rId60"/>
    <p:sldId id="391" r:id="rId61"/>
    <p:sldId id="611" r:id="rId62"/>
    <p:sldId id="733" r:id="rId63"/>
    <p:sldId id="2199" r:id="rId64"/>
    <p:sldId id="2224" r:id="rId65"/>
    <p:sldId id="2225" r:id="rId66"/>
    <p:sldId id="2226" r:id="rId67"/>
    <p:sldId id="2206" r:id="rId68"/>
    <p:sldId id="396" r:id="rId69"/>
    <p:sldId id="2222" r:id="rId70"/>
    <p:sldId id="613" r:id="rId71"/>
    <p:sldId id="2227" r:id="rId72"/>
    <p:sldId id="421" r:id="rId73"/>
    <p:sldId id="2208" r:id="rId74"/>
    <p:sldId id="480" r:id="rId75"/>
    <p:sldId id="2211" r:id="rId76"/>
    <p:sldId id="2212" r:id="rId77"/>
    <p:sldId id="2213" r:id="rId78"/>
    <p:sldId id="2214" r:id="rId79"/>
    <p:sldId id="703" r:id="rId80"/>
    <p:sldId id="2210" r:id="rId81"/>
    <p:sldId id="708" r:id="rId82"/>
    <p:sldId id="501" r:id="rId83"/>
    <p:sldId id="2215" r:id="rId84"/>
    <p:sldId id="2216" r:id="rId85"/>
  </p:sldIdLst>
  <p:sldSz cx="9144000" cy="6858000" type="screen4x3"/>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2880">
          <p15:clr>
            <a:srgbClr val="A4A3A4"/>
          </p15:clr>
        </p15:guide>
      </p15:sldGuideLst>
    </p:ext>
    <p:ext uri="{2D200454-40CA-4A62-9FC3-DE9A4176ACB9}">
      <p15:notesGuideLst xmlns:p15="http://schemas.microsoft.com/office/powerpoint/2012/main">
        <p15:guide id="1" orient="horz" pos="3339" userDrawn="1">
          <p15:clr>
            <a:srgbClr val="A4A3A4"/>
          </p15:clr>
        </p15:guide>
        <p15:guide id="2" pos="2125" userDrawn="1">
          <p15:clr>
            <a:srgbClr val="A4A3A4"/>
          </p15:clr>
        </p15:guide>
        <p15:guide id="3" orient="horz" pos="3128" userDrawn="1">
          <p15:clr>
            <a:srgbClr val="A4A3A4"/>
          </p15:clr>
        </p15:guide>
        <p15:guide id="4" pos="214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7" name="Author" initials="A" lastIdx="0" clrIdx="1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8393A"/>
    <a:srgbClr val="FADAE2"/>
    <a:srgbClr val="D5F6FB"/>
    <a:srgbClr val="C4F4FA"/>
    <a:srgbClr val="F3D9E9"/>
    <a:srgbClr val="B6CA4F"/>
    <a:srgbClr val="4E4F50"/>
    <a:srgbClr val="002060"/>
    <a:srgbClr val="61B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71" autoAdjust="0"/>
    <p:restoredTop sz="94641" autoAdjust="0"/>
  </p:normalViewPr>
  <p:slideViewPr>
    <p:cSldViewPr snapToGrid="0">
      <p:cViewPr varScale="1">
        <p:scale>
          <a:sx n="104" d="100"/>
          <a:sy n="104" d="100"/>
        </p:scale>
        <p:origin x="1842" y="102"/>
      </p:cViewPr>
      <p:guideLst>
        <p:guide orient="horz" pos="2137"/>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guide orient="horz" pos="3339"/>
        <p:guide pos="2125"/>
        <p:guide orient="horz" pos="3128"/>
        <p:guide pos="214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831628648048042E-2"/>
          <c:y val="5.2429153280616689E-2"/>
          <c:w val="0.9657024639279882"/>
          <c:h val="0.54053430081508225"/>
        </c:manualLayout>
      </c:layout>
      <c:barChart>
        <c:barDir val="col"/>
        <c:grouping val="clustered"/>
        <c:varyColors val="0"/>
        <c:ser>
          <c:idx val="0"/>
          <c:order val="0"/>
          <c:tx>
            <c:strRef>
              <c:f>Sheet1!$B$1</c:f>
              <c:strCache>
                <c:ptCount val="1"/>
                <c:pt idx="0">
                  <c:v>2022</c:v>
                </c:pt>
              </c:strCache>
            </c:strRef>
          </c:tx>
          <c:spPr>
            <a:solidFill>
              <a:schemeClr val="accent1">
                <a:lumMod val="50000"/>
              </a:schemeClr>
            </a:solidFill>
            <a:ln w="31750">
              <a:noFill/>
            </a:ln>
          </c:spPr>
          <c:invertIfNegative val="0"/>
          <c:dPt>
            <c:idx val="4"/>
            <c:invertIfNegative val="0"/>
            <c:bubble3D val="0"/>
            <c:spPr>
              <a:solidFill>
                <a:schemeClr val="accent1">
                  <a:lumMod val="50000"/>
                </a:schemeClr>
              </a:solidFill>
              <a:ln w="31750">
                <a:noFill/>
                <a:prstDash val="solid"/>
              </a:ln>
            </c:spPr>
            <c:extLst>
              <c:ext xmlns:c16="http://schemas.microsoft.com/office/drawing/2014/chart" uri="{C3380CC4-5D6E-409C-BE32-E72D297353CC}">
                <c16:uniqueId val="{00000001-7BB5-43C0-AAD8-FD13D57B72D5}"/>
              </c:ext>
            </c:extLst>
          </c:dPt>
          <c:dPt>
            <c:idx val="16"/>
            <c:invertIfNegative val="0"/>
            <c:bubble3D val="0"/>
            <c:spPr>
              <a:solidFill>
                <a:schemeClr val="accent1"/>
              </a:solidFill>
              <a:ln w="31750">
                <a:noFill/>
              </a:ln>
            </c:spPr>
            <c:extLst>
              <c:ext xmlns:c16="http://schemas.microsoft.com/office/drawing/2014/chart" uri="{C3380CC4-5D6E-409C-BE32-E72D297353CC}">
                <c16:uniqueId val="{00000003-7BB5-43C0-AAD8-FD13D57B72D5}"/>
              </c:ext>
            </c:extLst>
          </c:dPt>
          <c:dPt>
            <c:idx val="17"/>
            <c:invertIfNegative val="0"/>
            <c:bubble3D val="0"/>
            <c:spPr>
              <a:solidFill>
                <a:schemeClr val="accent1"/>
              </a:solidFill>
              <a:ln w="31750">
                <a:noFill/>
              </a:ln>
            </c:spPr>
            <c:extLst>
              <c:ext xmlns:c16="http://schemas.microsoft.com/office/drawing/2014/chart" uri="{C3380CC4-5D6E-409C-BE32-E72D297353CC}">
                <c16:uniqueId val="{00000005-7BB5-43C0-AAD8-FD13D57B72D5}"/>
              </c:ext>
            </c:extLst>
          </c:dPt>
          <c:dPt>
            <c:idx val="18"/>
            <c:invertIfNegative val="0"/>
            <c:bubble3D val="0"/>
            <c:spPr>
              <a:solidFill>
                <a:schemeClr val="accent1"/>
              </a:solidFill>
              <a:ln w="31750">
                <a:noFill/>
              </a:ln>
            </c:spPr>
            <c:extLst>
              <c:ext xmlns:c16="http://schemas.microsoft.com/office/drawing/2014/chart" uri="{C3380CC4-5D6E-409C-BE32-E72D297353CC}">
                <c16:uniqueId val="{00000007-7BB5-43C0-AAD8-FD13D57B72D5}"/>
              </c:ext>
            </c:extLst>
          </c:dPt>
          <c:dPt>
            <c:idx val="19"/>
            <c:invertIfNegative val="0"/>
            <c:bubble3D val="0"/>
            <c:spPr>
              <a:solidFill>
                <a:schemeClr val="accent1"/>
              </a:solidFill>
              <a:ln w="31750">
                <a:noFill/>
              </a:ln>
            </c:spPr>
            <c:extLst>
              <c:ext xmlns:c16="http://schemas.microsoft.com/office/drawing/2014/chart" uri="{C3380CC4-5D6E-409C-BE32-E72D297353CC}">
                <c16:uniqueId val="{00000009-7BB5-43C0-AAD8-FD13D57B72D5}"/>
              </c:ext>
            </c:extLst>
          </c:dPt>
          <c:dPt>
            <c:idx val="20"/>
            <c:invertIfNegative val="0"/>
            <c:bubble3D val="0"/>
            <c:spPr>
              <a:solidFill>
                <a:schemeClr val="accent1"/>
              </a:solidFill>
              <a:ln w="31750">
                <a:noFill/>
              </a:ln>
            </c:spPr>
            <c:extLst>
              <c:ext xmlns:c16="http://schemas.microsoft.com/office/drawing/2014/chart" uri="{C3380CC4-5D6E-409C-BE32-E72D297353CC}">
                <c16:uniqueId val="{0000000B-7BB5-43C0-AAD8-FD13D57B72D5}"/>
              </c:ext>
            </c:extLst>
          </c:dPt>
          <c:dLbls>
            <c:dLbl>
              <c:idx val="1"/>
              <c:layout>
                <c:manualLayout>
                  <c:x val="3.0458984519041135E-3"/>
                  <c:y val="-3.019615852555248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BB5-43C0-AAD8-FD13D57B72D5}"/>
                </c:ext>
              </c:extLst>
            </c:dLbl>
            <c:dLbl>
              <c:idx val="14"/>
              <c:tx>
                <c:rich>
                  <a:bodyPr/>
                  <a:lstStyle/>
                  <a:p>
                    <a:r>
                      <a:rPr lang="en-US"/>
                      <a:t>&lt;1%</a:t>
                    </a:r>
                    <a:endParaRPr lang="en-US" dirty="0"/>
                  </a:p>
                </c:rich>
              </c:tx>
              <c:showLegendKey val="0"/>
              <c:showVal val="1"/>
              <c:showCatName val="0"/>
              <c:showSerName val="0"/>
              <c:showPercent val="0"/>
              <c:showBubbleSize val="0"/>
              <c:extLst>
                <c:ext xmlns:c15="http://schemas.microsoft.com/office/drawing/2012/chart" uri="{CE6537A1-D6FC-4f65-9D91-7224C49458BB}">
                  <c15:layout>
                    <c:manualLayout>
                      <c:w val="3.798978856548136E-2"/>
                      <c:h val="7.7035868994322881E-2"/>
                    </c:manualLayout>
                  </c15:layout>
                  <c15:showDataLabelsRange val="0"/>
                </c:ext>
                <c:ext xmlns:c16="http://schemas.microsoft.com/office/drawing/2014/chart" uri="{C3380CC4-5D6E-409C-BE32-E72D297353CC}">
                  <c16:uniqueId val="{00000000-DEE6-410F-A214-3F5E6CA2534B}"/>
                </c:ext>
              </c:extLst>
            </c:dLbl>
            <c:spPr>
              <a:noFill/>
              <a:ln>
                <a:noFill/>
              </a:ln>
              <a:effectLst/>
            </c:spPr>
            <c:txPr>
              <a:bodyPr tIns="36000" bIns="36000"/>
              <a:lstStyle/>
              <a:p>
                <a:pPr>
                  <a:defRPr sz="1100">
                    <a:solidFill>
                      <a:srgbClr val="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Sheet1!$A$2:$A$21</c:f>
              <c:strCache>
                <c:ptCount val="20"/>
                <c:pt idx="0">
                  <c:v>BBC</c:v>
                </c:pt>
                <c:pt idx="1">
                  <c:v>ITV</c:v>
                </c:pt>
                <c:pt idx="2">
                  <c:v>Sky</c:v>
                </c:pt>
                <c:pt idx="3">
                  <c:v>DMGT</c:v>
                </c:pt>
                <c:pt idx="4">
                  <c:v>Channel 4</c:v>
                </c:pt>
                <c:pt idx="5">
                  <c:v>News Corp</c:v>
                </c:pt>
                <c:pt idx="6">
                  <c:v>Global Radio</c:v>
                </c:pt>
                <c:pt idx="7">
                  <c:v>Guardian Media</c:v>
                </c:pt>
                <c:pt idx="8">
                  <c:v>Reach plc</c:v>
                </c:pt>
                <c:pt idx="9">
                  <c:v>Bauer</c:v>
                </c:pt>
                <c:pt idx="10">
                  <c:v>Viacom</c:v>
                </c:pt>
                <c:pt idx="11">
                  <c:v>Telegraph Media</c:v>
                </c:pt>
                <c:pt idx="12">
                  <c:v>Independent/London ES</c:v>
                </c:pt>
                <c:pt idx="13">
                  <c:v>Nikkei</c:v>
                </c:pt>
                <c:pt idx="14">
                  <c:v>National World plc**</c:v>
                </c:pt>
                <c:pt idx="16">
                  <c:v>Meta***</c:v>
                </c:pt>
                <c:pt idx="17">
                  <c:v>Google****</c:v>
                </c:pt>
                <c:pt idx="18">
                  <c:v>Twitter</c:v>
                </c:pt>
                <c:pt idx="19">
                  <c:v>TikTok</c:v>
                </c:pt>
              </c:strCache>
            </c:strRef>
          </c:cat>
          <c:val>
            <c:numRef>
              <c:f>Sheet1!$B$2:$B$21</c:f>
              <c:numCache>
                <c:formatCode>0%</c:formatCode>
                <c:ptCount val="20"/>
                <c:pt idx="0">
                  <c:v>0.759010495082451</c:v>
                </c:pt>
                <c:pt idx="1">
                  <c:v>0.38048940668365899</c:v>
                </c:pt>
                <c:pt idx="2">
                  <c:v>0.275249125050824</c:v>
                </c:pt>
                <c:pt idx="3">
                  <c:v>0.204952767077975</c:v>
                </c:pt>
                <c:pt idx="4">
                  <c:v>0.190203051695158</c:v>
                </c:pt>
                <c:pt idx="5">
                  <c:v>0.15495066534593299</c:v>
                </c:pt>
                <c:pt idx="6">
                  <c:v>0.13842717624901699</c:v>
                </c:pt>
                <c:pt idx="7">
                  <c:v>0.113632911353777</c:v>
                </c:pt>
                <c:pt idx="8">
                  <c:v>9.4936836290904394E-2</c:v>
                </c:pt>
                <c:pt idx="9">
                  <c:v>8.8322077909969293E-2</c:v>
                </c:pt>
                <c:pt idx="10">
                  <c:v>8.69130217292408E-2</c:v>
                </c:pt>
                <c:pt idx="11">
                  <c:v>5.7697299050500202E-2</c:v>
                </c:pt>
                <c:pt idx="12">
                  <c:v>4.8764589880174403E-2</c:v>
                </c:pt>
                <c:pt idx="13">
                  <c:v>2.7048033272788301E-2</c:v>
                </c:pt>
                <c:pt idx="14">
                  <c:v>4.3815275515326603E-3</c:v>
                </c:pt>
                <c:pt idx="16">
                  <c:v>0.40751351723393303</c:v>
                </c:pt>
                <c:pt idx="17">
                  <c:v>0.23331851447857899</c:v>
                </c:pt>
                <c:pt idx="18">
                  <c:v>0.18</c:v>
                </c:pt>
                <c:pt idx="19">
                  <c:v>7.4708879225474409E-2</c:v>
                </c:pt>
              </c:numCache>
            </c:numRef>
          </c:val>
          <c:extLst>
            <c:ext xmlns:c16="http://schemas.microsoft.com/office/drawing/2014/chart" uri="{C3380CC4-5D6E-409C-BE32-E72D297353CC}">
              <c16:uniqueId val="{0000000D-7BB5-43C0-AAD8-FD13D57B72D5}"/>
            </c:ext>
          </c:extLst>
        </c:ser>
        <c:dLbls>
          <c:showLegendKey val="0"/>
          <c:showVal val="0"/>
          <c:showCatName val="0"/>
          <c:showSerName val="0"/>
          <c:showPercent val="0"/>
          <c:showBubbleSize val="0"/>
        </c:dLbls>
        <c:gapWidth val="100"/>
        <c:overlap val="100"/>
        <c:axId val="96338832"/>
        <c:axId val="96352976"/>
      </c:barChart>
      <c:catAx>
        <c:axId val="96338832"/>
        <c:scaling>
          <c:orientation val="minMax"/>
        </c:scaling>
        <c:delete val="0"/>
        <c:axPos val="b"/>
        <c:numFmt formatCode="General" sourceLinked="1"/>
        <c:majorTickMark val="out"/>
        <c:minorTickMark val="none"/>
        <c:tickLblPos val="nextTo"/>
        <c:spPr>
          <a:ln>
            <a:noFill/>
          </a:ln>
        </c:spPr>
        <c:txPr>
          <a:bodyPr rot="-2520000"/>
          <a:lstStyle/>
          <a:p>
            <a:pPr>
              <a:defRPr sz="1200" b="0"/>
            </a:pPr>
            <a:endParaRPr lang="en-US"/>
          </a:p>
        </c:txPr>
        <c:crossAx val="96352976"/>
        <c:crosses val="autoZero"/>
        <c:auto val="1"/>
        <c:lblAlgn val="ctr"/>
        <c:lblOffset val="100"/>
        <c:tickLblSkip val="1"/>
        <c:noMultiLvlLbl val="0"/>
      </c:catAx>
      <c:valAx>
        <c:axId val="96352976"/>
        <c:scaling>
          <c:orientation val="minMax"/>
        </c:scaling>
        <c:delete val="1"/>
        <c:axPos val="l"/>
        <c:numFmt formatCode="0%" sourceLinked="1"/>
        <c:majorTickMark val="out"/>
        <c:minorTickMark val="none"/>
        <c:tickLblPos val="none"/>
        <c:crossAx val="96338832"/>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602756073837597"/>
          <c:y val="0.21455865561881687"/>
          <c:w val="0.78189319566080084"/>
          <c:h val="0.71899836396225258"/>
        </c:manualLayout>
      </c:layout>
      <c:barChart>
        <c:barDir val="bar"/>
        <c:grouping val="percentStacked"/>
        <c:varyColors val="0"/>
        <c:ser>
          <c:idx val="0"/>
          <c:order val="0"/>
          <c:tx>
            <c:strRef>
              <c:f>Sheet1!$A$2</c:f>
              <c:strCache>
                <c:ptCount val="1"/>
                <c:pt idx="0">
                  <c:v>Other people you follow</c:v>
                </c:pt>
              </c:strCache>
            </c:strRef>
          </c:tx>
          <c:spPr>
            <a:solidFill>
              <a:schemeClr val="tx2"/>
            </a:solidFill>
            <a:ln>
              <a:solidFill>
                <a:schemeClr val="bg1"/>
              </a:solidFill>
            </a:ln>
          </c:spPr>
          <c:invertIfNegative val="0"/>
          <c:dLbls>
            <c:spPr>
              <a:noFill/>
              <a:ln>
                <a:noFill/>
              </a:ln>
              <a:effectLst/>
            </c:spPr>
            <c:txPr>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2022*</c:v>
                </c:pt>
              </c:strCache>
            </c:strRef>
          </c:cat>
          <c:val>
            <c:numRef>
              <c:f>Sheet1!$B$2</c:f>
              <c:numCache>
                <c:formatCode>0%</c:formatCode>
                <c:ptCount val="1"/>
                <c:pt idx="0">
                  <c:v>0.44</c:v>
                </c:pt>
              </c:numCache>
            </c:numRef>
          </c:val>
          <c:extLst>
            <c:ext xmlns:c16="http://schemas.microsoft.com/office/drawing/2014/chart" uri="{C3380CC4-5D6E-409C-BE32-E72D297353CC}">
              <c16:uniqueId val="{00000000-9FE6-4020-9BDE-93152C5841E4}"/>
            </c:ext>
          </c:extLst>
        </c:ser>
        <c:ser>
          <c:idx val="1"/>
          <c:order val="1"/>
          <c:tx>
            <c:strRef>
              <c:f>Sheet1!$A$3</c:f>
              <c:strCache>
                <c:ptCount val="1"/>
                <c:pt idx="0">
                  <c:v>Friends and family</c:v>
                </c:pt>
              </c:strCache>
            </c:strRef>
          </c:tx>
          <c:spPr>
            <a:solidFill>
              <a:schemeClr val="accent1"/>
            </a:solidFill>
            <a:ln>
              <a:solidFill>
                <a:schemeClr val="bg1"/>
              </a:solidFill>
            </a:ln>
          </c:spPr>
          <c:invertIfNegative val="0"/>
          <c:dLbls>
            <c:numFmt formatCode="0%" sourceLinked="0"/>
            <c:spPr>
              <a:noFill/>
              <a:ln>
                <a:noFill/>
              </a:ln>
              <a:effectLst/>
            </c:spPr>
            <c:txPr>
              <a:bodyPr wrap="square" lIns="38100" tIns="19050" rIns="38100" bIns="19050" anchor="ctr">
                <a:spAutoFit/>
              </a:bodyPr>
              <a:lstStyle/>
              <a:p>
                <a:pPr>
                  <a:defRPr>
                    <a:solidFill>
                      <a:srgbClr val="000000"/>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2022*</c:v>
                </c:pt>
              </c:strCache>
            </c:strRef>
          </c:cat>
          <c:val>
            <c:numRef>
              <c:f>Sheet1!$B$3</c:f>
              <c:numCache>
                <c:formatCode>0%</c:formatCode>
                <c:ptCount val="1"/>
                <c:pt idx="0">
                  <c:v>0.32</c:v>
                </c:pt>
              </c:numCache>
            </c:numRef>
          </c:val>
          <c:extLst>
            <c:ext xmlns:c16="http://schemas.microsoft.com/office/drawing/2014/chart" uri="{C3380CC4-5D6E-409C-BE32-E72D297353CC}">
              <c16:uniqueId val="{00000001-9FE6-4020-9BDE-93152C5841E4}"/>
            </c:ext>
          </c:extLst>
        </c:ser>
        <c:ser>
          <c:idx val="2"/>
          <c:order val="2"/>
          <c:tx>
            <c:strRef>
              <c:f>Sheet1!$A$4</c:f>
              <c:strCache>
                <c:ptCount val="1"/>
                <c:pt idx="0">
                  <c:v>News organisations</c:v>
                </c:pt>
              </c:strCache>
            </c:strRef>
          </c:tx>
          <c:spPr>
            <a:solidFill>
              <a:schemeClr val="accent2"/>
            </a:solidFill>
            <a:ln>
              <a:solidFill>
                <a:schemeClr val="bg1"/>
              </a:solidFill>
            </a:ln>
          </c:spPr>
          <c:invertIfNegative val="0"/>
          <c:dLbls>
            <c:numFmt formatCode="0%" sourceLinked="0"/>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2022*</c:v>
                </c:pt>
              </c:strCache>
            </c:strRef>
          </c:cat>
          <c:val>
            <c:numRef>
              <c:f>Sheet1!$B$4</c:f>
              <c:numCache>
                <c:formatCode>0%</c:formatCode>
                <c:ptCount val="1"/>
                <c:pt idx="0">
                  <c:v>0.24</c:v>
                </c:pt>
              </c:numCache>
            </c:numRef>
          </c:val>
          <c:extLst>
            <c:ext xmlns:c16="http://schemas.microsoft.com/office/drawing/2014/chart" uri="{C3380CC4-5D6E-409C-BE32-E72D297353CC}">
              <c16:uniqueId val="{00000002-9FE6-4020-9BDE-93152C5841E4}"/>
            </c:ext>
          </c:extLst>
        </c:ser>
        <c:dLbls>
          <c:showLegendKey val="0"/>
          <c:showVal val="0"/>
          <c:showCatName val="0"/>
          <c:showSerName val="0"/>
          <c:showPercent val="0"/>
          <c:showBubbleSize val="0"/>
        </c:dLbls>
        <c:gapWidth val="80"/>
        <c:overlap val="100"/>
        <c:axId val="187877872"/>
        <c:axId val="187871888"/>
      </c:barChart>
      <c:catAx>
        <c:axId val="187877872"/>
        <c:scaling>
          <c:orientation val="maxMin"/>
        </c:scaling>
        <c:delete val="0"/>
        <c:axPos val="l"/>
        <c:numFmt formatCode="General" sourceLinked="0"/>
        <c:majorTickMark val="out"/>
        <c:minorTickMark val="none"/>
        <c:tickLblPos val="nextTo"/>
        <c:spPr>
          <a:ln>
            <a:noFill/>
          </a:ln>
        </c:spPr>
        <c:txPr>
          <a:bodyPr/>
          <a:lstStyle/>
          <a:p>
            <a:pPr>
              <a:defRPr sz="1200"/>
            </a:pPr>
            <a:endParaRPr lang="en-US"/>
          </a:p>
        </c:txPr>
        <c:crossAx val="187871888"/>
        <c:crosses val="autoZero"/>
        <c:auto val="1"/>
        <c:lblAlgn val="ctr"/>
        <c:lblOffset val="100"/>
        <c:noMultiLvlLbl val="0"/>
      </c:catAx>
      <c:valAx>
        <c:axId val="187871888"/>
        <c:scaling>
          <c:orientation val="minMax"/>
        </c:scaling>
        <c:delete val="1"/>
        <c:axPos val="t"/>
        <c:numFmt formatCode="0%" sourceLinked="1"/>
        <c:majorTickMark val="out"/>
        <c:minorTickMark val="none"/>
        <c:tickLblPos val="none"/>
        <c:crossAx val="187877872"/>
        <c:crosses val="autoZero"/>
        <c:crossBetween val="between"/>
        <c:majorUnit val="0.2"/>
      </c:valAx>
    </c:plotArea>
    <c:legend>
      <c:legendPos val="b"/>
      <c:layout>
        <c:manualLayout>
          <c:xMode val="edge"/>
          <c:yMode val="edge"/>
          <c:x val="7.1075812184287782E-2"/>
          <c:y val="4.9171533796048224E-2"/>
          <c:w val="0.87319533930045012"/>
          <c:h val="0.17148802679065114"/>
        </c:manualLayout>
      </c:layout>
      <c:overlay val="0"/>
      <c:txPr>
        <a:bodyPr/>
        <a:lstStyle/>
        <a:p>
          <a:pPr>
            <a:lnSpc>
              <a:spcPct val="90000"/>
            </a:lnSpc>
            <a:defRPr sz="1200"/>
          </a:pPr>
          <a:endParaRPr lang="en-US"/>
        </a:p>
      </c:txPr>
    </c:legend>
    <c:plotVisOnly val="1"/>
    <c:dispBlanksAs val="gap"/>
    <c:showDLblsOverMax val="0"/>
  </c:chart>
  <c:txPr>
    <a:bodyPr/>
    <a:lstStyle/>
    <a:p>
      <a:pPr>
        <a:defRPr sz="1200" b="0">
          <a:solidFill>
            <a:srgbClr val="38393A"/>
          </a:solidFill>
          <a:latin typeface="Calibri"/>
          <a:ea typeface="Calibri"/>
          <a:cs typeface="Calibri"/>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50592582355068882"/>
          <c:y val="2.4445426813363046E-2"/>
          <c:w val="0.39001474878064507"/>
          <c:h val="0.95156402589425992"/>
        </c:manualLayout>
      </c:layout>
      <c:barChart>
        <c:barDir val="bar"/>
        <c:grouping val="clustered"/>
        <c:varyColors val="0"/>
        <c:ser>
          <c:idx val="0"/>
          <c:order val="0"/>
          <c:tx>
            <c:strRef>
              <c:f>Sheet1!$B$1</c:f>
              <c:strCache>
                <c:ptCount val="1"/>
                <c:pt idx="0">
                  <c:v>2022*</c:v>
                </c:pt>
              </c:strCache>
            </c:strRef>
          </c:tx>
          <c:spPr>
            <a:solidFill>
              <a:schemeClr val="tx2"/>
            </a:solidFill>
            <a:ln w="3175">
              <a:solidFill>
                <a:schemeClr val="bg1"/>
              </a:solidFill>
            </a:ln>
            <a:effectLst/>
          </c:spPr>
          <c:invertIfNegative val="0"/>
          <c:dLbls>
            <c:numFmt formatCode="0%" sourceLinked="0"/>
            <c:spPr>
              <a:noFill/>
              <a:ln>
                <a:noFill/>
              </a:ln>
              <a:effectLst/>
            </c:spPr>
            <c:txPr>
              <a:bodyPr rot="0" spcFirstLastPara="1" vertOverflow="ellipsis" vert="horz" wrap="square" anchor="ctr" anchorCtr="1"/>
              <a:lstStyle/>
              <a:p>
                <a:pPr>
                  <a:defRPr sz="900" b="0" i="0" u="none" strike="noStrike" kern="1200" baseline="0">
                    <a:solidFill>
                      <a:srgbClr val="38393A"/>
                    </a:solidFill>
                    <a:latin typeface="Calibri"/>
                    <a:ea typeface="Calibri"/>
                    <a:cs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Websites/apps of TV and radio companies</c:v>
                </c:pt>
                <c:pt idx="1">
                  <c:v>Search engines</c:v>
                </c:pt>
                <c:pt idx="2">
                  <c:v>Websites/apps of newspapers</c:v>
                </c:pt>
                <c:pt idx="3">
                  <c:v>Websites/apps of news aggregation sites 
(e.g. Apple News, Upday, Google News, MSN, Yahoo)</c:v>
                </c:pt>
                <c:pt idx="4">
                  <c:v>Websites/apps of online news organizations 
(e.g. Huffington Post, Vice, Buzzfeed)</c:v>
                </c:pt>
                <c:pt idx="5">
                  <c:v>Video-sharing platforms (e.g. YouTube, Vimeo)**</c:v>
                </c:pt>
                <c:pt idx="6">
                  <c:v>Websites/apps of news magazines</c:v>
                </c:pt>
                <c:pt idx="7">
                  <c:v>Blogs</c:v>
                </c:pt>
              </c:strCache>
            </c:strRef>
          </c:cat>
          <c:val>
            <c:numRef>
              <c:f>Sheet1!$B$2:$B$9</c:f>
              <c:numCache>
                <c:formatCode>0%</c:formatCode>
                <c:ptCount val="8"/>
                <c:pt idx="0">
                  <c:v>0.23</c:v>
                </c:pt>
                <c:pt idx="1">
                  <c:v>0.18</c:v>
                </c:pt>
                <c:pt idx="2">
                  <c:v>0.17</c:v>
                </c:pt>
                <c:pt idx="3">
                  <c:v>0.13</c:v>
                </c:pt>
                <c:pt idx="4">
                  <c:v>0.09</c:v>
                </c:pt>
                <c:pt idx="5">
                  <c:v>0.08</c:v>
                </c:pt>
                <c:pt idx="6">
                  <c:v>0.06</c:v>
                </c:pt>
                <c:pt idx="7">
                  <c:v>0.02</c:v>
                </c:pt>
              </c:numCache>
            </c:numRef>
          </c:val>
          <c:extLst>
            <c:ext xmlns:c16="http://schemas.microsoft.com/office/drawing/2014/chart" uri="{C3380CC4-5D6E-409C-BE32-E72D297353CC}">
              <c16:uniqueId val="{00000000-9A42-4141-9030-305FE0F5ACCE}"/>
            </c:ext>
          </c:extLst>
        </c:ser>
        <c:ser>
          <c:idx val="1"/>
          <c:order val="1"/>
          <c:tx>
            <c:strRef>
              <c:f>Sheet1!$C$1</c:f>
              <c:strCache>
                <c:ptCount val="1"/>
                <c:pt idx="0">
                  <c:v>2020</c:v>
                </c:pt>
              </c:strCache>
            </c:strRef>
          </c:tx>
          <c:spPr>
            <a:solidFill>
              <a:schemeClr val="accent1"/>
            </a:solidFill>
            <a:ln w="3175">
              <a:solidFill>
                <a:schemeClr val="bg1"/>
              </a:solidFill>
            </a:ln>
          </c:spPr>
          <c:invertIfNegative val="0"/>
          <c:dLbls>
            <c:spPr>
              <a:noFill/>
              <a:ln>
                <a:noFill/>
              </a:ln>
              <a:effectLst/>
            </c:spPr>
            <c:txPr>
              <a:bodyPr/>
              <a:lstStyle/>
              <a:p>
                <a:pPr>
                  <a:defRPr sz="9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Websites/apps of TV and radio companies</c:v>
                </c:pt>
                <c:pt idx="1">
                  <c:v>Search engines</c:v>
                </c:pt>
                <c:pt idx="2">
                  <c:v>Websites/apps of newspapers</c:v>
                </c:pt>
                <c:pt idx="3">
                  <c:v>Websites/apps of news aggregation sites 
(e.g. Apple News, Upday, Google News, MSN, Yahoo)</c:v>
                </c:pt>
                <c:pt idx="4">
                  <c:v>Websites/apps of online news organizations 
(e.g. Huffington Post, Vice, Buzzfeed)</c:v>
                </c:pt>
                <c:pt idx="5">
                  <c:v>Video-sharing platforms (e.g. YouTube, Vimeo)**</c:v>
                </c:pt>
                <c:pt idx="6">
                  <c:v>Websites/apps of news magazines</c:v>
                </c:pt>
                <c:pt idx="7">
                  <c:v>Blogs</c:v>
                </c:pt>
              </c:strCache>
            </c:strRef>
          </c:cat>
          <c:val>
            <c:numRef>
              <c:f>Sheet1!$C$2:$C$9</c:f>
              <c:numCache>
                <c:formatCode>0%</c:formatCode>
                <c:ptCount val="8"/>
                <c:pt idx="0">
                  <c:v>0.221689360532798</c:v>
                </c:pt>
                <c:pt idx="1">
                  <c:v>0.19305482263069501</c:v>
                </c:pt>
                <c:pt idx="2">
                  <c:v>0.19388002053367401</c:v>
                </c:pt>
                <c:pt idx="3">
                  <c:v>0.130615709935194</c:v>
                </c:pt>
                <c:pt idx="4">
                  <c:v>0.111791725295721</c:v>
                </c:pt>
                <c:pt idx="6">
                  <c:v>5.89518491987873E-2</c:v>
                </c:pt>
                <c:pt idx="7">
                  <c:v>1.6589877058210301E-2</c:v>
                </c:pt>
              </c:numCache>
            </c:numRef>
          </c:val>
          <c:extLst>
            <c:ext xmlns:c16="http://schemas.microsoft.com/office/drawing/2014/chart" uri="{C3380CC4-5D6E-409C-BE32-E72D297353CC}">
              <c16:uniqueId val="{00000001-9A42-4141-9030-305FE0F5ACCE}"/>
            </c:ext>
          </c:extLst>
        </c:ser>
        <c:ser>
          <c:idx val="2"/>
          <c:order val="2"/>
          <c:tx>
            <c:strRef>
              <c:f>Sheet1!$D$1</c:f>
              <c:strCache>
                <c:ptCount val="1"/>
                <c:pt idx="0">
                  <c:v>2019</c:v>
                </c:pt>
              </c:strCache>
            </c:strRef>
          </c:tx>
          <c:spPr>
            <a:solidFill>
              <a:schemeClr val="accent2"/>
            </a:solidFill>
            <a:ln w="3175">
              <a:solidFill>
                <a:schemeClr val="bg1"/>
              </a:solidFill>
            </a:ln>
          </c:spPr>
          <c:invertIfNegative val="0"/>
          <c:dLbls>
            <c:spPr>
              <a:noFill/>
              <a:ln>
                <a:noFill/>
              </a:ln>
              <a:effectLst/>
            </c:spPr>
            <c:txPr>
              <a:bodyPr wrap="square" lIns="38100" tIns="19050" rIns="38100" bIns="19050" anchor="ctr">
                <a:spAutoFit/>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Websites/apps of TV and radio companies</c:v>
                </c:pt>
                <c:pt idx="1">
                  <c:v>Search engines</c:v>
                </c:pt>
                <c:pt idx="2">
                  <c:v>Websites/apps of newspapers</c:v>
                </c:pt>
                <c:pt idx="3">
                  <c:v>Websites/apps of news aggregation sites 
(e.g. Apple News, Upday, Google News, MSN, Yahoo)</c:v>
                </c:pt>
                <c:pt idx="4">
                  <c:v>Websites/apps of online news organizations 
(e.g. Huffington Post, Vice, Buzzfeed)</c:v>
                </c:pt>
                <c:pt idx="5">
                  <c:v>Video-sharing platforms (e.g. YouTube, Vimeo)**</c:v>
                </c:pt>
                <c:pt idx="6">
                  <c:v>Websites/apps of news magazines</c:v>
                </c:pt>
                <c:pt idx="7">
                  <c:v>Blogs</c:v>
                </c:pt>
              </c:strCache>
            </c:strRef>
          </c:cat>
          <c:val>
            <c:numRef>
              <c:f>Sheet1!$D$2:$D$9</c:f>
              <c:numCache>
                <c:formatCode>0%</c:formatCode>
                <c:ptCount val="8"/>
                <c:pt idx="0">
                  <c:v>0.23752538243334501</c:v>
                </c:pt>
                <c:pt idx="1">
                  <c:v>0.185493335894473</c:v>
                </c:pt>
                <c:pt idx="2">
                  <c:v>0.18736336981809801</c:v>
                </c:pt>
                <c:pt idx="3">
                  <c:v>0.124274447399797</c:v>
                </c:pt>
                <c:pt idx="4">
                  <c:v>0.119047825578336</c:v>
                </c:pt>
                <c:pt idx="6">
                  <c:v>5.7957707497044202E-2</c:v>
                </c:pt>
                <c:pt idx="7">
                  <c:v>2.16850979318342E-2</c:v>
                </c:pt>
              </c:numCache>
            </c:numRef>
          </c:val>
          <c:extLst>
            <c:ext xmlns:c16="http://schemas.microsoft.com/office/drawing/2014/chart" uri="{C3380CC4-5D6E-409C-BE32-E72D297353CC}">
              <c16:uniqueId val="{00000002-9A42-4141-9030-305FE0F5ACCE}"/>
            </c:ext>
          </c:extLst>
        </c:ser>
        <c:ser>
          <c:idx val="3"/>
          <c:order val="3"/>
          <c:tx>
            <c:strRef>
              <c:f>Sheet1!$E$1</c:f>
              <c:strCache>
                <c:ptCount val="1"/>
                <c:pt idx="0">
                  <c:v>2018</c:v>
                </c:pt>
              </c:strCache>
            </c:strRef>
          </c:tx>
          <c:spPr>
            <a:solidFill>
              <a:schemeClr val="accent4"/>
            </a:solidFill>
            <a:ln w="3175">
              <a:solidFill>
                <a:schemeClr val="bg1"/>
              </a:solidFill>
            </a:ln>
          </c:spPr>
          <c:invertIfNegative val="0"/>
          <c:dLbls>
            <c:spPr>
              <a:noFill/>
              <a:ln>
                <a:noFill/>
              </a:ln>
              <a:effectLst/>
            </c:spPr>
            <c:txPr>
              <a:bodyPr wrap="square" lIns="38100" tIns="19050" rIns="38100" bIns="19050" anchor="ctr">
                <a:spAutoFit/>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Websites/apps of TV and radio companies</c:v>
                </c:pt>
                <c:pt idx="1">
                  <c:v>Search engines</c:v>
                </c:pt>
                <c:pt idx="2">
                  <c:v>Websites/apps of newspapers</c:v>
                </c:pt>
                <c:pt idx="3">
                  <c:v>Websites/apps of news aggregation sites 
(e.g. Apple News, Upday, Google News, MSN, Yahoo)</c:v>
                </c:pt>
                <c:pt idx="4">
                  <c:v>Websites/apps of online news organizations 
(e.g. Huffington Post, Vice, Buzzfeed)</c:v>
                </c:pt>
                <c:pt idx="5">
                  <c:v>Video-sharing platforms (e.g. YouTube, Vimeo)**</c:v>
                </c:pt>
                <c:pt idx="6">
                  <c:v>Websites/apps of news magazines</c:v>
                </c:pt>
                <c:pt idx="7">
                  <c:v>Blogs</c:v>
                </c:pt>
              </c:strCache>
            </c:strRef>
          </c:cat>
          <c:val>
            <c:numRef>
              <c:f>Sheet1!$E$2:$E$9</c:f>
              <c:numCache>
                <c:formatCode>0%</c:formatCode>
                <c:ptCount val="8"/>
                <c:pt idx="0">
                  <c:v>0.23</c:v>
                </c:pt>
                <c:pt idx="1">
                  <c:v>0.18</c:v>
                </c:pt>
                <c:pt idx="2">
                  <c:v>0.18</c:v>
                </c:pt>
                <c:pt idx="3">
                  <c:v>0.12</c:v>
                </c:pt>
                <c:pt idx="4">
                  <c:v>0.11</c:v>
                </c:pt>
                <c:pt idx="6">
                  <c:v>0.05</c:v>
                </c:pt>
                <c:pt idx="7">
                  <c:v>0.03</c:v>
                </c:pt>
              </c:numCache>
            </c:numRef>
          </c:val>
          <c:extLst>
            <c:ext xmlns:c16="http://schemas.microsoft.com/office/drawing/2014/chart" uri="{C3380CC4-5D6E-409C-BE32-E72D297353CC}">
              <c16:uniqueId val="{00000004-9A42-4141-9030-305FE0F5ACCE}"/>
            </c:ext>
          </c:extLst>
        </c:ser>
        <c:dLbls>
          <c:showLegendKey val="0"/>
          <c:showVal val="0"/>
          <c:showCatName val="0"/>
          <c:showSerName val="0"/>
          <c:showPercent val="0"/>
          <c:showBubbleSize val="0"/>
        </c:dLbls>
        <c:gapWidth val="100"/>
        <c:axId val="199395856"/>
        <c:axId val="199384976"/>
      </c:barChart>
      <c:catAx>
        <c:axId val="199395856"/>
        <c:scaling>
          <c:orientation val="maxMin"/>
        </c:scaling>
        <c:delete val="0"/>
        <c:axPos val="l"/>
        <c:numFmt formatCode="General" sourceLinked="0"/>
        <c:majorTickMark val="out"/>
        <c:minorTickMark val="none"/>
        <c:tickLblPos val="nextTo"/>
        <c:spPr>
          <a:noFill/>
          <a:ln w="9525" cap="flat" cmpd="sng" algn="ctr">
            <a:noFill/>
            <a:prstDash val="solid"/>
            <a:round/>
          </a:ln>
          <a:effectLst/>
        </c:spPr>
        <c:txPr>
          <a:bodyPr rot="0" spcFirstLastPara="1" vertOverflow="ellipsis" wrap="square" anchor="ctr" anchorCtr="1"/>
          <a:lstStyle/>
          <a:p>
            <a:pPr>
              <a:lnSpc>
                <a:spcPct val="90000"/>
              </a:lnSpc>
              <a:defRPr sz="1200" b="0" i="0" u="none" strike="noStrike" kern="1200" baseline="0">
                <a:solidFill>
                  <a:srgbClr val="38393A"/>
                </a:solidFill>
                <a:latin typeface="Calibri"/>
                <a:ea typeface="Calibri"/>
                <a:cs typeface="Calibri"/>
              </a:defRPr>
            </a:pPr>
            <a:endParaRPr lang="en-US"/>
          </a:p>
        </c:txPr>
        <c:crossAx val="199384976"/>
        <c:crosses val="autoZero"/>
        <c:auto val="1"/>
        <c:lblAlgn val="ctr"/>
        <c:lblOffset val="100"/>
        <c:noMultiLvlLbl val="0"/>
      </c:catAx>
      <c:valAx>
        <c:axId val="199384976"/>
        <c:scaling>
          <c:orientation val="minMax"/>
        </c:scaling>
        <c:delete val="1"/>
        <c:axPos val="t"/>
        <c:numFmt formatCode="0%" sourceLinked="1"/>
        <c:majorTickMark val="out"/>
        <c:minorTickMark val="none"/>
        <c:tickLblPos val="none"/>
        <c:crossAx val="199395856"/>
        <c:crosses val="autoZero"/>
        <c:crossBetween val="between"/>
      </c:valAx>
      <c:spPr>
        <a:noFill/>
        <a:ln>
          <a:noFill/>
        </a:ln>
        <a:effectLst/>
      </c:spPr>
    </c:plotArea>
    <c:legend>
      <c:legendPos val="r"/>
      <c:layout>
        <c:manualLayout>
          <c:xMode val="edge"/>
          <c:yMode val="edge"/>
          <c:x val="0.8493191302469707"/>
          <c:y val="0.62338586588658451"/>
          <c:w val="0.10536328233086828"/>
          <c:h val="0.23857604985801822"/>
        </c:manualLayout>
      </c:layout>
      <c:overlay val="0"/>
      <c:txPr>
        <a:bodyPr/>
        <a:lstStyle/>
        <a:p>
          <a:pPr>
            <a:defRPr sz="1100"/>
          </a:pPr>
          <a:endParaRPr lang="en-US"/>
        </a:p>
      </c:txPr>
    </c:legend>
    <c:plotVisOnly val="1"/>
    <c:dispBlanksAs val="gap"/>
    <c:showDLblsOverMax val="0"/>
  </c:chart>
  <c:spPr>
    <a:noFill/>
    <a:ln w="9525" cap="flat" cmpd="sng" algn="ctr">
      <a:noFill/>
      <a:prstDash val="solid"/>
    </a:ln>
    <a:effectLst/>
  </c:spPr>
  <c:txPr>
    <a:bodyPr/>
    <a:lstStyle/>
    <a:p>
      <a:pPr>
        <a:defRPr sz="1000" b="0">
          <a:solidFill>
            <a:srgbClr val="38393A"/>
          </a:solidFill>
          <a:latin typeface="Calibri"/>
          <a:ea typeface="Calibri"/>
          <a:cs typeface="Calibri"/>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46526258064349441"/>
          <c:y val="2.4445426813363046E-2"/>
          <c:w val="0.52296417969062881"/>
          <c:h val="0.95156402589425992"/>
        </c:manualLayout>
      </c:layout>
      <c:barChart>
        <c:barDir val="bar"/>
        <c:grouping val="clustered"/>
        <c:varyColors val="0"/>
        <c:ser>
          <c:idx val="0"/>
          <c:order val="0"/>
          <c:tx>
            <c:strRef>
              <c:f>Sheet1!$B$1</c:f>
              <c:strCache>
                <c:ptCount val="1"/>
                <c:pt idx="0">
                  <c:v>2022*</c:v>
                </c:pt>
              </c:strCache>
            </c:strRef>
          </c:tx>
          <c:spPr>
            <a:solidFill>
              <a:schemeClr val="tx2"/>
            </a:solidFill>
            <a:ln w="3175">
              <a:solidFill>
                <a:schemeClr val="bg1"/>
              </a:solidFill>
            </a:ln>
            <a:effectLst/>
          </c:spPr>
          <c:invertIfNegative val="0"/>
          <c:dLbls>
            <c:numFmt formatCode="0%" sourceLinked="0"/>
            <c:spPr>
              <a:noFill/>
              <a:ln>
                <a:noFill/>
              </a:ln>
              <a:effectLst/>
            </c:spPr>
            <c:txPr>
              <a:bodyPr rot="0" spcFirstLastPara="1" vertOverflow="ellipsis" vert="horz" wrap="square" anchor="ctr" anchorCtr="1"/>
              <a:lstStyle/>
              <a:p>
                <a:pPr>
                  <a:defRPr sz="1000" b="0" i="0" u="none" strike="noStrike" kern="1200" baseline="0">
                    <a:solidFill>
                      <a:srgbClr val="38393A"/>
                    </a:solidFill>
                    <a:latin typeface="Calibri"/>
                    <a:ea typeface="Calibri"/>
                    <a:cs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Spotify</c:v>
                </c:pt>
                <c:pt idx="1">
                  <c:v>YouTube</c:v>
                </c:pt>
                <c:pt idx="2">
                  <c:v>BBC Sounds</c:v>
                </c:pt>
                <c:pt idx="3">
                  <c:v>Apple podcasts</c:v>
                </c:pt>
                <c:pt idx="4">
                  <c:v>GooglePlay</c:v>
                </c:pt>
                <c:pt idx="5">
                  <c:v>The Guardian website/app</c:v>
                </c:pt>
                <c:pt idx="6">
                  <c:v>RadioPlayer</c:v>
                </c:pt>
                <c:pt idx="7">
                  <c:v>The Independent website/app</c:v>
                </c:pt>
                <c:pt idx="8">
                  <c:v>The Financial Times website/app</c:v>
                </c:pt>
                <c:pt idx="9">
                  <c:v>The Economist website/app</c:v>
                </c:pt>
              </c:strCache>
            </c:strRef>
          </c:cat>
          <c:val>
            <c:numRef>
              <c:f>Sheet1!$B$2:$B$11</c:f>
              <c:numCache>
                <c:formatCode>0%</c:formatCode>
                <c:ptCount val="10"/>
                <c:pt idx="0">
                  <c:v>0.38379489300689801</c:v>
                </c:pt>
                <c:pt idx="1">
                  <c:v>0.36662688575283098</c:v>
                </c:pt>
                <c:pt idx="2">
                  <c:v>0.223703553548215</c:v>
                </c:pt>
                <c:pt idx="3">
                  <c:v>0.181979137308662</c:v>
                </c:pt>
                <c:pt idx="4">
                  <c:v>0.102981627612392</c:v>
                </c:pt>
                <c:pt idx="5">
                  <c:v>9.6942491069629697E-2</c:v>
                </c:pt>
                <c:pt idx="6">
                  <c:v>7.6572520920013001E-2</c:v>
                </c:pt>
                <c:pt idx="7">
                  <c:v>7.4111411605532904E-2</c:v>
                </c:pt>
                <c:pt idx="8">
                  <c:v>5.9697665860216201E-2</c:v>
                </c:pt>
                <c:pt idx="9">
                  <c:v>5.8922987025961701E-2</c:v>
                </c:pt>
              </c:numCache>
            </c:numRef>
          </c:val>
          <c:extLst>
            <c:ext xmlns:c16="http://schemas.microsoft.com/office/drawing/2014/chart" uri="{C3380CC4-5D6E-409C-BE32-E72D297353CC}">
              <c16:uniqueId val="{00000000-0F1F-47C6-A18A-D524C9CE179F}"/>
            </c:ext>
          </c:extLst>
        </c:ser>
        <c:ser>
          <c:idx val="1"/>
          <c:order val="1"/>
          <c:tx>
            <c:strRef>
              <c:f>Sheet1!$C$1</c:f>
              <c:strCache>
                <c:ptCount val="1"/>
                <c:pt idx="0">
                  <c:v>2020</c:v>
                </c:pt>
              </c:strCache>
            </c:strRef>
          </c:tx>
          <c:spPr>
            <a:solidFill>
              <a:schemeClr val="accent1"/>
            </a:solidFill>
            <a:ln w="3175">
              <a:solidFill>
                <a:schemeClr val="bg1"/>
              </a:solidFill>
            </a:ln>
          </c:spPr>
          <c:invertIfNegative val="0"/>
          <c:dLbls>
            <c:spPr>
              <a:noFill/>
              <a:ln>
                <a:noFill/>
              </a:ln>
              <a:effectLst/>
            </c:spPr>
            <c:txPr>
              <a:bodyPr wrap="squar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Spotify</c:v>
                </c:pt>
                <c:pt idx="1">
                  <c:v>YouTube</c:v>
                </c:pt>
                <c:pt idx="2">
                  <c:v>BBC Sounds</c:v>
                </c:pt>
                <c:pt idx="3">
                  <c:v>Apple podcasts</c:v>
                </c:pt>
                <c:pt idx="4">
                  <c:v>GooglePlay</c:v>
                </c:pt>
                <c:pt idx="5">
                  <c:v>The Guardian website/app</c:v>
                </c:pt>
                <c:pt idx="6">
                  <c:v>RadioPlayer</c:v>
                </c:pt>
                <c:pt idx="7">
                  <c:v>The Independent website/app</c:v>
                </c:pt>
                <c:pt idx="8">
                  <c:v>The Financial Times website/app</c:v>
                </c:pt>
                <c:pt idx="9">
                  <c:v>The Economist website/app</c:v>
                </c:pt>
              </c:strCache>
            </c:strRef>
          </c:cat>
          <c:val>
            <c:numRef>
              <c:f>Sheet1!$C$2:$C$11</c:f>
              <c:numCache>
                <c:formatCode>0%</c:formatCode>
                <c:ptCount val="10"/>
                <c:pt idx="0">
                  <c:v>0.227870025683786</c:v>
                </c:pt>
                <c:pt idx="1">
                  <c:v>0.32309394124323199</c:v>
                </c:pt>
                <c:pt idx="2">
                  <c:v>0.23144851105321201</c:v>
                </c:pt>
                <c:pt idx="3">
                  <c:v>0.200688833806456</c:v>
                </c:pt>
                <c:pt idx="4">
                  <c:v>8.8860931913415597E-2</c:v>
                </c:pt>
                <c:pt idx="5">
                  <c:v>0.10332623209675799</c:v>
                </c:pt>
                <c:pt idx="6">
                  <c:v>5.0115462982908102E-2</c:v>
                </c:pt>
                <c:pt idx="7">
                  <c:v>5.4623038353157301E-2</c:v>
                </c:pt>
                <c:pt idx="8">
                  <c:v>6.2783935691165596E-2</c:v>
                </c:pt>
                <c:pt idx="9">
                  <c:v>4.7310588775626397E-2</c:v>
                </c:pt>
              </c:numCache>
            </c:numRef>
          </c:val>
          <c:extLst>
            <c:ext xmlns:c16="http://schemas.microsoft.com/office/drawing/2014/chart" uri="{C3380CC4-5D6E-409C-BE32-E72D297353CC}">
              <c16:uniqueId val="{00000001-0F1F-47C6-A18A-D524C9CE179F}"/>
            </c:ext>
          </c:extLst>
        </c:ser>
        <c:dLbls>
          <c:showLegendKey val="0"/>
          <c:showVal val="0"/>
          <c:showCatName val="0"/>
          <c:showSerName val="0"/>
          <c:showPercent val="0"/>
          <c:showBubbleSize val="0"/>
        </c:dLbls>
        <c:gapWidth val="100"/>
        <c:axId val="199390416"/>
        <c:axId val="199386064"/>
      </c:barChart>
      <c:catAx>
        <c:axId val="199390416"/>
        <c:scaling>
          <c:orientation val="maxMin"/>
        </c:scaling>
        <c:delete val="0"/>
        <c:axPos val="l"/>
        <c:numFmt formatCode="General" sourceLinked="0"/>
        <c:majorTickMark val="out"/>
        <c:minorTickMark val="none"/>
        <c:tickLblPos val="nextTo"/>
        <c:spPr>
          <a:noFill/>
          <a:ln w="9525" cap="flat" cmpd="sng" algn="ctr">
            <a:noFill/>
            <a:prstDash val="solid"/>
            <a:round/>
          </a:ln>
          <a:effectLst/>
        </c:spPr>
        <c:txPr>
          <a:bodyPr rot="0" spcFirstLastPara="1" vertOverflow="ellipsis" wrap="square" anchor="ctr" anchorCtr="1"/>
          <a:lstStyle/>
          <a:p>
            <a:pPr>
              <a:lnSpc>
                <a:spcPct val="90000"/>
              </a:lnSpc>
              <a:defRPr sz="1200" b="0" i="0" u="none" strike="noStrike" kern="1200" baseline="0">
                <a:solidFill>
                  <a:srgbClr val="38393A"/>
                </a:solidFill>
                <a:latin typeface="Calibri"/>
                <a:ea typeface="Calibri"/>
                <a:cs typeface="Calibri"/>
              </a:defRPr>
            </a:pPr>
            <a:endParaRPr lang="en-US"/>
          </a:p>
        </c:txPr>
        <c:crossAx val="199386064"/>
        <c:crosses val="autoZero"/>
        <c:auto val="1"/>
        <c:lblAlgn val="ctr"/>
        <c:lblOffset val="100"/>
        <c:noMultiLvlLbl val="0"/>
      </c:catAx>
      <c:valAx>
        <c:axId val="199386064"/>
        <c:scaling>
          <c:orientation val="minMax"/>
        </c:scaling>
        <c:delete val="1"/>
        <c:axPos val="t"/>
        <c:numFmt formatCode="0%" sourceLinked="1"/>
        <c:majorTickMark val="out"/>
        <c:minorTickMark val="none"/>
        <c:tickLblPos val="none"/>
        <c:crossAx val="199390416"/>
        <c:crosses val="autoZero"/>
        <c:crossBetween val="between"/>
      </c:valAx>
      <c:spPr>
        <a:noFill/>
        <a:ln>
          <a:noFill/>
        </a:ln>
        <a:effectLst/>
      </c:spPr>
    </c:plotArea>
    <c:legend>
      <c:legendPos val="r"/>
      <c:layout>
        <c:manualLayout>
          <c:xMode val="edge"/>
          <c:yMode val="edge"/>
          <c:x val="0.79847862511400558"/>
          <c:y val="0.5739289548552351"/>
          <c:w val="8.9220383781646997E-2"/>
          <c:h val="0.1391194674035876"/>
        </c:manualLayout>
      </c:layout>
      <c:overlay val="0"/>
      <c:txPr>
        <a:bodyPr/>
        <a:lstStyle/>
        <a:p>
          <a:pPr>
            <a:defRPr sz="1100"/>
          </a:pPr>
          <a:endParaRPr lang="en-US"/>
        </a:p>
      </c:txPr>
    </c:legend>
    <c:plotVisOnly val="1"/>
    <c:dispBlanksAs val="gap"/>
    <c:showDLblsOverMax val="0"/>
  </c:chart>
  <c:spPr>
    <a:noFill/>
    <a:ln w="9525" cap="flat" cmpd="sng" algn="ctr">
      <a:noFill/>
      <a:prstDash val="solid"/>
    </a:ln>
    <a:effectLst/>
  </c:spPr>
  <c:txPr>
    <a:bodyPr/>
    <a:lstStyle/>
    <a:p>
      <a:pPr>
        <a:defRPr sz="1000" b="0">
          <a:solidFill>
            <a:srgbClr val="38393A"/>
          </a:solidFill>
          <a:latin typeface="Calibri"/>
          <a:ea typeface="Calibri"/>
          <a:cs typeface="Calibri"/>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6682390587093"/>
          <c:y val="2.4445426813363046E-2"/>
          <c:w val="0.25200154591659429"/>
          <c:h val="0.95156402589425992"/>
        </c:manualLayout>
      </c:layout>
      <c:barChart>
        <c:barDir val="bar"/>
        <c:grouping val="clustered"/>
        <c:varyColors val="0"/>
        <c:ser>
          <c:idx val="0"/>
          <c:order val="0"/>
          <c:tx>
            <c:strRef>
              <c:f>Sheet1!$B$1</c:f>
              <c:strCache>
                <c:ptCount val="1"/>
                <c:pt idx="0">
                  <c:v>2022*</c:v>
                </c:pt>
              </c:strCache>
            </c:strRef>
          </c:tx>
          <c:spPr>
            <a:solidFill>
              <a:schemeClr val="tx2"/>
            </a:solidFill>
            <a:ln w="3175">
              <a:solidFill>
                <a:schemeClr val="bg1"/>
              </a:solidFill>
            </a:ln>
            <a:effectLst/>
          </c:spPr>
          <c:invertIfNegative val="0"/>
          <c:dLbls>
            <c:numFmt formatCode="0%" sourceLinked="0"/>
            <c:spPr>
              <a:noFill/>
              <a:ln>
                <a:noFill/>
              </a:ln>
              <a:effectLst/>
            </c:spPr>
            <c:txPr>
              <a:bodyPr rot="0" spcFirstLastPara="1" vertOverflow="ellipsis" vert="horz" wrap="square" anchor="ctr" anchorCtr="1"/>
              <a:lstStyle/>
              <a:p>
                <a:pPr>
                  <a:defRPr sz="1000" b="0" i="0" u="none" strike="noStrike" kern="1200" baseline="0">
                    <a:solidFill>
                      <a:srgbClr val="38393A"/>
                    </a:solidFill>
                    <a:latin typeface="Calibri"/>
                    <a:ea typeface="Calibri"/>
                    <a:cs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Private Eye</c:v>
                </c:pt>
                <c:pt idx="1">
                  <c:v>The Economist</c:v>
                </c:pt>
                <c:pt idx="2">
                  <c:v>The Week</c:v>
                </c:pt>
                <c:pt idx="3">
                  <c:v>Time</c:v>
                </c:pt>
                <c:pt idx="4">
                  <c:v>The Spectator**</c:v>
                </c:pt>
                <c:pt idx="5">
                  <c:v>Other magazines</c:v>
                </c:pt>
              </c:strCache>
            </c:strRef>
          </c:cat>
          <c:val>
            <c:numRef>
              <c:f>Sheet1!$B$2:$B$7</c:f>
              <c:numCache>
                <c:formatCode>0%</c:formatCode>
                <c:ptCount val="6"/>
                <c:pt idx="0">
                  <c:v>0.15</c:v>
                </c:pt>
                <c:pt idx="1">
                  <c:v>0.13</c:v>
                </c:pt>
                <c:pt idx="2">
                  <c:v>0.11</c:v>
                </c:pt>
                <c:pt idx="3">
                  <c:v>0.1</c:v>
                </c:pt>
                <c:pt idx="4">
                  <c:v>7.0000000000000007E-2</c:v>
                </c:pt>
                <c:pt idx="5">
                  <c:v>0.13</c:v>
                </c:pt>
              </c:numCache>
            </c:numRef>
          </c:val>
          <c:extLst>
            <c:ext xmlns:c16="http://schemas.microsoft.com/office/drawing/2014/chart" uri="{C3380CC4-5D6E-409C-BE32-E72D297353CC}">
              <c16:uniqueId val="{00000000-0715-4E4A-B52A-0E84E34C00B6}"/>
            </c:ext>
          </c:extLst>
        </c:ser>
        <c:ser>
          <c:idx val="1"/>
          <c:order val="1"/>
          <c:tx>
            <c:strRef>
              <c:f>Sheet1!$C$1</c:f>
              <c:strCache>
                <c:ptCount val="1"/>
                <c:pt idx="0">
                  <c:v>2020</c:v>
                </c:pt>
              </c:strCache>
            </c:strRef>
          </c:tx>
          <c:spPr>
            <a:solidFill>
              <a:schemeClr val="accent1"/>
            </a:solidFill>
            <a:ln w="3175">
              <a:solidFill>
                <a:schemeClr val="bg1"/>
              </a:solidFill>
            </a:ln>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Private Eye</c:v>
                </c:pt>
                <c:pt idx="1">
                  <c:v>The Economist</c:v>
                </c:pt>
                <c:pt idx="2">
                  <c:v>The Week</c:v>
                </c:pt>
                <c:pt idx="3">
                  <c:v>Time</c:v>
                </c:pt>
                <c:pt idx="4">
                  <c:v>The Spectator**</c:v>
                </c:pt>
                <c:pt idx="5">
                  <c:v>Other magazines</c:v>
                </c:pt>
              </c:strCache>
            </c:strRef>
          </c:cat>
          <c:val>
            <c:numRef>
              <c:f>Sheet1!$C$2:$C$7</c:f>
              <c:numCache>
                <c:formatCode>0%</c:formatCode>
                <c:ptCount val="6"/>
                <c:pt idx="0">
                  <c:v>0.13879096886665701</c:v>
                </c:pt>
                <c:pt idx="1">
                  <c:v>0.16343689954417401</c:v>
                </c:pt>
                <c:pt idx="2">
                  <c:v>7.3684559944444505E-2</c:v>
                </c:pt>
                <c:pt idx="3">
                  <c:v>0.146304217329946</c:v>
                </c:pt>
                <c:pt idx="5">
                  <c:v>0.16391651699285401</c:v>
                </c:pt>
              </c:numCache>
            </c:numRef>
          </c:val>
          <c:extLst>
            <c:ext xmlns:c16="http://schemas.microsoft.com/office/drawing/2014/chart" uri="{C3380CC4-5D6E-409C-BE32-E72D297353CC}">
              <c16:uniqueId val="{00000001-0715-4E4A-B52A-0E84E34C00B6}"/>
            </c:ext>
          </c:extLst>
        </c:ser>
        <c:ser>
          <c:idx val="2"/>
          <c:order val="2"/>
          <c:tx>
            <c:strRef>
              <c:f>Sheet1!$D$1</c:f>
              <c:strCache>
                <c:ptCount val="1"/>
                <c:pt idx="0">
                  <c:v>2019</c:v>
                </c:pt>
              </c:strCache>
            </c:strRef>
          </c:tx>
          <c:spPr>
            <a:solidFill>
              <a:schemeClr val="accent2"/>
            </a:solidFill>
            <a:ln w="3175">
              <a:solidFill>
                <a:schemeClr val="bg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Private Eye</c:v>
                </c:pt>
                <c:pt idx="1">
                  <c:v>The Economist</c:v>
                </c:pt>
                <c:pt idx="2">
                  <c:v>The Week</c:v>
                </c:pt>
                <c:pt idx="3">
                  <c:v>Time</c:v>
                </c:pt>
                <c:pt idx="4">
                  <c:v>The Spectator**</c:v>
                </c:pt>
                <c:pt idx="5">
                  <c:v>Other magazines</c:v>
                </c:pt>
              </c:strCache>
            </c:strRef>
          </c:cat>
          <c:val>
            <c:numRef>
              <c:f>Sheet1!$D$2:$D$7</c:f>
              <c:numCache>
                <c:formatCode>0%</c:formatCode>
                <c:ptCount val="6"/>
                <c:pt idx="0">
                  <c:v>9.4398442074610595E-2</c:v>
                </c:pt>
                <c:pt idx="1">
                  <c:v>0.140599099943302</c:v>
                </c:pt>
                <c:pt idx="2">
                  <c:v>0.115341334746226</c:v>
                </c:pt>
                <c:pt idx="3">
                  <c:v>0.14171779595668199</c:v>
                </c:pt>
                <c:pt idx="5">
                  <c:v>0.15173441855942399</c:v>
                </c:pt>
              </c:numCache>
            </c:numRef>
          </c:val>
          <c:extLst>
            <c:ext xmlns:c16="http://schemas.microsoft.com/office/drawing/2014/chart" uri="{C3380CC4-5D6E-409C-BE32-E72D297353CC}">
              <c16:uniqueId val="{00000002-0715-4E4A-B52A-0E84E34C00B6}"/>
            </c:ext>
          </c:extLst>
        </c:ser>
        <c:ser>
          <c:idx val="3"/>
          <c:order val="3"/>
          <c:tx>
            <c:strRef>
              <c:f>Sheet1!$E$1</c:f>
              <c:strCache>
                <c:ptCount val="1"/>
                <c:pt idx="0">
                  <c:v>2018</c:v>
                </c:pt>
              </c:strCache>
            </c:strRef>
          </c:tx>
          <c:spPr>
            <a:solidFill>
              <a:schemeClr val="accent4"/>
            </a:solidFill>
            <a:ln w="3175">
              <a:solidFill>
                <a:schemeClr val="bg1"/>
              </a:solidFill>
            </a:ln>
          </c:spPr>
          <c:invertIfNegative val="0"/>
          <c:dLbls>
            <c:spPr>
              <a:noFill/>
              <a:ln>
                <a:noFill/>
              </a:ln>
              <a:effectLst/>
            </c:spPr>
            <c:txPr>
              <a:bodyPr wrap="squar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Private Eye</c:v>
                </c:pt>
                <c:pt idx="1">
                  <c:v>The Economist</c:v>
                </c:pt>
                <c:pt idx="2">
                  <c:v>The Week</c:v>
                </c:pt>
                <c:pt idx="3">
                  <c:v>Time</c:v>
                </c:pt>
                <c:pt idx="4">
                  <c:v>The Spectator**</c:v>
                </c:pt>
                <c:pt idx="5">
                  <c:v>Other magazines</c:v>
                </c:pt>
              </c:strCache>
            </c:strRef>
          </c:cat>
          <c:val>
            <c:numRef>
              <c:f>Sheet1!$E$2:$E$7</c:f>
              <c:numCache>
                <c:formatCode>0%</c:formatCode>
                <c:ptCount val="6"/>
                <c:pt idx="0">
                  <c:v>0.13600445346651199</c:v>
                </c:pt>
                <c:pt idx="1">
                  <c:v>0.13854680144931</c:v>
                </c:pt>
                <c:pt idx="2">
                  <c:v>0.149645533751534</c:v>
                </c:pt>
                <c:pt idx="3">
                  <c:v>0.160826939180825</c:v>
                </c:pt>
                <c:pt idx="5">
                  <c:v>0.144230769230769</c:v>
                </c:pt>
              </c:numCache>
            </c:numRef>
          </c:val>
          <c:extLst>
            <c:ext xmlns:c16="http://schemas.microsoft.com/office/drawing/2014/chart" uri="{C3380CC4-5D6E-409C-BE32-E72D297353CC}">
              <c16:uniqueId val="{00000004-0715-4E4A-B52A-0E84E34C00B6}"/>
            </c:ext>
          </c:extLst>
        </c:ser>
        <c:dLbls>
          <c:showLegendKey val="0"/>
          <c:showVal val="0"/>
          <c:showCatName val="0"/>
          <c:showSerName val="0"/>
          <c:showPercent val="0"/>
          <c:showBubbleSize val="0"/>
        </c:dLbls>
        <c:gapWidth val="100"/>
        <c:axId val="199386608"/>
        <c:axId val="199390960"/>
      </c:barChart>
      <c:catAx>
        <c:axId val="199386608"/>
        <c:scaling>
          <c:orientation val="maxMin"/>
        </c:scaling>
        <c:delete val="0"/>
        <c:axPos val="l"/>
        <c:numFmt formatCode="General" sourceLinked="0"/>
        <c:majorTickMark val="out"/>
        <c:minorTickMark val="none"/>
        <c:tickLblPos val="nextTo"/>
        <c:spPr>
          <a:noFill/>
          <a:ln w="9525" cap="flat" cmpd="sng" algn="ctr">
            <a:noFill/>
            <a:prstDash val="solid"/>
            <a:round/>
          </a:ln>
          <a:effectLst/>
        </c:spPr>
        <c:txPr>
          <a:bodyPr rot="0" spcFirstLastPara="1" vertOverflow="ellipsis" wrap="square" anchor="ctr" anchorCtr="1"/>
          <a:lstStyle/>
          <a:p>
            <a:pPr>
              <a:defRPr sz="1200" b="0" i="0" u="none" strike="noStrike" kern="1200" baseline="0">
                <a:solidFill>
                  <a:srgbClr val="38393A"/>
                </a:solidFill>
                <a:latin typeface="Calibri"/>
                <a:ea typeface="Calibri"/>
                <a:cs typeface="Calibri"/>
              </a:defRPr>
            </a:pPr>
            <a:endParaRPr lang="en-US"/>
          </a:p>
        </c:txPr>
        <c:crossAx val="199390960"/>
        <c:crosses val="autoZero"/>
        <c:auto val="1"/>
        <c:lblAlgn val="ctr"/>
        <c:lblOffset val="100"/>
        <c:noMultiLvlLbl val="0"/>
      </c:catAx>
      <c:valAx>
        <c:axId val="199390960"/>
        <c:scaling>
          <c:orientation val="minMax"/>
        </c:scaling>
        <c:delete val="1"/>
        <c:axPos val="t"/>
        <c:numFmt formatCode="0%" sourceLinked="1"/>
        <c:majorTickMark val="out"/>
        <c:minorTickMark val="none"/>
        <c:tickLblPos val="none"/>
        <c:crossAx val="199386608"/>
        <c:crosses val="autoZero"/>
        <c:crossBetween val="between"/>
      </c:valAx>
      <c:spPr>
        <a:noFill/>
        <a:ln>
          <a:noFill/>
        </a:ln>
        <a:effectLst/>
      </c:spPr>
    </c:plotArea>
    <c:legend>
      <c:legendPos val="t"/>
      <c:layout>
        <c:manualLayout>
          <c:xMode val="edge"/>
          <c:yMode val="edge"/>
          <c:x val="0.76510433178956549"/>
          <c:y val="0.64674461411159756"/>
          <c:w val="0.1046530741647333"/>
          <c:h val="0.27982107198493683"/>
        </c:manualLayout>
      </c:layout>
      <c:overlay val="0"/>
      <c:txPr>
        <a:bodyPr/>
        <a:lstStyle/>
        <a:p>
          <a:pPr>
            <a:defRPr sz="1100"/>
          </a:pPr>
          <a:endParaRPr lang="en-US"/>
        </a:p>
      </c:txPr>
    </c:legend>
    <c:plotVisOnly val="1"/>
    <c:dispBlanksAs val="gap"/>
    <c:showDLblsOverMax val="0"/>
  </c:chart>
  <c:spPr>
    <a:noFill/>
    <a:ln w="9525" cap="flat" cmpd="sng" algn="ctr">
      <a:noFill/>
      <a:prstDash val="solid"/>
    </a:ln>
    <a:effectLst/>
  </c:spPr>
  <c:txPr>
    <a:bodyPr/>
    <a:lstStyle/>
    <a:p>
      <a:pPr>
        <a:defRPr sz="1000" b="0">
          <a:solidFill>
            <a:srgbClr val="38393A"/>
          </a:solidFill>
          <a:latin typeface="Calibri"/>
          <a:ea typeface="Calibri"/>
          <a:cs typeface="Calibri"/>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40784002035949912"/>
          <c:y val="7.4712743534808921E-3"/>
          <c:w val="0.50655773389520031"/>
          <c:h val="0.97299916198765246"/>
        </c:manualLayout>
      </c:layout>
      <c:barChart>
        <c:barDir val="bar"/>
        <c:grouping val="clustered"/>
        <c:varyColors val="0"/>
        <c:ser>
          <c:idx val="0"/>
          <c:order val="0"/>
          <c:tx>
            <c:strRef>
              <c:f>Sheet1!$B$1</c:f>
              <c:strCache>
                <c:ptCount val="1"/>
                <c:pt idx="0">
                  <c:v>England</c:v>
                </c:pt>
              </c:strCache>
            </c:strRef>
          </c:tx>
          <c:spPr>
            <a:solidFill>
              <a:schemeClr val="tx2"/>
            </a:solidFill>
            <a:ln>
              <a:solidFill>
                <a:schemeClr val="bg1"/>
              </a:solidFill>
            </a:ln>
            <a:effectLst/>
          </c:spPr>
          <c:invertIfNegative val="0"/>
          <c:dLbls>
            <c:dLbl>
              <c:idx val="1"/>
              <c:layout>
                <c:manualLayout>
                  <c:x val="-2.050805724428552E-3"/>
                  <c:y val="5.658031263518586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287-4098-BB2B-E263141619C6}"/>
                </c:ext>
              </c:extLst>
            </c:dLbl>
            <c:dLbl>
              <c:idx val="3"/>
              <c:layout>
                <c:manualLayout>
                  <c:x val="-7.519534123271498E-17"/>
                  <c:y val="2.829015631759286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287-4098-BB2B-E263141619C6}"/>
                </c:ext>
              </c:extLst>
            </c:dLbl>
            <c:numFmt formatCode="0%" sourceLinked="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Calibri"/>
                    <a:ea typeface="Calibri"/>
                    <a:cs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Television</c:v>
                </c:pt>
                <c:pt idx="1">
                  <c:v>Any internet**</c:v>
                </c:pt>
                <c:pt idx="2">
                  <c:v>Social media</c:v>
                </c:pt>
                <c:pt idx="3">
                  <c:v>Other websites/apps***</c:v>
                </c:pt>
                <c:pt idx="4">
                  <c:v>Podcasts</c:v>
                </c:pt>
                <c:pt idx="5">
                  <c:v>Radio</c:v>
                </c:pt>
                <c:pt idx="6">
                  <c:v>Word of mouth</c:v>
                </c:pt>
                <c:pt idx="7">
                  <c:v>Newspapers (printed)</c:v>
                </c:pt>
                <c:pt idx="8">
                  <c:v>Magazines (printed)</c:v>
                </c:pt>
                <c:pt idx="9">
                  <c:v>Interactive TV services</c:v>
                </c:pt>
                <c:pt idx="10">
                  <c:v>Don't follow the news</c:v>
                </c:pt>
              </c:strCache>
            </c:strRef>
          </c:cat>
          <c:val>
            <c:numRef>
              <c:f>Sheet1!$B$2:$B$12</c:f>
              <c:numCache>
                <c:formatCode>0%</c:formatCode>
                <c:ptCount val="11"/>
                <c:pt idx="0">
                  <c:v>0.73229972696040602</c:v>
                </c:pt>
                <c:pt idx="1">
                  <c:v>0.66614276587594601</c:v>
                </c:pt>
                <c:pt idx="2">
                  <c:v>0.45626198327391199</c:v>
                </c:pt>
                <c:pt idx="3">
                  <c:v>0.36945687385938902</c:v>
                </c:pt>
                <c:pt idx="4">
                  <c:v>9.55391293573402E-2</c:v>
                </c:pt>
                <c:pt idx="5">
                  <c:v>0.38890336684837801</c:v>
                </c:pt>
                <c:pt idx="6">
                  <c:v>0.30084992095964402</c:v>
                </c:pt>
                <c:pt idx="7">
                  <c:v>0.234576954715983</c:v>
                </c:pt>
                <c:pt idx="8">
                  <c:v>6.04121436784145E-2</c:v>
                </c:pt>
                <c:pt idx="9">
                  <c:v>4.2152479882347299E-2</c:v>
                </c:pt>
                <c:pt idx="10">
                  <c:v>3.3768710772803898E-2</c:v>
                </c:pt>
              </c:numCache>
            </c:numRef>
          </c:val>
          <c:extLst>
            <c:ext xmlns:c16="http://schemas.microsoft.com/office/drawing/2014/chart" uri="{C3380CC4-5D6E-409C-BE32-E72D297353CC}">
              <c16:uniqueId val="{00000000-1946-45F0-BA47-17F46EDAAA15}"/>
            </c:ext>
          </c:extLst>
        </c:ser>
        <c:ser>
          <c:idx val="1"/>
          <c:order val="1"/>
          <c:tx>
            <c:strRef>
              <c:f>Sheet1!$C$1</c:f>
              <c:strCache>
                <c:ptCount val="1"/>
                <c:pt idx="0">
                  <c:v>Scotland</c:v>
                </c:pt>
              </c:strCache>
            </c:strRef>
          </c:tx>
          <c:spPr>
            <a:solidFill>
              <a:schemeClr val="accent1"/>
            </a:solidFill>
            <a:ln>
              <a:solidFill>
                <a:schemeClr val="bg1"/>
              </a:solidFill>
            </a:ln>
            <a:effectLst/>
          </c:spPr>
          <c:invertIfNegative val="0"/>
          <c:dLbls>
            <c:dLbl>
              <c:idx val="5"/>
              <c:layout>
                <c:manualLayout>
                  <c:x val="4.1016114488571041E-3"/>
                  <c:y val="2.829015631759286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287-4098-BB2B-E263141619C6}"/>
                </c:ext>
              </c:extLst>
            </c:dLbl>
            <c:numFmt formatCode="0%" sourceLinked="0"/>
            <c:spPr>
              <a:noFill/>
              <a:ln>
                <a:noFill/>
              </a:ln>
              <a:effectLst/>
            </c:spPr>
            <c:txPr>
              <a:bodyPr rot="0" spcFirstLastPara="1" vertOverflow="ellipsis" vert="horz" wrap="square" anchor="ctr" anchorCtr="1"/>
              <a:lstStyle/>
              <a:p>
                <a:pPr>
                  <a:defRPr sz="900" b="0" i="0" u="none" strike="noStrike" kern="1200" baseline="0">
                    <a:solidFill>
                      <a:schemeClr val="accent1">
                        <a:lumMod val="50000"/>
                      </a:schemeClr>
                    </a:solidFill>
                    <a:latin typeface="Calibri"/>
                    <a:ea typeface="Calibri"/>
                    <a:cs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Television</c:v>
                </c:pt>
                <c:pt idx="1">
                  <c:v>Any internet**</c:v>
                </c:pt>
                <c:pt idx="2">
                  <c:v>Social media</c:v>
                </c:pt>
                <c:pt idx="3">
                  <c:v>Other websites/apps***</c:v>
                </c:pt>
                <c:pt idx="4">
                  <c:v>Podcasts</c:v>
                </c:pt>
                <c:pt idx="5">
                  <c:v>Radio</c:v>
                </c:pt>
                <c:pt idx="6">
                  <c:v>Word of mouth</c:v>
                </c:pt>
                <c:pt idx="7">
                  <c:v>Newspapers (printed)</c:v>
                </c:pt>
                <c:pt idx="8">
                  <c:v>Magazines (printed)</c:v>
                </c:pt>
                <c:pt idx="9">
                  <c:v>Interactive TV services</c:v>
                </c:pt>
                <c:pt idx="10">
                  <c:v>Don't follow the news</c:v>
                </c:pt>
              </c:strCache>
            </c:strRef>
          </c:cat>
          <c:val>
            <c:numRef>
              <c:f>Sheet1!$C$2:$C$12</c:f>
              <c:numCache>
                <c:formatCode>0%</c:formatCode>
                <c:ptCount val="11"/>
                <c:pt idx="0">
                  <c:v>0.75468972062707396</c:v>
                </c:pt>
                <c:pt idx="1">
                  <c:v>0.65981448691399203</c:v>
                </c:pt>
                <c:pt idx="2">
                  <c:v>0.49726954357089298</c:v>
                </c:pt>
                <c:pt idx="3">
                  <c:v>0.36965100129393702</c:v>
                </c:pt>
                <c:pt idx="4">
                  <c:v>0.14764272758785499</c:v>
                </c:pt>
                <c:pt idx="5">
                  <c:v>0.45040387108659702</c:v>
                </c:pt>
                <c:pt idx="6">
                  <c:v>0.39744024681025097</c:v>
                </c:pt>
                <c:pt idx="7">
                  <c:v>0.25280146517928498</c:v>
                </c:pt>
                <c:pt idx="8">
                  <c:v>4.8694734730039699E-2</c:v>
                </c:pt>
                <c:pt idx="9">
                  <c:v>7.49694348062699E-2</c:v>
                </c:pt>
                <c:pt idx="10">
                  <c:v>2.3614726406556999E-2</c:v>
                </c:pt>
              </c:numCache>
            </c:numRef>
          </c:val>
          <c:extLst>
            <c:ext xmlns:c16="http://schemas.microsoft.com/office/drawing/2014/chart" uri="{C3380CC4-5D6E-409C-BE32-E72D297353CC}">
              <c16:uniqueId val="{00000001-1946-45F0-BA47-17F46EDAAA15}"/>
            </c:ext>
          </c:extLst>
        </c:ser>
        <c:ser>
          <c:idx val="2"/>
          <c:order val="2"/>
          <c:tx>
            <c:strRef>
              <c:f>Sheet1!$D$1</c:f>
              <c:strCache>
                <c:ptCount val="1"/>
                <c:pt idx="0">
                  <c:v>Wales</c:v>
                </c:pt>
              </c:strCache>
            </c:strRef>
          </c:tx>
          <c:spPr>
            <a:solidFill>
              <a:schemeClr val="accent2"/>
            </a:solidFill>
            <a:ln>
              <a:solidFill>
                <a:schemeClr val="bg1"/>
              </a:solidFill>
            </a:ln>
            <a:effectLst/>
          </c:spPr>
          <c:invertIfNegative val="0"/>
          <c:dLbls>
            <c:dLbl>
              <c:idx val="3"/>
              <c:layout>
                <c:manualLayout>
                  <c:x val="-4.1016114488571041E-3"/>
                  <c:y val="-2.82879287462287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287-4098-BB2B-E263141619C6}"/>
                </c:ext>
              </c:extLst>
            </c:dLbl>
            <c:spPr>
              <a:noFill/>
              <a:ln>
                <a:noFill/>
              </a:ln>
              <a:effectLst/>
            </c:spPr>
            <c:txPr>
              <a:bodyPr/>
              <a:lstStyle/>
              <a:p>
                <a:pPr>
                  <a:defRPr sz="900">
                    <a:solidFill>
                      <a:schemeClr val="accent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Television</c:v>
                </c:pt>
                <c:pt idx="1">
                  <c:v>Any internet**</c:v>
                </c:pt>
                <c:pt idx="2">
                  <c:v>Social media</c:v>
                </c:pt>
                <c:pt idx="3">
                  <c:v>Other websites/apps***</c:v>
                </c:pt>
                <c:pt idx="4">
                  <c:v>Podcasts</c:v>
                </c:pt>
                <c:pt idx="5">
                  <c:v>Radio</c:v>
                </c:pt>
                <c:pt idx="6">
                  <c:v>Word of mouth</c:v>
                </c:pt>
                <c:pt idx="7">
                  <c:v>Newspapers (printed)</c:v>
                </c:pt>
                <c:pt idx="8">
                  <c:v>Magazines (printed)</c:v>
                </c:pt>
                <c:pt idx="9">
                  <c:v>Interactive TV services</c:v>
                </c:pt>
                <c:pt idx="10">
                  <c:v>Don't follow the news</c:v>
                </c:pt>
              </c:strCache>
            </c:strRef>
          </c:cat>
          <c:val>
            <c:numRef>
              <c:f>Sheet1!$D$2:$D$12</c:f>
              <c:numCache>
                <c:formatCode>0%</c:formatCode>
                <c:ptCount val="11"/>
                <c:pt idx="0">
                  <c:v>0.77339149017125597</c:v>
                </c:pt>
                <c:pt idx="1">
                  <c:v>0.66424860708796196</c:v>
                </c:pt>
                <c:pt idx="2">
                  <c:v>0.511858720686447</c:v>
                </c:pt>
                <c:pt idx="3">
                  <c:v>0.33415492178293998</c:v>
                </c:pt>
                <c:pt idx="4">
                  <c:v>6.71930275958115E-2</c:v>
                </c:pt>
                <c:pt idx="5">
                  <c:v>0.42846445864670502</c:v>
                </c:pt>
                <c:pt idx="6">
                  <c:v>0.31047902635552899</c:v>
                </c:pt>
                <c:pt idx="7">
                  <c:v>0.25898699756274501</c:v>
                </c:pt>
                <c:pt idx="8">
                  <c:v>2.8941242483632602E-2</c:v>
                </c:pt>
                <c:pt idx="9">
                  <c:v>5.6307989878830102E-2</c:v>
                </c:pt>
                <c:pt idx="10">
                  <c:v>2.6024444415214301E-2</c:v>
                </c:pt>
              </c:numCache>
            </c:numRef>
          </c:val>
          <c:extLst>
            <c:ext xmlns:c16="http://schemas.microsoft.com/office/drawing/2014/chart" uri="{C3380CC4-5D6E-409C-BE32-E72D297353CC}">
              <c16:uniqueId val="{00000002-1946-45F0-BA47-17F46EDAAA15}"/>
            </c:ext>
          </c:extLst>
        </c:ser>
        <c:ser>
          <c:idx val="3"/>
          <c:order val="3"/>
          <c:tx>
            <c:strRef>
              <c:f>Sheet1!$E$1</c:f>
              <c:strCache>
                <c:ptCount val="1"/>
                <c:pt idx="0">
                  <c:v>Northern Ireland</c:v>
                </c:pt>
              </c:strCache>
            </c:strRef>
          </c:tx>
          <c:spPr>
            <a:solidFill>
              <a:schemeClr val="accent4"/>
            </a:solidFill>
            <a:ln>
              <a:solidFill>
                <a:schemeClr val="bg1"/>
              </a:solidFill>
            </a:ln>
          </c:spPr>
          <c:invertIfNegative val="0"/>
          <c:dLbls>
            <c:dLbl>
              <c:idx val="1"/>
              <c:layout>
                <c:manualLayout>
                  <c:x val="-2.0508057244287021E-3"/>
                  <c:y val="-5.658031263518548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287-4098-BB2B-E263141619C6}"/>
                </c:ext>
              </c:extLst>
            </c:dLbl>
            <c:dLbl>
              <c:idx val="3"/>
              <c:layout>
                <c:manualLayout>
                  <c:x val="-7.519534123271498E-17"/>
                  <c:y val="-1.13160625270371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287-4098-BB2B-E263141619C6}"/>
                </c:ext>
              </c:extLst>
            </c:dLbl>
            <c:dLbl>
              <c:idx val="7"/>
              <c:layout>
                <c:manualLayout>
                  <c:x val="-4.1016114488571787E-3"/>
                  <c:y val="-2.829015631759286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287-4098-BB2B-E263141619C6}"/>
                </c:ext>
              </c:extLst>
            </c:dLbl>
            <c:spPr>
              <a:noFill/>
              <a:ln>
                <a:noFill/>
              </a:ln>
              <a:effectLst/>
            </c:spPr>
            <c:txPr>
              <a:bodyPr/>
              <a:lstStyle/>
              <a:p>
                <a:pPr>
                  <a:defRPr sz="900">
                    <a:solidFill>
                      <a:schemeClr val="accent4"/>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Television</c:v>
                </c:pt>
                <c:pt idx="1">
                  <c:v>Any internet**</c:v>
                </c:pt>
                <c:pt idx="2">
                  <c:v>Social media</c:v>
                </c:pt>
                <c:pt idx="3">
                  <c:v>Other websites/apps***</c:v>
                </c:pt>
                <c:pt idx="4">
                  <c:v>Podcasts</c:v>
                </c:pt>
                <c:pt idx="5">
                  <c:v>Radio</c:v>
                </c:pt>
                <c:pt idx="6">
                  <c:v>Word of mouth</c:v>
                </c:pt>
                <c:pt idx="7">
                  <c:v>Newspapers (printed)</c:v>
                </c:pt>
                <c:pt idx="8">
                  <c:v>Magazines (printed)</c:v>
                </c:pt>
                <c:pt idx="9">
                  <c:v>Interactive TV services</c:v>
                </c:pt>
                <c:pt idx="10">
                  <c:v>Don't follow the news</c:v>
                </c:pt>
              </c:strCache>
            </c:strRef>
          </c:cat>
          <c:val>
            <c:numRef>
              <c:f>Sheet1!$E$2:$E$12</c:f>
              <c:numCache>
                <c:formatCode>0%</c:formatCode>
                <c:ptCount val="11"/>
                <c:pt idx="0">
                  <c:v>0.79902365646207396</c:v>
                </c:pt>
                <c:pt idx="1">
                  <c:v>0.64550086208933699</c:v>
                </c:pt>
                <c:pt idx="2">
                  <c:v>0.48442664933934498</c:v>
                </c:pt>
                <c:pt idx="3">
                  <c:v>0.31734165949406601</c:v>
                </c:pt>
                <c:pt idx="4">
                  <c:v>9.3676701928751799E-2</c:v>
                </c:pt>
                <c:pt idx="5">
                  <c:v>0.52715244346113199</c:v>
                </c:pt>
                <c:pt idx="6">
                  <c:v>0.38253962109821699</c:v>
                </c:pt>
                <c:pt idx="7">
                  <c:v>0.23714002351772101</c:v>
                </c:pt>
                <c:pt idx="8">
                  <c:v>7.4692759710845893E-2</c:v>
                </c:pt>
                <c:pt idx="9">
                  <c:v>4.8857769684349003E-2</c:v>
                </c:pt>
                <c:pt idx="10">
                  <c:v>3.6217755372491701E-2</c:v>
                </c:pt>
              </c:numCache>
            </c:numRef>
          </c:val>
          <c:extLst>
            <c:ext xmlns:c16="http://schemas.microsoft.com/office/drawing/2014/chart" uri="{C3380CC4-5D6E-409C-BE32-E72D297353CC}">
              <c16:uniqueId val="{00000000-A8A0-4CB0-B9C4-36B2986AAEB4}"/>
            </c:ext>
          </c:extLst>
        </c:ser>
        <c:dLbls>
          <c:showLegendKey val="0"/>
          <c:showVal val="0"/>
          <c:showCatName val="0"/>
          <c:showSerName val="0"/>
          <c:showPercent val="0"/>
          <c:showBubbleSize val="0"/>
        </c:dLbls>
        <c:gapWidth val="100"/>
        <c:axId val="275472048"/>
        <c:axId val="275473136"/>
      </c:barChart>
      <c:catAx>
        <c:axId val="275472048"/>
        <c:scaling>
          <c:orientation val="maxMin"/>
        </c:scaling>
        <c:delete val="0"/>
        <c:axPos val="l"/>
        <c:numFmt formatCode="General" sourceLinked="0"/>
        <c:majorTickMark val="out"/>
        <c:minorTickMark val="none"/>
        <c:tickLblPos val="nextTo"/>
        <c:spPr>
          <a:noFill/>
          <a:ln w="9525" cap="flat" cmpd="sng" algn="ctr">
            <a:noFill/>
            <a:prstDash val="solid"/>
            <a:round/>
          </a:ln>
          <a:effectLst/>
        </c:spPr>
        <c:txPr>
          <a:bodyPr rot="0" spcFirstLastPara="1" vertOverflow="ellipsis" wrap="square" anchor="ctr" anchorCtr="1"/>
          <a:lstStyle/>
          <a:p>
            <a:pPr>
              <a:defRPr sz="1200" b="0" i="0" u="none" strike="noStrike" kern="1200" baseline="0">
                <a:solidFill>
                  <a:srgbClr val="38393A"/>
                </a:solidFill>
                <a:latin typeface="Calibri"/>
                <a:ea typeface="Calibri"/>
                <a:cs typeface="Calibri"/>
              </a:defRPr>
            </a:pPr>
            <a:endParaRPr lang="en-US"/>
          </a:p>
        </c:txPr>
        <c:crossAx val="275473136"/>
        <c:crosses val="autoZero"/>
        <c:auto val="1"/>
        <c:lblAlgn val="ctr"/>
        <c:lblOffset val="100"/>
        <c:noMultiLvlLbl val="0"/>
      </c:catAx>
      <c:valAx>
        <c:axId val="275473136"/>
        <c:scaling>
          <c:orientation val="minMax"/>
        </c:scaling>
        <c:delete val="1"/>
        <c:axPos val="t"/>
        <c:numFmt formatCode="0%" sourceLinked="1"/>
        <c:majorTickMark val="out"/>
        <c:minorTickMark val="none"/>
        <c:tickLblPos val="none"/>
        <c:crossAx val="275472048"/>
        <c:crosses val="autoZero"/>
        <c:crossBetween val="between"/>
      </c:valAx>
      <c:spPr>
        <a:noFill/>
        <a:ln>
          <a:noFill/>
        </a:ln>
        <a:effectLst/>
      </c:spPr>
    </c:plotArea>
    <c:legend>
      <c:legendPos val="b"/>
      <c:layout>
        <c:manualLayout>
          <c:xMode val="edge"/>
          <c:yMode val="edge"/>
          <c:x val="0.76782214766834689"/>
          <c:y val="0.376095798043034"/>
          <c:w val="0.20513014703792751"/>
          <c:h val="0.23974873626781137"/>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38393A"/>
              </a:solidFill>
              <a:latin typeface="Calibri"/>
              <a:ea typeface="Calibri"/>
              <a:cs typeface="Calibri"/>
            </a:defRPr>
          </a:pPr>
          <a:endParaRPr lang="en-US"/>
        </a:p>
      </c:txPr>
    </c:legend>
    <c:plotVisOnly val="1"/>
    <c:dispBlanksAs val="gap"/>
    <c:showDLblsOverMax val="0"/>
  </c:chart>
  <c:spPr>
    <a:noFill/>
    <a:ln w="9525" cap="flat" cmpd="sng" algn="ctr">
      <a:noFill/>
      <a:prstDash val="solid"/>
    </a:ln>
    <a:effectLst/>
  </c:spPr>
  <c:txPr>
    <a:bodyPr/>
    <a:lstStyle/>
    <a:p>
      <a:pPr>
        <a:defRPr sz="1000" b="0">
          <a:solidFill>
            <a:srgbClr val="38393A"/>
          </a:solidFill>
          <a:latin typeface="Calibri"/>
          <a:ea typeface="Calibri"/>
          <a:cs typeface="Calibri"/>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46321177491906584"/>
          <c:y val="7.4712743534808921E-3"/>
          <c:w val="0.45118597933562943"/>
          <c:h val="0.97299916198765246"/>
        </c:manualLayout>
      </c:layout>
      <c:barChart>
        <c:barDir val="bar"/>
        <c:grouping val="clustered"/>
        <c:varyColors val="0"/>
        <c:ser>
          <c:idx val="0"/>
          <c:order val="0"/>
          <c:tx>
            <c:strRef>
              <c:f>Sheet1!$B$1</c:f>
              <c:strCache>
                <c:ptCount val="1"/>
                <c:pt idx="0">
                  <c:v>England</c:v>
                </c:pt>
              </c:strCache>
            </c:strRef>
          </c:tx>
          <c:spPr>
            <a:solidFill>
              <a:schemeClr val="tx2"/>
            </a:solidFill>
            <a:ln>
              <a:solidFill>
                <a:schemeClr val="bg1"/>
              </a:solidFill>
            </a:ln>
            <a:effectLst/>
          </c:spPr>
          <c:invertIfNegative val="0"/>
          <c:dLbls>
            <c:numFmt formatCode="0%" sourceLinked="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Calibri"/>
                    <a:ea typeface="Calibri"/>
                    <a:cs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BBC One</c:v>
                </c:pt>
                <c:pt idx="1">
                  <c:v>ITV/ITV WALES/UTV/STV</c:v>
                </c:pt>
                <c:pt idx="2">
                  <c:v>Facebook</c:v>
                </c:pt>
                <c:pt idx="3">
                  <c:v>BBC News Channel</c:v>
                </c:pt>
                <c:pt idx="4">
                  <c:v>Sky News Channel</c:v>
                </c:pt>
                <c:pt idx="5">
                  <c:v>BBC website/app (incl. Welsh language version)</c:v>
                </c:pt>
                <c:pt idx="6">
                  <c:v>Twitter</c:v>
                </c:pt>
                <c:pt idx="7">
                  <c:v>Channel 4</c:v>
                </c:pt>
                <c:pt idx="8">
                  <c:v>Instagram</c:v>
                </c:pt>
                <c:pt idx="9">
                  <c:v>Daily Mail/Mail on Sunday (print + website/app)</c:v>
                </c:pt>
              </c:strCache>
            </c:strRef>
          </c:cat>
          <c:val>
            <c:numRef>
              <c:f>Sheet1!$B$2:$B$11</c:f>
              <c:numCache>
                <c:formatCode>0%</c:formatCode>
                <c:ptCount val="10"/>
                <c:pt idx="0">
                  <c:v>0.52546377411767498</c:v>
                </c:pt>
                <c:pt idx="1">
                  <c:v>0.32992176679824198</c:v>
                </c:pt>
                <c:pt idx="2">
                  <c:v>0.30796678474275802</c:v>
                </c:pt>
                <c:pt idx="3">
                  <c:v>0.244291815126678</c:v>
                </c:pt>
                <c:pt idx="4">
                  <c:v>0.220675973141441</c:v>
                </c:pt>
                <c:pt idx="5">
                  <c:v>0.228477756435395</c:v>
                </c:pt>
                <c:pt idx="6">
                  <c:v>0.16408220428543999</c:v>
                </c:pt>
                <c:pt idx="7">
                  <c:v>0.165711302564476</c:v>
                </c:pt>
                <c:pt idx="8">
                  <c:v>0.152394182824271</c:v>
                </c:pt>
                <c:pt idx="9">
                  <c:v>0.14717388999295808</c:v>
                </c:pt>
              </c:numCache>
            </c:numRef>
          </c:val>
          <c:extLst>
            <c:ext xmlns:c16="http://schemas.microsoft.com/office/drawing/2014/chart" uri="{C3380CC4-5D6E-409C-BE32-E72D297353CC}">
              <c16:uniqueId val="{00000000-9621-4527-BD08-17B832BE516B}"/>
            </c:ext>
          </c:extLst>
        </c:ser>
        <c:ser>
          <c:idx val="1"/>
          <c:order val="1"/>
          <c:tx>
            <c:strRef>
              <c:f>Sheet1!$C$1</c:f>
              <c:strCache>
                <c:ptCount val="1"/>
                <c:pt idx="0">
                  <c:v>Scotland</c:v>
                </c:pt>
              </c:strCache>
            </c:strRef>
          </c:tx>
          <c:spPr>
            <a:solidFill>
              <a:schemeClr val="accent1"/>
            </a:solidFill>
            <a:ln>
              <a:solidFill>
                <a:schemeClr val="bg1"/>
              </a:solidFill>
            </a:ln>
            <a:effectLst/>
          </c:spPr>
          <c:invertIfNegative val="0"/>
          <c:dLbls>
            <c:numFmt formatCode="0%" sourceLinked="0"/>
            <c:spPr>
              <a:noFill/>
              <a:ln>
                <a:noFill/>
              </a:ln>
              <a:effectLst/>
            </c:spPr>
            <c:txPr>
              <a:bodyPr rot="0" spcFirstLastPara="1" vertOverflow="ellipsis" vert="horz" wrap="square" anchor="ctr" anchorCtr="1"/>
              <a:lstStyle/>
              <a:p>
                <a:pPr>
                  <a:defRPr sz="900" b="0" i="0" u="none" strike="noStrike" kern="1200" baseline="0">
                    <a:solidFill>
                      <a:schemeClr val="accent1">
                        <a:lumMod val="50000"/>
                      </a:schemeClr>
                    </a:solidFill>
                    <a:latin typeface="Calibri"/>
                    <a:ea typeface="Calibri"/>
                    <a:cs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BBC One</c:v>
                </c:pt>
                <c:pt idx="1">
                  <c:v>ITV/ITV WALES/UTV/STV</c:v>
                </c:pt>
                <c:pt idx="2">
                  <c:v>Facebook</c:v>
                </c:pt>
                <c:pt idx="3">
                  <c:v>BBC News Channel</c:v>
                </c:pt>
                <c:pt idx="4">
                  <c:v>Sky News Channel</c:v>
                </c:pt>
                <c:pt idx="5">
                  <c:v>BBC website/app (incl. Welsh language version)</c:v>
                </c:pt>
                <c:pt idx="6">
                  <c:v>Twitter</c:v>
                </c:pt>
                <c:pt idx="7">
                  <c:v>Channel 4</c:v>
                </c:pt>
                <c:pt idx="8">
                  <c:v>Instagram</c:v>
                </c:pt>
                <c:pt idx="9">
                  <c:v>Daily Mail/Mail on Sunday (print + website/app)</c:v>
                </c:pt>
              </c:strCache>
            </c:strRef>
          </c:cat>
          <c:val>
            <c:numRef>
              <c:f>Sheet1!$C$2:$C$11</c:f>
              <c:numCache>
                <c:formatCode>0%</c:formatCode>
                <c:ptCount val="10"/>
                <c:pt idx="0">
                  <c:v>0.50998076413369198</c:v>
                </c:pt>
                <c:pt idx="1">
                  <c:v>0.44922888474311301</c:v>
                </c:pt>
                <c:pt idx="2">
                  <c:v>0.38131039432114799</c:v>
                </c:pt>
                <c:pt idx="3">
                  <c:v>0.25232150504168499</c:v>
                </c:pt>
                <c:pt idx="4">
                  <c:v>0.25702842941473703</c:v>
                </c:pt>
                <c:pt idx="5">
                  <c:v>0.19390132978156999</c:v>
                </c:pt>
                <c:pt idx="6">
                  <c:v>0.20120059311229199</c:v>
                </c:pt>
                <c:pt idx="7">
                  <c:v>0.17185492816121101</c:v>
                </c:pt>
                <c:pt idx="8">
                  <c:v>0.18190212107691101</c:v>
                </c:pt>
                <c:pt idx="9">
                  <c:v>0.15064261956731745</c:v>
                </c:pt>
              </c:numCache>
            </c:numRef>
          </c:val>
          <c:extLst>
            <c:ext xmlns:c16="http://schemas.microsoft.com/office/drawing/2014/chart" uri="{C3380CC4-5D6E-409C-BE32-E72D297353CC}">
              <c16:uniqueId val="{00000001-9621-4527-BD08-17B832BE516B}"/>
            </c:ext>
          </c:extLst>
        </c:ser>
        <c:ser>
          <c:idx val="2"/>
          <c:order val="2"/>
          <c:tx>
            <c:strRef>
              <c:f>Sheet1!$D$1</c:f>
              <c:strCache>
                <c:ptCount val="1"/>
                <c:pt idx="0">
                  <c:v>Wales</c:v>
                </c:pt>
              </c:strCache>
            </c:strRef>
          </c:tx>
          <c:spPr>
            <a:solidFill>
              <a:schemeClr val="accent2"/>
            </a:solidFill>
            <a:ln>
              <a:solidFill>
                <a:schemeClr val="bg1"/>
              </a:solidFill>
            </a:ln>
            <a:effectLst/>
          </c:spPr>
          <c:invertIfNegative val="0"/>
          <c:dLbls>
            <c:spPr>
              <a:noFill/>
              <a:ln>
                <a:noFill/>
              </a:ln>
              <a:effectLst/>
            </c:spPr>
            <c:txPr>
              <a:bodyPr/>
              <a:lstStyle/>
              <a:p>
                <a:pPr>
                  <a:defRPr sz="900">
                    <a:solidFill>
                      <a:schemeClr val="accent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BBC One</c:v>
                </c:pt>
                <c:pt idx="1">
                  <c:v>ITV/ITV WALES/UTV/STV</c:v>
                </c:pt>
                <c:pt idx="2">
                  <c:v>Facebook</c:v>
                </c:pt>
                <c:pt idx="3">
                  <c:v>BBC News Channel</c:v>
                </c:pt>
                <c:pt idx="4">
                  <c:v>Sky News Channel</c:v>
                </c:pt>
                <c:pt idx="5">
                  <c:v>BBC website/app (incl. Welsh language version)</c:v>
                </c:pt>
                <c:pt idx="6">
                  <c:v>Twitter</c:v>
                </c:pt>
                <c:pt idx="7">
                  <c:v>Channel 4</c:v>
                </c:pt>
                <c:pt idx="8">
                  <c:v>Instagram</c:v>
                </c:pt>
                <c:pt idx="9">
                  <c:v>Daily Mail/Mail on Sunday (print + website/app)</c:v>
                </c:pt>
              </c:strCache>
            </c:strRef>
          </c:cat>
          <c:val>
            <c:numRef>
              <c:f>Sheet1!$D$2:$D$11</c:f>
              <c:numCache>
                <c:formatCode>0%</c:formatCode>
                <c:ptCount val="10"/>
                <c:pt idx="0">
                  <c:v>0.61085051768814602</c:v>
                </c:pt>
                <c:pt idx="1">
                  <c:v>0.426785296649279</c:v>
                </c:pt>
                <c:pt idx="2">
                  <c:v>0.42487330090717701</c:v>
                </c:pt>
                <c:pt idx="3">
                  <c:v>0.26270006618477598</c:v>
                </c:pt>
                <c:pt idx="4">
                  <c:v>0.31663440305855101</c:v>
                </c:pt>
                <c:pt idx="5">
                  <c:v>0.16</c:v>
                </c:pt>
                <c:pt idx="6">
                  <c:v>0.224983886910332</c:v>
                </c:pt>
                <c:pt idx="7">
                  <c:v>0.159326535411422</c:v>
                </c:pt>
                <c:pt idx="8">
                  <c:v>0.23029880036483399</c:v>
                </c:pt>
                <c:pt idx="9">
                  <c:v>0.13826266084617059</c:v>
                </c:pt>
              </c:numCache>
            </c:numRef>
          </c:val>
          <c:extLst>
            <c:ext xmlns:c16="http://schemas.microsoft.com/office/drawing/2014/chart" uri="{C3380CC4-5D6E-409C-BE32-E72D297353CC}">
              <c16:uniqueId val="{00000002-9621-4527-BD08-17B832BE516B}"/>
            </c:ext>
          </c:extLst>
        </c:ser>
        <c:ser>
          <c:idx val="3"/>
          <c:order val="3"/>
          <c:tx>
            <c:strRef>
              <c:f>Sheet1!$E$1</c:f>
              <c:strCache>
                <c:ptCount val="1"/>
                <c:pt idx="0">
                  <c:v>Northern Ireland</c:v>
                </c:pt>
              </c:strCache>
            </c:strRef>
          </c:tx>
          <c:spPr>
            <a:solidFill>
              <a:schemeClr val="accent4"/>
            </a:solidFill>
            <a:ln>
              <a:solidFill>
                <a:schemeClr val="bg1"/>
              </a:solidFill>
            </a:ln>
          </c:spPr>
          <c:invertIfNegative val="0"/>
          <c:dLbls>
            <c:spPr>
              <a:noFill/>
              <a:ln>
                <a:noFill/>
              </a:ln>
              <a:effectLst/>
            </c:spPr>
            <c:txPr>
              <a:bodyPr/>
              <a:lstStyle/>
              <a:p>
                <a:pPr>
                  <a:defRPr sz="900">
                    <a:solidFill>
                      <a:schemeClr val="accent4"/>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BBC One</c:v>
                </c:pt>
                <c:pt idx="1">
                  <c:v>ITV/ITV WALES/UTV/STV</c:v>
                </c:pt>
                <c:pt idx="2">
                  <c:v>Facebook</c:v>
                </c:pt>
                <c:pt idx="3">
                  <c:v>BBC News Channel</c:v>
                </c:pt>
                <c:pt idx="4">
                  <c:v>Sky News Channel</c:v>
                </c:pt>
                <c:pt idx="5">
                  <c:v>BBC website/app (incl. Welsh language version)</c:v>
                </c:pt>
                <c:pt idx="6">
                  <c:v>Twitter</c:v>
                </c:pt>
                <c:pt idx="7">
                  <c:v>Channel 4</c:v>
                </c:pt>
                <c:pt idx="8">
                  <c:v>Instagram</c:v>
                </c:pt>
                <c:pt idx="9">
                  <c:v>Daily Mail/Mail on Sunday (print + website/app)</c:v>
                </c:pt>
              </c:strCache>
            </c:strRef>
          </c:cat>
          <c:val>
            <c:numRef>
              <c:f>Sheet1!$E$2:$E$11</c:f>
              <c:numCache>
                <c:formatCode>0%</c:formatCode>
                <c:ptCount val="10"/>
                <c:pt idx="0">
                  <c:v>0.56294643912089304</c:v>
                </c:pt>
                <c:pt idx="1">
                  <c:v>0.53829400399577998</c:v>
                </c:pt>
                <c:pt idx="2">
                  <c:v>0.34243046709106401</c:v>
                </c:pt>
                <c:pt idx="3">
                  <c:v>0.154679688833083</c:v>
                </c:pt>
                <c:pt idx="4">
                  <c:v>0.22977359227472799</c:v>
                </c:pt>
                <c:pt idx="5">
                  <c:v>0.169523746563567</c:v>
                </c:pt>
                <c:pt idx="6">
                  <c:v>0.13145626482271</c:v>
                </c:pt>
                <c:pt idx="7">
                  <c:v>0.16058448975662701</c:v>
                </c:pt>
                <c:pt idx="8">
                  <c:v>0.13447491851360199</c:v>
                </c:pt>
                <c:pt idx="9">
                  <c:v>0.10448279206474766</c:v>
                </c:pt>
              </c:numCache>
            </c:numRef>
          </c:val>
          <c:extLst>
            <c:ext xmlns:c16="http://schemas.microsoft.com/office/drawing/2014/chart" uri="{C3380CC4-5D6E-409C-BE32-E72D297353CC}">
              <c16:uniqueId val="{00000003-9621-4527-BD08-17B832BE516B}"/>
            </c:ext>
          </c:extLst>
        </c:ser>
        <c:dLbls>
          <c:showLegendKey val="0"/>
          <c:showVal val="0"/>
          <c:showCatName val="0"/>
          <c:showSerName val="0"/>
          <c:showPercent val="0"/>
          <c:showBubbleSize val="0"/>
        </c:dLbls>
        <c:gapWidth val="100"/>
        <c:axId val="275472048"/>
        <c:axId val="275473136"/>
      </c:barChart>
      <c:catAx>
        <c:axId val="275472048"/>
        <c:scaling>
          <c:orientation val="maxMin"/>
        </c:scaling>
        <c:delete val="0"/>
        <c:axPos val="l"/>
        <c:numFmt formatCode="General" sourceLinked="0"/>
        <c:majorTickMark val="out"/>
        <c:minorTickMark val="none"/>
        <c:tickLblPos val="nextTo"/>
        <c:spPr>
          <a:noFill/>
          <a:ln w="9525" cap="flat" cmpd="sng" algn="ctr">
            <a:noFill/>
            <a:prstDash val="solid"/>
            <a:round/>
          </a:ln>
          <a:effectLst/>
        </c:spPr>
        <c:txPr>
          <a:bodyPr rot="0" spcFirstLastPara="1" vertOverflow="ellipsis" wrap="square" anchor="ctr" anchorCtr="1"/>
          <a:lstStyle/>
          <a:p>
            <a:pPr>
              <a:defRPr sz="1200" b="0" i="0" u="none" strike="noStrike" kern="1200" baseline="0">
                <a:solidFill>
                  <a:srgbClr val="38393A"/>
                </a:solidFill>
                <a:latin typeface="Calibri"/>
                <a:ea typeface="Calibri"/>
                <a:cs typeface="Calibri"/>
              </a:defRPr>
            </a:pPr>
            <a:endParaRPr lang="en-US"/>
          </a:p>
        </c:txPr>
        <c:crossAx val="275473136"/>
        <c:crosses val="autoZero"/>
        <c:auto val="1"/>
        <c:lblAlgn val="ctr"/>
        <c:lblOffset val="100"/>
        <c:noMultiLvlLbl val="0"/>
      </c:catAx>
      <c:valAx>
        <c:axId val="275473136"/>
        <c:scaling>
          <c:orientation val="minMax"/>
        </c:scaling>
        <c:delete val="1"/>
        <c:axPos val="t"/>
        <c:numFmt formatCode="0%" sourceLinked="1"/>
        <c:majorTickMark val="out"/>
        <c:minorTickMark val="none"/>
        <c:tickLblPos val="none"/>
        <c:crossAx val="275472048"/>
        <c:crosses val="autoZero"/>
        <c:crossBetween val="between"/>
      </c:valAx>
      <c:spPr>
        <a:noFill/>
        <a:ln>
          <a:noFill/>
        </a:ln>
        <a:effectLst/>
      </c:spPr>
    </c:plotArea>
    <c:legend>
      <c:legendPos val="b"/>
      <c:layout>
        <c:manualLayout>
          <c:xMode val="edge"/>
          <c:yMode val="edge"/>
          <c:x val="0.76577134194391838"/>
          <c:y val="0.37892481367479336"/>
          <c:w val="0.20513014703792751"/>
          <c:h val="0.23974873626781137"/>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38393A"/>
              </a:solidFill>
              <a:latin typeface="Calibri"/>
              <a:ea typeface="Calibri"/>
              <a:cs typeface="Calibri"/>
            </a:defRPr>
          </a:pPr>
          <a:endParaRPr lang="en-US"/>
        </a:p>
      </c:txPr>
    </c:legend>
    <c:plotVisOnly val="1"/>
    <c:dispBlanksAs val="gap"/>
    <c:showDLblsOverMax val="0"/>
  </c:chart>
  <c:spPr>
    <a:noFill/>
    <a:ln w="9525" cap="flat" cmpd="sng" algn="ctr">
      <a:noFill/>
      <a:prstDash val="solid"/>
    </a:ln>
    <a:effectLst/>
  </c:spPr>
  <c:txPr>
    <a:bodyPr/>
    <a:lstStyle/>
    <a:p>
      <a:pPr>
        <a:defRPr sz="1000" b="0">
          <a:solidFill>
            <a:srgbClr val="38393A"/>
          </a:solidFill>
          <a:latin typeface="Calibri"/>
          <a:ea typeface="Calibri"/>
          <a:cs typeface="Calibri"/>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45532564644788731"/>
          <c:y val="4.9906508829870119E-2"/>
          <c:w val="0.4289455700847199"/>
          <c:h val="0.93339294314302301"/>
        </c:manualLayout>
      </c:layout>
      <c:barChart>
        <c:barDir val="bar"/>
        <c:grouping val="clustered"/>
        <c:varyColors val="0"/>
        <c:ser>
          <c:idx val="0"/>
          <c:order val="0"/>
          <c:tx>
            <c:strRef>
              <c:f>Sheet1!$B$1</c:f>
              <c:strCache>
                <c:ptCount val="1"/>
                <c:pt idx="0">
                  <c:v>England</c:v>
                </c:pt>
              </c:strCache>
            </c:strRef>
          </c:tx>
          <c:spPr>
            <a:solidFill>
              <a:schemeClr val="tx2"/>
            </a:solidFill>
            <a:ln>
              <a:solidFill>
                <a:schemeClr val="bg1"/>
              </a:solidFill>
            </a:ln>
            <a:effectLst/>
          </c:spPr>
          <c:invertIfNegative val="0"/>
          <c:dLbls>
            <c:numFmt formatCode="0%" sourceLinked="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Calibri"/>
                    <a:ea typeface="Calibri"/>
                    <a:cs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BBC One</c:v>
                </c:pt>
                <c:pt idx="1">
                  <c:v>ITV/ITV WALES/UTV/STV</c:v>
                </c:pt>
                <c:pt idx="2">
                  <c:v>BBC website/app</c:v>
                </c:pt>
                <c:pt idx="3">
                  <c:v>Facebook</c:v>
                </c:pt>
                <c:pt idx="4">
                  <c:v>BBC News Channel</c:v>
                </c:pt>
                <c:pt idx="5">
                  <c:v>Sky News Channel</c:v>
                </c:pt>
                <c:pt idx="6">
                  <c:v>Twitter</c:v>
                </c:pt>
                <c:pt idx="7">
                  <c:v>Daily Mail/Mail on Sunday (print + website/app)</c:v>
                </c:pt>
                <c:pt idx="8">
                  <c:v>Instagram</c:v>
                </c:pt>
                <c:pt idx="9">
                  <c:v>BBC Radio 4</c:v>
                </c:pt>
                <c:pt idx="10">
                  <c:v>The Guardian/Observer (print + website/app)</c:v>
                </c:pt>
              </c:strCache>
            </c:strRef>
          </c:cat>
          <c:val>
            <c:numRef>
              <c:f>Sheet1!$B$2:$B$12</c:f>
              <c:numCache>
                <c:formatCode>0%</c:formatCode>
                <c:ptCount val="11"/>
                <c:pt idx="0">
                  <c:v>0.211740502232662</c:v>
                </c:pt>
                <c:pt idx="1">
                  <c:v>6.8444980974418895E-2</c:v>
                </c:pt>
                <c:pt idx="2">
                  <c:v>7.8696227222288404E-2</c:v>
                </c:pt>
                <c:pt idx="3">
                  <c:v>6.9383417741218895E-2</c:v>
                </c:pt>
                <c:pt idx="4">
                  <c:v>6.6937096940274998E-2</c:v>
                </c:pt>
                <c:pt idx="5">
                  <c:v>5.1438317828359698E-2</c:v>
                </c:pt>
                <c:pt idx="6">
                  <c:v>3.8312720589065298E-2</c:v>
                </c:pt>
                <c:pt idx="7">
                  <c:v>2.5872967521618058E-2</c:v>
                </c:pt>
                <c:pt idx="8">
                  <c:v>2.4067256989600001E-2</c:v>
                </c:pt>
                <c:pt idx="9">
                  <c:v>2.1127710295351401E-2</c:v>
                </c:pt>
                <c:pt idx="10">
                  <c:v>1.7752229703657155E-2</c:v>
                </c:pt>
              </c:numCache>
            </c:numRef>
          </c:val>
          <c:extLst>
            <c:ext xmlns:c16="http://schemas.microsoft.com/office/drawing/2014/chart" uri="{C3380CC4-5D6E-409C-BE32-E72D297353CC}">
              <c16:uniqueId val="{00000000-9621-4527-BD08-17B832BE516B}"/>
            </c:ext>
          </c:extLst>
        </c:ser>
        <c:ser>
          <c:idx val="1"/>
          <c:order val="1"/>
          <c:tx>
            <c:strRef>
              <c:f>Sheet1!$C$1</c:f>
              <c:strCache>
                <c:ptCount val="1"/>
                <c:pt idx="0">
                  <c:v>Scotland</c:v>
                </c:pt>
              </c:strCache>
            </c:strRef>
          </c:tx>
          <c:spPr>
            <a:solidFill>
              <a:schemeClr val="accent1"/>
            </a:solidFill>
            <a:ln>
              <a:solidFill>
                <a:schemeClr val="bg1"/>
              </a:solidFill>
            </a:ln>
            <a:effectLst/>
          </c:spPr>
          <c:invertIfNegative val="0"/>
          <c:dLbls>
            <c:numFmt formatCode="0%" sourceLinked="0"/>
            <c:spPr>
              <a:noFill/>
              <a:ln>
                <a:noFill/>
              </a:ln>
              <a:effectLst/>
            </c:spPr>
            <c:txPr>
              <a:bodyPr rot="0" spcFirstLastPara="1" vertOverflow="ellipsis" vert="horz" wrap="square" anchor="ctr" anchorCtr="1"/>
              <a:lstStyle/>
              <a:p>
                <a:pPr>
                  <a:defRPr sz="900" b="0" i="0" u="none" strike="noStrike" kern="1200" baseline="0">
                    <a:solidFill>
                      <a:schemeClr val="accent1">
                        <a:lumMod val="50000"/>
                      </a:schemeClr>
                    </a:solidFill>
                    <a:latin typeface="Calibri"/>
                    <a:ea typeface="Calibri"/>
                    <a:cs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BBC One</c:v>
                </c:pt>
                <c:pt idx="1">
                  <c:v>ITV/ITV WALES/UTV/STV</c:v>
                </c:pt>
                <c:pt idx="2">
                  <c:v>BBC website/app</c:v>
                </c:pt>
                <c:pt idx="3">
                  <c:v>Facebook</c:v>
                </c:pt>
                <c:pt idx="4">
                  <c:v>BBC News Channel</c:v>
                </c:pt>
                <c:pt idx="5">
                  <c:v>Sky News Channel</c:v>
                </c:pt>
                <c:pt idx="6">
                  <c:v>Twitter</c:v>
                </c:pt>
                <c:pt idx="7">
                  <c:v>Daily Mail/Mail on Sunday (print + website/app)</c:v>
                </c:pt>
                <c:pt idx="8">
                  <c:v>Instagram</c:v>
                </c:pt>
                <c:pt idx="9">
                  <c:v>BBC Radio 4</c:v>
                </c:pt>
                <c:pt idx="10">
                  <c:v>The Guardian/Observer (print + website/app)</c:v>
                </c:pt>
              </c:strCache>
            </c:strRef>
          </c:cat>
          <c:val>
            <c:numRef>
              <c:f>Sheet1!$C$2:$C$12</c:f>
              <c:numCache>
                <c:formatCode>0%</c:formatCode>
                <c:ptCount val="11"/>
                <c:pt idx="0">
                  <c:v>0.17887651067983301</c:v>
                </c:pt>
                <c:pt idx="1">
                  <c:v>0.14247926890073001</c:v>
                </c:pt>
                <c:pt idx="2">
                  <c:v>5.2117637781076399E-2</c:v>
                </c:pt>
                <c:pt idx="3">
                  <c:v>5.7106133108051203E-2</c:v>
                </c:pt>
                <c:pt idx="4">
                  <c:v>4.4184630793386498E-2</c:v>
                </c:pt>
                <c:pt idx="5">
                  <c:v>7.1167465308290698E-2</c:v>
                </c:pt>
                <c:pt idx="6">
                  <c:v>5.1276562016700701E-2</c:v>
                </c:pt>
                <c:pt idx="7">
                  <c:v>1.2917183363421141E-2</c:v>
                </c:pt>
                <c:pt idx="8">
                  <c:v>3.0327995553933E-2</c:v>
                </c:pt>
                <c:pt idx="9">
                  <c:v>7.1017421742869602E-3</c:v>
                </c:pt>
                <c:pt idx="10">
                  <c:v>2.534179300354427E-2</c:v>
                </c:pt>
              </c:numCache>
            </c:numRef>
          </c:val>
          <c:extLst>
            <c:ext xmlns:c16="http://schemas.microsoft.com/office/drawing/2014/chart" uri="{C3380CC4-5D6E-409C-BE32-E72D297353CC}">
              <c16:uniqueId val="{00000001-9621-4527-BD08-17B832BE516B}"/>
            </c:ext>
          </c:extLst>
        </c:ser>
        <c:ser>
          <c:idx val="2"/>
          <c:order val="2"/>
          <c:tx>
            <c:strRef>
              <c:f>Sheet1!$D$1</c:f>
              <c:strCache>
                <c:ptCount val="1"/>
                <c:pt idx="0">
                  <c:v>Wales</c:v>
                </c:pt>
              </c:strCache>
            </c:strRef>
          </c:tx>
          <c:spPr>
            <a:solidFill>
              <a:schemeClr val="accent2"/>
            </a:solidFill>
            <a:ln>
              <a:solidFill>
                <a:schemeClr val="bg1"/>
              </a:solidFill>
            </a:ln>
            <a:effectLst/>
          </c:spPr>
          <c:invertIfNegative val="0"/>
          <c:dLbls>
            <c:dLbl>
              <c:idx val="10"/>
              <c:tx>
                <c:rich>
                  <a:bodyPr/>
                  <a:lstStyle/>
                  <a:p>
                    <a:r>
                      <a:rPr lang="en-US" dirty="0"/>
                      <a:t>&lt;1%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5C81-4174-9892-E3C71B4C74A7}"/>
                </c:ext>
              </c:extLst>
            </c:dLbl>
            <c:spPr>
              <a:noFill/>
              <a:ln>
                <a:noFill/>
              </a:ln>
              <a:effectLst/>
            </c:spPr>
            <c:txPr>
              <a:bodyPr/>
              <a:lstStyle/>
              <a:p>
                <a:pPr>
                  <a:defRPr sz="900">
                    <a:solidFill>
                      <a:schemeClr val="accent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BBC One</c:v>
                </c:pt>
                <c:pt idx="1">
                  <c:v>ITV/ITV WALES/UTV/STV</c:v>
                </c:pt>
                <c:pt idx="2">
                  <c:v>BBC website/app</c:v>
                </c:pt>
                <c:pt idx="3">
                  <c:v>Facebook</c:v>
                </c:pt>
                <c:pt idx="4">
                  <c:v>BBC News Channel</c:v>
                </c:pt>
                <c:pt idx="5">
                  <c:v>Sky News Channel</c:v>
                </c:pt>
                <c:pt idx="6">
                  <c:v>Twitter</c:v>
                </c:pt>
                <c:pt idx="7">
                  <c:v>Daily Mail/Mail on Sunday (print + website/app)</c:v>
                </c:pt>
                <c:pt idx="8">
                  <c:v>Instagram</c:v>
                </c:pt>
                <c:pt idx="9">
                  <c:v>BBC Radio 4</c:v>
                </c:pt>
                <c:pt idx="10">
                  <c:v>The Guardian/Observer (print + website/app)</c:v>
                </c:pt>
              </c:strCache>
            </c:strRef>
          </c:cat>
          <c:val>
            <c:numRef>
              <c:f>Sheet1!$D$2:$D$12</c:f>
              <c:numCache>
                <c:formatCode>0%</c:formatCode>
                <c:ptCount val="11"/>
                <c:pt idx="0">
                  <c:v>0.278372449655726</c:v>
                </c:pt>
                <c:pt idx="1">
                  <c:v>6.2221957771129002E-2</c:v>
                </c:pt>
                <c:pt idx="2">
                  <c:v>6.0563009330301801E-2</c:v>
                </c:pt>
                <c:pt idx="3">
                  <c:v>0.11941107372076799</c:v>
                </c:pt>
                <c:pt idx="4">
                  <c:v>4.5829253906319103E-2</c:v>
                </c:pt>
                <c:pt idx="5">
                  <c:v>0.131153814955521</c:v>
                </c:pt>
                <c:pt idx="6">
                  <c:v>2.65899083459986E-2</c:v>
                </c:pt>
                <c:pt idx="7">
                  <c:v>2.11848692285635E-2</c:v>
                </c:pt>
                <c:pt idx="8">
                  <c:v>9.86314489023183E-3</c:v>
                </c:pt>
                <c:pt idx="9">
                  <c:v>2.2737415976043202E-2</c:v>
                </c:pt>
                <c:pt idx="10">
                  <c:v>3.0050341770584202E-3</c:v>
                </c:pt>
              </c:numCache>
            </c:numRef>
          </c:val>
          <c:extLst>
            <c:ext xmlns:c16="http://schemas.microsoft.com/office/drawing/2014/chart" uri="{C3380CC4-5D6E-409C-BE32-E72D297353CC}">
              <c16:uniqueId val="{00000002-9621-4527-BD08-17B832BE516B}"/>
            </c:ext>
          </c:extLst>
        </c:ser>
        <c:ser>
          <c:idx val="3"/>
          <c:order val="3"/>
          <c:tx>
            <c:strRef>
              <c:f>Sheet1!$E$1</c:f>
              <c:strCache>
                <c:ptCount val="1"/>
                <c:pt idx="0">
                  <c:v>Northern Ireland</c:v>
                </c:pt>
              </c:strCache>
            </c:strRef>
          </c:tx>
          <c:spPr>
            <a:solidFill>
              <a:schemeClr val="accent4"/>
            </a:solidFill>
            <a:ln>
              <a:solidFill>
                <a:schemeClr val="bg1"/>
              </a:solidFill>
            </a:ln>
          </c:spPr>
          <c:invertIfNegative val="0"/>
          <c:dLbls>
            <c:spPr>
              <a:noFill/>
              <a:ln>
                <a:noFill/>
              </a:ln>
              <a:effectLst/>
            </c:spPr>
            <c:txPr>
              <a:bodyPr/>
              <a:lstStyle/>
              <a:p>
                <a:pPr>
                  <a:defRPr sz="900">
                    <a:solidFill>
                      <a:schemeClr val="accent4"/>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BBC One</c:v>
                </c:pt>
                <c:pt idx="1">
                  <c:v>ITV/ITV WALES/UTV/STV</c:v>
                </c:pt>
                <c:pt idx="2">
                  <c:v>BBC website/app</c:v>
                </c:pt>
                <c:pt idx="3">
                  <c:v>Facebook</c:v>
                </c:pt>
                <c:pt idx="4">
                  <c:v>BBC News Channel</c:v>
                </c:pt>
                <c:pt idx="5">
                  <c:v>Sky News Channel</c:v>
                </c:pt>
                <c:pt idx="6">
                  <c:v>Twitter</c:v>
                </c:pt>
                <c:pt idx="7">
                  <c:v>Daily Mail/Mail on Sunday (print + website/app)</c:v>
                </c:pt>
                <c:pt idx="8">
                  <c:v>Instagram</c:v>
                </c:pt>
                <c:pt idx="9">
                  <c:v>BBC Radio 4</c:v>
                </c:pt>
                <c:pt idx="10">
                  <c:v>The Guardian/Observer (print + website/app)</c:v>
                </c:pt>
              </c:strCache>
            </c:strRef>
          </c:cat>
          <c:val>
            <c:numRef>
              <c:f>Sheet1!$E$2:$E$12</c:f>
              <c:numCache>
                <c:formatCode>0%</c:formatCode>
                <c:ptCount val="11"/>
                <c:pt idx="0">
                  <c:v>0.182088768380714</c:v>
                </c:pt>
                <c:pt idx="1">
                  <c:v>0.16829841904783899</c:v>
                </c:pt>
                <c:pt idx="2">
                  <c:v>7.4648123070354705E-2</c:v>
                </c:pt>
                <c:pt idx="3">
                  <c:v>5.7744112440514903E-2</c:v>
                </c:pt>
                <c:pt idx="4">
                  <c:v>1.06193785958641E-2</c:v>
                </c:pt>
                <c:pt idx="5">
                  <c:v>4.25346722112286E-2</c:v>
                </c:pt>
                <c:pt idx="6">
                  <c:v>2.4920661296357699E-2</c:v>
                </c:pt>
                <c:pt idx="7">
                  <c:v>1.30996038068023E-2</c:v>
                </c:pt>
                <c:pt idx="8">
                  <c:v>1.28591467382438E-2</c:v>
                </c:pt>
                <c:pt idx="9">
                  <c:v>0</c:v>
                </c:pt>
                <c:pt idx="10">
                  <c:v>8.3636911645823993E-3</c:v>
                </c:pt>
              </c:numCache>
            </c:numRef>
          </c:val>
          <c:extLst>
            <c:ext xmlns:c16="http://schemas.microsoft.com/office/drawing/2014/chart" uri="{C3380CC4-5D6E-409C-BE32-E72D297353CC}">
              <c16:uniqueId val="{00000003-9621-4527-BD08-17B832BE516B}"/>
            </c:ext>
          </c:extLst>
        </c:ser>
        <c:dLbls>
          <c:showLegendKey val="0"/>
          <c:showVal val="0"/>
          <c:showCatName val="0"/>
          <c:showSerName val="0"/>
          <c:showPercent val="0"/>
          <c:showBubbleSize val="0"/>
        </c:dLbls>
        <c:gapWidth val="100"/>
        <c:axId val="275472048"/>
        <c:axId val="275473136"/>
      </c:barChart>
      <c:catAx>
        <c:axId val="275472048"/>
        <c:scaling>
          <c:orientation val="maxMin"/>
        </c:scaling>
        <c:delete val="0"/>
        <c:axPos val="l"/>
        <c:numFmt formatCode="General" sourceLinked="0"/>
        <c:majorTickMark val="out"/>
        <c:minorTickMark val="none"/>
        <c:tickLblPos val="nextTo"/>
        <c:spPr>
          <a:noFill/>
          <a:ln w="9525" cap="flat" cmpd="sng" algn="ctr">
            <a:noFill/>
            <a:prstDash val="solid"/>
            <a:round/>
          </a:ln>
          <a:effectLst/>
        </c:spPr>
        <c:txPr>
          <a:bodyPr rot="0" spcFirstLastPara="1" vertOverflow="ellipsis" wrap="square" anchor="ctr" anchorCtr="1"/>
          <a:lstStyle/>
          <a:p>
            <a:pPr>
              <a:defRPr sz="1200" b="0" i="0" u="none" strike="noStrike" kern="1200" baseline="0">
                <a:solidFill>
                  <a:srgbClr val="38393A"/>
                </a:solidFill>
                <a:latin typeface="Calibri"/>
                <a:ea typeface="Calibri"/>
                <a:cs typeface="Calibri"/>
              </a:defRPr>
            </a:pPr>
            <a:endParaRPr lang="en-US"/>
          </a:p>
        </c:txPr>
        <c:crossAx val="275473136"/>
        <c:crosses val="autoZero"/>
        <c:auto val="1"/>
        <c:lblAlgn val="ctr"/>
        <c:lblOffset val="100"/>
        <c:noMultiLvlLbl val="0"/>
      </c:catAx>
      <c:valAx>
        <c:axId val="275473136"/>
        <c:scaling>
          <c:orientation val="minMax"/>
        </c:scaling>
        <c:delete val="1"/>
        <c:axPos val="t"/>
        <c:numFmt formatCode="0%" sourceLinked="1"/>
        <c:majorTickMark val="out"/>
        <c:minorTickMark val="none"/>
        <c:tickLblPos val="none"/>
        <c:crossAx val="275472048"/>
        <c:crosses val="autoZero"/>
        <c:crossBetween val="between"/>
      </c:valAx>
      <c:spPr>
        <a:noFill/>
        <a:ln>
          <a:noFill/>
        </a:ln>
        <a:effectLst/>
      </c:spPr>
    </c:plotArea>
    <c:legend>
      <c:legendPos val="b"/>
      <c:layout>
        <c:manualLayout>
          <c:xMode val="edge"/>
          <c:yMode val="edge"/>
          <c:x val="0.76782214766834689"/>
          <c:y val="0.3732667824112747"/>
          <c:w val="0.20513014703792751"/>
          <c:h val="0.23974873626781137"/>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38393A"/>
              </a:solidFill>
              <a:latin typeface="Calibri"/>
              <a:ea typeface="Calibri"/>
              <a:cs typeface="Calibri"/>
            </a:defRPr>
          </a:pPr>
          <a:endParaRPr lang="en-US"/>
        </a:p>
      </c:txPr>
    </c:legend>
    <c:plotVisOnly val="1"/>
    <c:dispBlanksAs val="gap"/>
    <c:showDLblsOverMax val="0"/>
  </c:chart>
  <c:spPr>
    <a:noFill/>
    <a:ln w="9525" cap="flat" cmpd="sng" algn="ctr">
      <a:noFill/>
      <a:prstDash val="solid"/>
    </a:ln>
    <a:effectLst/>
  </c:spPr>
  <c:txPr>
    <a:bodyPr/>
    <a:lstStyle/>
    <a:p>
      <a:pPr>
        <a:defRPr sz="1000" b="0">
          <a:solidFill>
            <a:srgbClr val="38393A"/>
          </a:solidFill>
          <a:latin typeface="Calibri"/>
          <a:ea typeface="Calibri"/>
          <a:cs typeface="Calibri"/>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9574070861928567"/>
          <c:y val="2.4445469341247177E-2"/>
          <c:w val="0.6042592489723364"/>
          <c:h val="0.95602495705186863"/>
        </c:manualLayout>
      </c:layout>
      <c:barChart>
        <c:barDir val="bar"/>
        <c:grouping val="clustered"/>
        <c:varyColors val="0"/>
        <c:ser>
          <c:idx val="0"/>
          <c:order val="0"/>
          <c:tx>
            <c:strRef>
              <c:f>Sheet1!$B$1</c:f>
              <c:strCache>
                <c:ptCount val="1"/>
                <c:pt idx="0">
                  <c:v>2022*</c:v>
                </c:pt>
              </c:strCache>
            </c:strRef>
          </c:tx>
          <c:spPr>
            <a:solidFill>
              <a:schemeClr val="tx2"/>
            </a:solidFill>
            <a:ln w="3175">
              <a:solidFill>
                <a:schemeClr val="bg1"/>
              </a:solidFill>
            </a:ln>
            <a:effectLst/>
          </c:spPr>
          <c:invertIfNegative val="0"/>
          <c:dLbls>
            <c:numFmt formatCode="0%" sourceLinked="0"/>
            <c:spPr>
              <a:noFill/>
              <a:ln>
                <a:noFill/>
              </a:ln>
              <a:effectLst/>
            </c:spPr>
            <c:txPr>
              <a:bodyPr rot="0" spcFirstLastPara="1" vertOverflow="ellipsis" vert="horz" wrap="square" anchor="ctr" anchorCtr="1"/>
              <a:lstStyle/>
              <a:p>
                <a:pPr>
                  <a:defRPr sz="900" b="0" i="0" u="none" strike="noStrike" kern="1200" baseline="0">
                    <a:solidFill>
                      <a:srgbClr val="38393A"/>
                    </a:solidFill>
                    <a:latin typeface="Calibri"/>
                    <a:ea typeface="Calibri"/>
                    <a:cs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BBC One</c:v>
                </c:pt>
                <c:pt idx="1">
                  <c:v>ITV/ITV WALES/UTV/STV</c:v>
                </c:pt>
                <c:pt idx="2">
                  <c:v>BBC website/app</c:v>
                </c:pt>
                <c:pt idx="3">
                  <c:v>Facebook</c:v>
                </c:pt>
                <c:pt idx="4">
                  <c:v>BBC News Channel</c:v>
                </c:pt>
                <c:pt idx="5">
                  <c:v>Sky News Channel</c:v>
                </c:pt>
                <c:pt idx="6">
                  <c:v>Twitter</c:v>
                </c:pt>
                <c:pt idx="7">
                  <c:v>Daily Mail/Mail on Sunday (print + website/app) </c:v>
                </c:pt>
                <c:pt idx="8">
                  <c:v>Instagram</c:v>
                </c:pt>
                <c:pt idx="9">
                  <c:v>BBC Radio 4</c:v>
                </c:pt>
                <c:pt idx="10">
                  <c:v>The Guardian/Observer (print + website/app) </c:v>
                </c:pt>
              </c:strCache>
            </c:strRef>
          </c:cat>
          <c:val>
            <c:numRef>
              <c:f>Sheet1!$B$2:$B$12</c:f>
              <c:numCache>
                <c:formatCode>0%</c:formatCode>
                <c:ptCount val="11"/>
                <c:pt idx="0">
                  <c:v>0.21168427282640401</c:v>
                </c:pt>
                <c:pt idx="1">
                  <c:v>7.6671705442625498E-2</c:v>
                </c:pt>
                <c:pt idx="2">
                  <c:v>7.5599681681441697E-2</c:v>
                </c:pt>
                <c:pt idx="3">
                  <c:v>7.06031323234807E-2</c:v>
                </c:pt>
                <c:pt idx="4">
                  <c:v>6.2553292767324895E-2</c:v>
                </c:pt>
                <c:pt idx="5">
                  <c:v>5.67204957260019E-2</c:v>
                </c:pt>
                <c:pt idx="6">
                  <c:v>3.8372473252185797E-2</c:v>
                </c:pt>
                <c:pt idx="7">
                  <c:v>2.427390460466192E-2</c:v>
                </c:pt>
                <c:pt idx="8">
                  <c:v>2.3538770542447501E-2</c:v>
                </c:pt>
                <c:pt idx="9">
                  <c:v>1.95298640356283E-2</c:v>
                </c:pt>
                <c:pt idx="10">
                  <c:v>1.7350595240756522E-2</c:v>
                </c:pt>
              </c:numCache>
            </c:numRef>
          </c:val>
          <c:extLst>
            <c:ext xmlns:c16="http://schemas.microsoft.com/office/drawing/2014/chart" uri="{C3380CC4-5D6E-409C-BE32-E72D297353CC}">
              <c16:uniqueId val="{00000000-C855-487A-B270-FE2B338C56E8}"/>
            </c:ext>
          </c:extLst>
        </c:ser>
        <c:ser>
          <c:idx val="1"/>
          <c:order val="1"/>
          <c:tx>
            <c:strRef>
              <c:f>Sheet1!$C$1</c:f>
              <c:strCache>
                <c:ptCount val="1"/>
                <c:pt idx="0">
                  <c:v>2020</c:v>
                </c:pt>
              </c:strCache>
            </c:strRef>
          </c:tx>
          <c:spPr>
            <a:solidFill>
              <a:schemeClr val="accent1"/>
            </a:solidFill>
            <a:ln w="3175">
              <a:solidFill>
                <a:schemeClr val="bg1"/>
              </a:solidFill>
            </a:ln>
          </c:spPr>
          <c:invertIfNegative val="0"/>
          <c:dLbls>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BBC One</c:v>
                </c:pt>
                <c:pt idx="1">
                  <c:v>ITV/ITV WALES/UTV/STV</c:v>
                </c:pt>
                <c:pt idx="2">
                  <c:v>BBC website/app</c:v>
                </c:pt>
                <c:pt idx="3">
                  <c:v>Facebook</c:v>
                </c:pt>
                <c:pt idx="4">
                  <c:v>BBC News Channel</c:v>
                </c:pt>
                <c:pt idx="5">
                  <c:v>Sky News Channel</c:v>
                </c:pt>
                <c:pt idx="6">
                  <c:v>Twitter</c:v>
                </c:pt>
                <c:pt idx="7">
                  <c:v>Daily Mail/Mail on Sunday (print + website/app) </c:v>
                </c:pt>
                <c:pt idx="8">
                  <c:v>Instagram</c:v>
                </c:pt>
                <c:pt idx="9">
                  <c:v>BBC Radio 4</c:v>
                </c:pt>
                <c:pt idx="10">
                  <c:v>The Guardian/Observer (print + website/app) </c:v>
                </c:pt>
              </c:strCache>
            </c:strRef>
          </c:cat>
          <c:val>
            <c:numRef>
              <c:f>Sheet1!$C$2:$C$12</c:f>
              <c:numCache>
                <c:formatCode>0%</c:formatCode>
                <c:ptCount val="11"/>
                <c:pt idx="0">
                  <c:v>0.23420521957797799</c:v>
                </c:pt>
                <c:pt idx="1">
                  <c:v>0.116617368100195</c:v>
                </c:pt>
                <c:pt idx="2">
                  <c:v>5.9871890996071001E-2</c:v>
                </c:pt>
                <c:pt idx="3">
                  <c:v>7.5499050357763303E-2</c:v>
                </c:pt>
                <c:pt idx="4">
                  <c:v>4.3070299492156197E-2</c:v>
                </c:pt>
                <c:pt idx="5">
                  <c:v>6.6761008460641702E-2</c:v>
                </c:pt>
                <c:pt idx="6">
                  <c:v>3.42974513547031E-2</c:v>
                </c:pt>
                <c:pt idx="7">
                  <c:v>3.0062283534561328E-2</c:v>
                </c:pt>
                <c:pt idx="8">
                  <c:v>1.3740743962394801E-2</c:v>
                </c:pt>
                <c:pt idx="9">
                  <c:v>1.39128568223051E-2</c:v>
                </c:pt>
                <c:pt idx="10">
                  <c:v>1.8777550145399703E-2</c:v>
                </c:pt>
              </c:numCache>
            </c:numRef>
          </c:val>
          <c:extLst>
            <c:ext xmlns:c16="http://schemas.microsoft.com/office/drawing/2014/chart" uri="{C3380CC4-5D6E-409C-BE32-E72D297353CC}">
              <c16:uniqueId val="{00000001-C855-487A-B270-FE2B338C56E8}"/>
            </c:ext>
          </c:extLst>
        </c:ser>
        <c:ser>
          <c:idx val="2"/>
          <c:order val="2"/>
          <c:tx>
            <c:strRef>
              <c:f>Sheet1!$D$1</c:f>
              <c:strCache>
                <c:ptCount val="1"/>
                <c:pt idx="0">
                  <c:v>2019</c:v>
                </c:pt>
              </c:strCache>
            </c:strRef>
          </c:tx>
          <c:spPr>
            <a:solidFill>
              <a:schemeClr val="accent2"/>
            </a:solidFill>
            <a:ln w="3175">
              <a:solidFill>
                <a:schemeClr val="bg1"/>
              </a:solidFill>
            </a:ln>
          </c:spPr>
          <c:invertIfNegative val="0"/>
          <c:dLbls>
            <c:spPr>
              <a:noFill/>
              <a:ln>
                <a:noFill/>
              </a:ln>
              <a:effectLst/>
            </c:spPr>
            <c:txPr>
              <a:bodyPr wrap="square" lIns="38100" tIns="19050" rIns="38100" bIns="19050" anchor="ctr">
                <a:spAutoFit/>
              </a:bodyPr>
              <a:lstStyle/>
              <a:p>
                <a:pPr>
                  <a:defRPr sz="900"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BBC One</c:v>
                </c:pt>
                <c:pt idx="1">
                  <c:v>ITV/ITV WALES/UTV/STV</c:v>
                </c:pt>
                <c:pt idx="2">
                  <c:v>BBC website/app</c:v>
                </c:pt>
                <c:pt idx="3">
                  <c:v>Facebook</c:v>
                </c:pt>
                <c:pt idx="4">
                  <c:v>BBC News Channel</c:v>
                </c:pt>
                <c:pt idx="5">
                  <c:v>Sky News Channel</c:v>
                </c:pt>
                <c:pt idx="6">
                  <c:v>Twitter</c:v>
                </c:pt>
                <c:pt idx="7">
                  <c:v>Daily Mail/Mail on Sunday (print + website/app) </c:v>
                </c:pt>
                <c:pt idx="8">
                  <c:v>Instagram</c:v>
                </c:pt>
                <c:pt idx="9">
                  <c:v>BBC Radio 4</c:v>
                </c:pt>
                <c:pt idx="10">
                  <c:v>The Guardian/Observer (print + website/app) </c:v>
                </c:pt>
              </c:strCache>
            </c:strRef>
          </c:cat>
          <c:val>
            <c:numRef>
              <c:f>Sheet1!$D$2:$D$12</c:f>
              <c:numCache>
                <c:formatCode>0%</c:formatCode>
                <c:ptCount val="11"/>
                <c:pt idx="0">
                  <c:v>0.23670680774937899</c:v>
                </c:pt>
                <c:pt idx="1">
                  <c:v>0.110931322925268</c:v>
                </c:pt>
                <c:pt idx="2">
                  <c:v>6.2406265198933102E-2</c:v>
                </c:pt>
                <c:pt idx="3">
                  <c:v>7.7985995318519102E-2</c:v>
                </c:pt>
                <c:pt idx="4">
                  <c:v>4.7351453336098102E-2</c:v>
                </c:pt>
                <c:pt idx="5">
                  <c:v>4.76065780860222E-2</c:v>
                </c:pt>
                <c:pt idx="6">
                  <c:v>3.3294592470915298E-2</c:v>
                </c:pt>
                <c:pt idx="7">
                  <c:v>2.4241487756294009E-2</c:v>
                </c:pt>
                <c:pt idx="8">
                  <c:v>1.35495774218693E-2</c:v>
                </c:pt>
                <c:pt idx="9">
                  <c:v>2.3795023742231799E-2</c:v>
                </c:pt>
                <c:pt idx="10">
                  <c:v>1.592207969001801E-2</c:v>
                </c:pt>
              </c:numCache>
            </c:numRef>
          </c:val>
          <c:extLst>
            <c:ext xmlns:c16="http://schemas.microsoft.com/office/drawing/2014/chart" uri="{C3380CC4-5D6E-409C-BE32-E72D297353CC}">
              <c16:uniqueId val="{00000002-C855-487A-B270-FE2B338C56E8}"/>
            </c:ext>
          </c:extLst>
        </c:ser>
        <c:ser>
          <c:idx val="3"/>
          <c:order val="3"/>
          <c:tx>
            <c:strRef>
              <c:f>Sheet1!$E$1</c:f>
              <c:strCache>
                <c:ptCount val="1"/>
                <c:pt idx="0">
                  <c:v>2018</c:v>
                </c:pt>
              </c:strCache>
            </c:strRef>
          </c:tx>
          <c:spPr>
            <a:solidFill>
              <a:schemeClr val="accent4"/>
            </a:solidFill>
            <a:ln w="3175">
              <a:solidFill>
                <a:schemeClr val="bg1"/>
              </a:solidFill>
            </a:ln>
          </c:spPr>
          <c:invertIfNegative val="0"/>
          <c:dLbls>
            <c:spPr>
              <a:noFill/>
              <a:ln>
                <a:noFill/>
              </a:ln>
              <a:effectLst/>
            </c:spPr>
            <c:txPr>
              <a:bodyPr wrap="square" lIns="38100" tIns="19050" rIns="38100" bIns="19050" anchor="ctr">
                <a:spAutoFit/>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BBC One</c:v>
                </c:pt>
                <c:pt idx="1">
                  <c:v>ITV/ITV WALES/UTV/STV</c:v>
                </c:pt>
                <c:pt idx="2">
                  <c:v>BBC website/app</c:v>
                </c:pt>
                <c:pt idx="3">
                  <c:v>Facebook</c:v>
                </c:pt>
                <c:pt idx="4">
                  <c:v>BBC News Channel</c:v>
                </c:pt>
                <c:pt idx="5">
                  <c:v>Sky News Channel</c:v>
                </c:pt>
                <c:pt idx="6">
                  <c:v>Twitter</c:v>
                </c:pt>
                <c:pt idx="7">
                  <c:v>Daily Mail/Mail on Sunday (print + website/app) </c:v>
                </c:pt>
                <c:pt idx="8">
                  <c:v>Instagram</c:v>
                </c:pt>
                <c:pt idx="9">
                  <c:v>BBC Radio 4</c:v>
                </c:pt>
                <c:pt idx="10">
                  <c:v>The Guardian/Observer (print + website/app) </c:v>
                </c:pt>
              </c:strCache>
            </c:strRef>
          </c:cat>
          <c:val>
            <c:numRef>
              <c:f>Sheet1!$E$2:$E$12</c:f>
              <c:numCache>
                <c:formatCode>0%</c:formatCode>
                <c:ptCount val="11"/>
                <c:pt idx="0">
                  <c:v>0.265313766451717</c:v>
                </c:pt>
                <c:pt idx="1">
                  <c:v>0.100748735302033</c:v>
                </c:pt>
                <c:pt idx="2">
                  <c:v>6.06257783814039E-2</c:v>
                </c:pt>
                <c:pt idx="3">
                  <c:v>7.5106711601871698E-2</c:v>
                </c:pt>
                <c:pt idx="4">
                  <c:v>4.9629306729838299E-2</c:v>
                </c:pt>
                <c:pt idx="5">
                  <c:v>4.2708391373228703E-2</c:v>
                </c:pt>
                <c:pt idx="6">
                  <c:v>2.4112925034029301E-2</c:v>
                </c:pt>
                <c:pt idx="7">
                  <c:v>2.5490907998306139E-2</c:v>
                </c:pt>
                <c:pt idx="8">
                  <c:v>1.0152133856310201E-2</c:v>
                </c:pt>
                <c:pt idx="9">
                  <c:v>2.39068221848233E-2</c:v>
                </c:pt>
                <c:pt idx="10">
                  <c:v>1.7051108508350211E-2</c:v>
                </c:pt>
              </c:numCache>
            </c:numRef>
          </c:val>
          <c:extLst>
            <c:ext xmlns:c16="http://schemas.microsoft.com/office/drawing/2014/chart" uri="{C3380CC4-5D6E-409C-BE32-E72D297353CC}">
              <c16:uniqueId val="{00000005-C855-487A-B270-FE2B338C56E8}"/>
            </c:ext>
          </c:extLst>
        </c:ser>
        <c:dLbls>
          <c:showLegendKey val="0"/>
          <c:showVal val="0"/>
          <c:showCatName val="0"/>
          <c:showSerName val="0"/>
          <c:showPercent val="0"/>
          <c:showBubbleSize val="0"/>
        </c:dLbls>
        <c:gapWidth val="100"/>
        <c:axId val="199389328"/>
        <c:axId val="199391504"/>
      </c:barChart>
      <c:catAx>
        <c:axId val="199389328"/>
        <c:scaling>
          <c:orientation val="maxMin"/>
        </c:scaling>
        <c:delete val="0"/>
        <c:axPos val="l"/>
        <c:numFmt formatCode="General" sourceLinked="0"/>
        <c:majorTickMark val="out"/>
        <c:minorTickMark val="none"/>
        <c:tickLblPos val="nextTo"/>
        <c:spPr>
          <a:noFill/>
          <a:ln w="9525" cap="flat" cmpd="sng" algn="ctr">
            <a:noFill/>
            <a:prstDash val="solid"/>
            <a:round/>
          </a:ln>
          <a:effectLst/>
        </c:spPr>
        <c:txPr>
          <a:bodyPr rot="0" spcFirstLastPara="1" vertOverflow="ellipsis" wrap="square" anchor="ctr" anchorCtr="1"/>
          <a:lstStyle/>
          <a:p>
            <a:pPr>
              <a:defRPr sz="1200" b="0" i="0" u="none" strike="noStrike" kern="1200" baseline="0">
                <a:solidFill>
                  <a:srgbClr val="38393A"/>
                </a:solidFill>
                <a:latin typeface="Calibri"/>
                <a:ea typeface="Calibri"/>
                <a:cs typeface="Calibri"/>
              </a:defRPr>
            </a:pPr>
            <a:endParaRPr lang="en-US"/>
          </a:p>
        </c:txPr>
        <c:crossAx val="199391504"/>
        <c:crosses val="autoZero"/>
        <c:auto val="1"/>
        <c:lblAlgn val="ctr"/>
        <c:lblOffset val="100"/>
        <c:noMultiLvlLbl val="0"/>
      </c:catAx>
      <c:valAx>
        <c:axId val="199391504"/>
        <c:scaling>
          <c:orientation val="minMax"/>
          <c:max val="0.46"/>
          <c:min val="0"/>
        </c:scaling>
        <c:delete val="1"/>
        <c:axPos val="t"/>
        <c:numFmt formatCode="0%" sourceLinked="1"/>
        <c:majorTickMark val="out"/>
        <c:minorTickMark val="none"/>
        <c:tickLblPos val="none"/>
        <c:crossAx val="199389328"/>
        <c:crosses val="autoZero"/>
        <c:crossBetween val="between"/>
      </c:valAx>
      <c:spPr>
        <a:noFill/>
        <a:ln>
          <a:noFill/>
        </a:ln>
        <a:effectLst/>
      </c:spPr>
    </c:plotArea>
    <c:legend>
      <c:legendPos val="r"/>
      <c:layout>
        <c:manualLayout>
          <c:xMode val="edge"/>
          <c:yMode val="edge"/>
          <c:x val="0.66722705875058308"/>
          <c:y val="0.56377777815124352"/>
          <c:w val="8.3113796237785309E-2"/>
          <c:h val="0.23533625965112265"/>
        </c:manualLayout>
      </c:layout>
      <c:overlay val="0"/>
      <c:txPr>
        <a:bodyPr/>
        <a:lstStyle/>
        <a:p>
          <a:pPr>
            <a:defRPr sz="1100"/>
          </a:pPr>
          <a:endParaRPr lang="en-US"/>
        </a:p>
      </c:txPr>
    </c:legend>
    <c:plotVisOnly val="1"/>
    <c:dispBlanksAs val="gap"/>
    <c:showDLblsOverMax val="0"/>
  </c:chart>
  <c:spPr>
    <a:noFill/>
    <a:ln w="9525" cap="flat" cmpd="sng" algn="ctr">
      <a:noFill/>
      <a:prstDash val="solid"/>
    </a:ln>
    <a:effectLst/>
  </c:spPr>
  <c:txPr>
    <a:bodyPr/>
    <a:lstStyle/>
    <a:p>
      <a:pPr>
        <a:defRPr sz="1000" b="0">
          <a:solidFill>
            <a:srgbClr val="38393A"/>
          </a:solidFill>
          <a:latin typeface="Calibri"/>
          <a:ea typeface="Calibri"/>
          <a:cs typeface="Calibri"/>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40783999558481759"/>
          <c:y val="2.4445363145143697E-2"/>
          <c:w val="0.40204094807053653"/>
          <c:h val="0.9667103218707529"/>
        </c:manualLayout>
      </c:layout>
      <c:barChart>
        <c:barDir val="bar"/>
        <c:grouping val="clustered"/>
        <c:varyColors val="0"/>
        <c:ser>
          <c:idx val="0"/>
          <c:order val="0"/>
          <c:tx>
            <c:strRef>
              <c:f>Sheet1!$B$1</c:f>
              <c:strCache>
                <c:ptCount val="1"/>
                <c:pt idx="0">
                  <c:v>2022*</c:v>
                </c:pt>
              </c:strCache>
            </c:strRef>
          </c:tx>
          <c:spPr>
            <a:solidFill>
              <a:schemeClr val="tx2"/>
            </a:solidFill>
            <a:ln w="3175">
              <a:solidFill>
                <a:schemeClr val="bg1"/>
              </a:solidFill>
            </a:ln>
            <a:effectLst/>
          </c:spPr>
          <c:invertIfNegative val="0"/>
          <c:dLbls>
            <c:dLbl>
              <c:idx val="0"/>
              <c:layout>
                <c:manualLayout>
                  <c:x val="-4.7573091810198601E-3"/>
                  <c:y val="9.370091307973752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CA0-4C2E-B698-510E525BEB21}"/>
                </c:ext>
              </c:extLst>
            </c:dLbl>
            <c:dLbl>
              <c:idx val="2"/>
              <c:layout>
                <c:manualLayout>
                  <c:x val="0"/>
                  <c:y val="6.405789623276520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5BB-4AC6-ADEA-C1F7CE0C3433}"/>
                </c:ext>
              </c:extLst>
            </c:dLbl>
            <c:dLbl>
              <c:idx val="4"/>
              <c:layout>
                <c:manualLayout>
                  <c:x val="5.8144218303271248E-17"/>
                  <c:y val="3.202894811638319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5BB-4AC6-ADEA-C1F7CE0C3433}"/>
                </c:ext>
              </c:extLst>
            </c:dLbl>
            <c:dLbl>
              <c:idx val="5"/>
              <c:layout>
                <c:manualLayout>
                  <c:x val="-5.8144218303271248E-17"/>
                  <c:y val="3.202894811638260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5BB-4AC6-ADEA-C1F7CE0C3433}"/>
                </c:ext>
              </c:extLst>
            </c:dLbl>
            <c:dLbl>
              <c:idx val="7"/>
              <c:layout>
                <c:manualLayout>
                  <c:x val="0"/>
                  <c:y val="6.405789623276520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5BB-4AC6-ADEA-C1F7CE0C3433}"/>
                </c:ext>
              </c:extLst>
            </c:dLbl>
            <c:dLbl>
              <c:idx val="10"/>
              <c:layout>
                <c:manualLayout>
                  <c:x val="0"/>
                  <c:y val="6.406041819718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5BB-4AC6-ADEA-C1F7CE0C3433}"/>
                </c:ext>
              </c:extLst>
            </c:dLbl>
            <c:numFmt formatCode="0%" sourceLinked="0"/>
            <c:spPr>
              <a:noFill/>
              <a:ln>
                <a:noFill/>
              </a:ln>
              <a:effectLst/>
            </c:spPr>
            <c:txPr>
              <a:bodyPr rot="0" spcFirstLastPara="1" vertOverflow="ellipsis" vert="horz" wrap="square" anchor="ctr" anchorCtr="1"/>
              <a:lstStyle/>
              <a:p>
                <a:pPr>
                  <a:defRPr sz="800" b="0" i="0" u="none" strike="noStrike" kern="1200" baseline="0">
                    <a:solidFill>
                      <a:srgbClr val="38393A"/>
                    </a:solidFill>
                    <a:latin typeface="Calibri"/>
                    <a:ea typeface="Calibri"/>
                    <a:cs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BBC One</c:v>
                </c:pt>
                <c:pt idx="1">
                  <c:v>ITV/ITV WALES/UTV/STV</c:v>
                </c:pt>
                <c:pt idx="2">
                  <c:v>BBC News Channel</c:v>
                </c:pt>
                <c:pt idx="3">
                  <c:v>Sky News Channel</c:v>
                </c:pt>
                <c:pt idx="4">
                  <c:v>Channel 4</c:v>
                </c:pt>
                <c:pt idx="5">
                  <c:v>BBC Two</c:v>
                </c:pt>
                <c:pt idx="6">
                  <c:v>Channel 5</c:v>
                </c:pt>
                <c:pt idx="7">
                  <c:v>CNN</c:v>
                </c:pt>
                <c:pt idx="8">
                  <c:v>BBC Four</c:v>
                </c:pt>
                <c:pt idx="9">
                  <c:v>GB News**</c:v>
                </c:pt>
                <c:pt idx="10">
                  <c:v>BBC Parliament </c:v>
                </c:pt>
              </c:strCache>
            </c:strRef>
          </c:cat>
          <c:val>
            <c:numRef>
              <c:f>Sheet1!$B$2:$B$12</c:f>
              <c:numCache>
                <c:formatCode>0%</c:formatCode>
                <c:ptCount val="11"/>
                <c:pt idx="0">
                  <c:v>0.71760899594040095</c:v>
                </c:pt>
                <c:pt idx="1">
                  <c:v>0.47373845567926698</c:v>
                </c:pt>
                <c:pt idx="2">
                  <c:v>0.32983624994006999</c:v>
                </c:pt>
                <c:pt idx="3">
                  <c:v>0.30960759622401002</c:v>
                </c:pt>
                <c:pt idx="4">
                  <c:v>0.22460743065550801</c:v>
                </c:pt>
                <c:pt idx="5">
                  <c:v>0.15338913906493401</c:v>
                </c:pt>
                <c:pt idx="6">
                  <c:v>0.112990943737521</c:v>
                </c:pt>
                <c:pt idx="7">
                  <c:v>6.7200949220153697E-2</c:v>
                </c:pt>
                <c:pt idx="8">
                  <c:v>6.0910523970370799E-2</c:v>
                </c:pt>
                <c:pt idx="9">
                  <c:v>5.6883785553962202E-2</c:v>
                </c:pt>
                <c:pt idx="10">
                  <c:v>5.6672741259475599E-2</c:v>
                </c:pt>
              </c:numCache>
            </c:numRef>
          </c:val>
          <c:extLst>
            <c:ext xmlns:c16="http://schemas.microsoft.com/office/drawing/2014/chart" uri="{C3380CC4-5D6E-409C-BE32-E72D297353CC}">
              <c16:uniqueId val="{00000005-A5BB-4AC6-ADEA-C1F7CE0C3433}"/>
            </c:ext>
          </c:extLst>
        </c:ser>
        <c:ser>
          <c:idx val="1"/>
          <c:order val="1"/>
          <c:tx>
            <c:strRef>
              <c:f>Sheet1!$C$1</c:f>
              <c:strCache>
                <c:ptCount val="1"/>
                <c:pt idx="0">
                  <c:v>2020</c:v>
                </c:pt>
              </c:strCache>
            </c:strRef>
          </c:tx>
          <c:spPr>
            <a:solidFill>
              <a:schemeClr val="accent1"/>
            </a:solidFill>
            <a:ln w="3175">
              <a:solidFill>
                <a:schemeClr val="bg1"/>
              </a:solidFill>
            </a:ln>
          </c:spPr>
          <c:invertIfNegative val="0"/>
          <c:dLbls>
            <c:dLbl>
              <c:idx val="0"/>
              <c:layout>
                <c:manualLayout>
                  <c:x val="-1.162884366065425E-16"/>
                  <c:y val="3.12336376932458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CA0-4C2E-B698-510E525BEB21}"/>
                </c:ext>
              </c:extLst>
            </c:dLbl>
            <c:spPr>
              <a:noFill/>
              <a:ln>
                <a:noFill/>
              </a:ln>
              <a:effectLst/>
            </c:spPr>
            <c:txPr>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BBC One</c:v>
                </c:pt>
                <c:pt idx="1">
                  <c:v>ITV/ITV WALES/UTV/STV</c:v>
                </c:pt>
                <c:pt idx="2">
                  <c:v>BBC News Channel</c:v>
                </c:pt>
                <c:pt idx="3">
                  <c:v>Sky News Channel</c:v>
                </c:pt>
                <c:pt idx="4">
                  <c:v>Channel 4</c:v>
                </c:pt>
                <c:pt idx="5">
                  <c:v>BBC Two</c:v>
                </c:pt>
                <c:pt idx="6">
                  <c:v>Channel 5</c:v>
                </c:pt>
                <c:pt idx="7">
                  <c:v>CNN</c:v>
                </c:pt>
                <c:pt idx="8">
                  <c:v>BBC Four</c:v>
                </c:pt>
                <c:pt idx="9">
                  <c:v>GB News**</c:v>
                </c:pt>
                <c:pt idx="10">
                  <c:v>BBC Parliament </c:v>
                </c:pt>
              </c:strCache>
            </c:strRef>
          </c:cat>
          <c:val>
            <c:numRef>
              <c:f>Sheet1!$C$2:$C$12</c:f>
              <c:numCache>
                <c:formatCode>0%</c:formatCode>
                <c:ptCount val="11"/>
                <c:pt idx="0">
                  <c:v>0.74538557378784098</c:v>
                </c:pt>
                <c:pt idx="1">
                  <c:v>0.55015350750966696</c:v>
                </c:pt>
                <c:pt idx="2">
                  <c:v>0.28022402147512299</c:v>
                </c:pt>
                <c:pt idx="3">
                  <c:v>0.33143995511684698</c:v>
                </c:pt>
                <c:pt idx="4">
                  <c:v>0.237411450208351</c:v>
                </c:pt>
                <c:pt idx="5">
                  <c:v>0.14456652812238199</c:v>
                </c:pt>
                <c:pt idx="6">
                  <c:v>0.106721198731491</c:v>
                </c:pt>
                <c:pt idx="7">
                  <c:v>7.5027322088304205E-2</c:v>
                </c:pt>
                <c:pt idx="8">
                  <c:v>4.38282645498431E-2</c:v>
                </c:pt>
                <c:pt idx="10">
                  <c:v>6.1953501036571601E-2</c:v>
                </c:pt>
              </c:numCache>
            </c:numRef>
          </c:val>
          <c:extLst>
            <c:ext xmlns:c16="http://schemas.microsoft.com/office/drawing/2014/chart" uri="{C3380CC4-5D6E-409C-BE32-E72D297353CC}">
              <c16:uniqueId val="{00000006-A5BB-4AC6-ADEA-C1F7CE0C3433}"/>
            </c:ext>
          </c:extLst>
        </c:ser>
        <c:ser>
          <c:idx val="2"/>
          <c:order val="2"/>
          <c:tx>
            <c:strRef>
              <c:f>Sheet1!$D$1</c:f>
              <c:strCache>
                <c:ptCount val="1"/>
                <c:pt idx="0">
                  <c:v>2019</c:v>
                </c:pt>
              </c:strCache>
            </c:strRef>
          </c:tx>
          <c:spPr>
            <a:solidFill>
              <a:schemeClr val="accent2"/>
            </a:solidFill>
            <a:ln w="3175">
              <a:solidFill>
                <a:schemeClr val="bg1"/>
              </a:solidFill>
            </a:ln>
          </c:spPr>
          <c:invertIfNegative val="0"/>
          <c:dLbls>
            <c:dLbl>
              <c:idx val="1"/>
              <c:layout>
                <c:manualLayout>
                  <c:x val="-1.162884366065425E-16"/>
                  <c:y val="-3.202894811638260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5BB-4AC6-ADEA-C1F7CE0C3433}"/>
                </c:ext>
              </c:extLst>
            </c:dLbl>
            <c:dLbl>
              <c:idx val="6"/>
              <c:layout>
                <c:manualLayout>
                  <c:x val="-1.5857697270065618E-3"/>
                  <c:y val="-3.201886025870815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5BB-4AC6-ADEA-C1F7CE0C3433}"/>
                </c:ext>
              </c:extLst>
            </c:dLbl>
            <c:dLbl>
              <c:idx val="7"/>
              <c:layout>
                <c:manualLayout>
                  <c:x val="0"/>
                  <c:y val="-6.404276444625236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5BB-4AC6-ADEA-C1F7CE0C3433}"/>
                </c:ext>
              </c:extLst>
            </c:dLbl>
            <c:dLbl>
              <c:idx val="10"/>
              <c:layout>
                <c:manualLayout>
                  <c:x val="-5.8144218303271248E-17"/>
                  <c:y val="2.5219644186128036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5BB-4AC6-ADEA-C1F7CE0C3433}"/>
                </c:ext>
              </c:extLst>
            </c:dLbl>
            <c:spPr>
              <a:noFill/>
              <a:ln>
                <a:noFill/>
              </a:ln>
              <a:effectLst/>
            </c:spPr>
            <c:txPr>
              <a:bodyPr wrap="square" lIns="38100" tIns="19050" rIns="38100" bIns="19050" anchor="ctr">
                <a:spAutoFit/>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BBC One</c:v>
                </c:pt>
                <c:pt idx="1">
                  <c:v>ITV/ITV WALES/UTV/STV</c:v>
                </c:pt>
                <c:pt idx="2">
                  <c:v>BBC News Channel</c:v>
                </c:pt>
                <c:pt idx="3">
                  <c:v>Sky News Channel</c:v>
                </c:pt>
                <c:pt idx="4">
                  <c:v>Channel 4</c:v>
                </c:pt>
                <c:pt idx="5">
                  <c:v>BBC Two</c:v>
                </c:pt>
                <c:pt idx="6">
                  <c:v>Channel 5</c:v>
                </c:pt>
                <c:pt idx="7">
                  <c:v>CNN</c:v>
                </c:pt>
                <c:pt idx="8">
                  <c:v>BBC Four</c:v>
                </c:pt>
                <c:pt idx="9">
                  <c:v>GB News**</c:v>
                </c:pt>
                <c:pt idx="10">
                  <c:v>BBC Parliament </c:v>
                </c:pt>
              </c:strCache>
            </c:strRef>
          </c:cat>
          <c:val>
            <c:numRef>
              <c:f>Sheet1!$D$2:$D$12</c:f>
              <c:numCache>
                <c:formatCode>0%</c:formatCode>
                <c:ptCount val="11"/>
                <c:pt idx="0">
                  <c:v>0.76370649911451705</c:v>
                </c:pt>
                <c:pt idx="1">
                  <c:v>0.52610170217277197</c:v>
                </c:pt>
                <c:pt idx="2">
                  <c:v>0.30901498260198101</c:v>
                </c:pt>
                <c:pt idx="3">
                  <c:v>0.29904274021948102</c:v>
                </c:pt>
                <c:pt idx="4">
                  <c:v>0.22684979641577299</c:v>
                </c:pt>
                <c:pt idx="5">
                  <c:v>0.14563572340328701</c:v>
                </c:pt>
                <c:pt idx="6">
                  <c:v>0.12954415566172001</c:v>
                </c:pt>
                <c:pt idx="7">
                  <c:v>6.4765884182593006E-2</c:v>
                </c:pt>
                <c:pt idx="8">
                  <c:v>6.10925819425771E-2</c:v>
                </c:pt>
                <c:pt idx="10">
                  <c:v>5.3013531622379803E-2</c:v>
                </c:pt>
              </c:numCache>
            </c:numRef>
          </c:val>
          <c:extLst>
            <c:ext xmlns:c16="http://schemas.microsoft.com/office/drawing/2014/chart" uri="{C3380CC4-5D6E-409C-BE32-E72D297353CC}">
              <c16:uniqueId val="{0000000B-A5BB-4AC6-ADEA-C1F7CE0C3433}"/>
            </c:ext>
          </c:extLst>
        </c:ser>
        <c:ser>
          <c:idx val="3"/>
          <c:order val="3"/>
          <c:tx>
            <c:strRef>
              <c:f>Sheet1!$E$1</c:f>
              <c:strCache>
                <c:ptCount val="1"/>
                <c:pt idx="0">
                  <c:v>2018</c:v>
                </c:pt>
              </c:strCache>
            </c:strRef>
          </c:tx>
          <c:spPr>
            <a:solidFill>
              <a:schemeClr val="accent4"/>
            </a:solidFill>
            <a:ln w="3175">
              <a:solidFill>
                <a:schemeClr val="bg1"/>
              </a:solidFill>
            </a:ln>
          </c:spPr>
          <c:invertIfNegative val="0"/>
          <c:dLbls>
            <c:dLbl>
              <c:idx val="0"/>
              <c:layout>
                <c:manualLayout>
                  <c:x val="0"/>
                  <c:y val="-9.370091307973751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CA0-4C2E-B698-510E525BEB21}"/>
                </c:ext>
              </c:extLst>
            </c:dLbl>
            <c:dLbl>
              <c:idx val="1"/>
              <c:layout>
                <c:manualLayout>
                  <c:x val="-6.3430789080264798E-3"/>
                  <c:y val="-1.56165729124678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CA0-4C2E-B698-510E525BEB21}"/>
                </c:ext>
              </c:extLst>
            </c:dLbl>
            <c:dLbl>
              <c:idx val="6"/>
              <c:layout>
                <c:manualLayout>
                  <c:x val="0"/>
                  <c:y val="-6.246481604494102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CA0-4C2E-B698-510E525BEB21}"/>
                </c:ext>
              </c:extLst>
            </c:dLbl>
            <c:dLbl>
              <c:idx val="7"/>
              <c:layout>
                <c:manualLayout>
                  <c:x val="0"/>
                  <c:y val="-9.36984537381868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CA0-4C2E-B698-510E525BEB21}"/>
                </c:ext>
              </c:extLst>
            </c:dLbl>
            <c:spPr>
              <a:noFill/>
              <a:ln>
                <a:noFill/>
              </a:ln>
              <a:effectLst/>
            </c:spPr>
            <c:txPr>
              <a:bodyPr wrap="square" lIns="38100" tIns="19050" rIns="38100" bIns="19050" anchor="ctr">
                <a:spAutoFit/>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BBC One</c:v>
                </c:pt>
                <c:pt idx="1">
                  <c:v>ITV/ITV WALES/UTV/STV</c:v>
                </c:pt>
                <c:pt idx="2">
                  <c:v>BBC News Channel</c:v>
                </c:pt>
                <c:pt idx="3">
                  <c:v>Sky News Channel</c:v>
                </c:pt>
                <c:pt idx="4">
                  <c:v>Channel 4</c:v>
                </c:pt>
                <c:pt idx="5">
                  <c:v>BBC Two</c:v>
                </c:pt>
                <c:pt idx="6">
                  <c:v>Channel 5</c:v>
                </c:pt>
                <c:pt idx="7">
                  <c:v>CNN</c:v>
                </c:pt>
                <c:pt idx="8">
                  <c:v>BBC Four</c:v>
                </c:pt>
                <c:pt idx="9">
                  <c:v>GB News**</c:v>
                </c:pt>
                <c:pt idx="10">
                  <c:v>BBC Parliament </c:v>
                </c:pt>
              </c:strCache>
            </c:strRef>
          </c:cat>
          <c:val>
            <c:numRef>
              <c:f>Sheet1!$E$2:$E$12</c:f>
              <c:numCache>
                <c:formatCode>0%</c:formatCode>
                <c:ptCount val="11"/>
                <c:pt idx="0">
                  <c:v>0.78463320974867101</c:v>
                </c:pt>
                <c:pt idx="1">
                  <c:v>0.52038251252893597</c:v>
                </c:pt>
                <c:pt idx="2">
                  <c:v>0.33286041326541999</c:v>
                </c:pt>
                <c:pt idx="3">
                  <c:v>0.300223777198665</c:v>
                </c:pt>
                <c:pt idx="4">
                  <c:v>0.222262817952357</c:v>
                </c:pt>
                <c:pt idx="5">
                  <c:v>0.17085198398970999</c:v>
                </c:pt>
                <c:pt idx="6">
                  <c:v>0.130598378733816</c:v>
                </c:pt>
                <c:pt idx="7">
                  <c:v>7.4208045292376096E-2</c:v>
                </c:pt>
                <c:pt idx="8">
                  <c:v>5.9707580235833099E-2</c:v>
                </c:pt>
                <c:pt idx="10">
                  <c:v>5.9850407436233002E-2</c:v>
                </c:pt>
              </c:numCache>
            </c:numRef>
          </c:val>
          <c:extLst>
            <c:ext xmlns:c16="http://schemas.microsoft.com/office/drawing/2014/chart" uri="{C3380CC4-5D6E-409C-BE32-E72D297353CC}">
              <c16:uniqueId val="{0000000D-A5BB-4AC6-ADEA-C1F7CE0C3433}"/>
            </c:ext>
          </c:extLst>
        </c:ser>
        <c:dLbls>
          <c:showLegendKey val="0"/>
          <c:showVal val="0"/>
          <c:showCatName val="0"/>
          <c:showSerName val="0"/>
          <c:showPercent val="0"/>
          <c:showBubbleSize val="0"/>
        </c:dLbls>
        <c:gapWidth val="100"/>
        <c:axId val="96344816"/>
        <c:axId val="96339376"/>
      </c:barChart>
      <c:catAx>
        <c:axId val="96344816"/>
        <c:scaling>
          <c:orientation val="maxMin"/>
        </c:scaling>
        <c:delete val="0"/>
        <c:axPos val="l"/>
        <c:numFmt formatCode="General" sourceLinked="0"/>
        <c:majorTickMark val="out"/>
        <c:minorTickMark val="none"/>
        <c:tickLblPos val="nextTo"/>
        <c:spPr>
          <a:noFill/>
          <a:ln w="9525" cap="flat" cmpd="sng" algn="ctr">
            <a:noFill/>
            <a:prstDash val="solid"/>
            <a:round/>
          </a:ln>
          <a:effectLst/>
        </c:spPr>
        <c:txPr>
          <a:bodyPr rot="0" spcFirstLastPara="1" vertOverflow="ellipsis" wrap="square" anchor="ctr" anchorCtr="1"/>
          <a:lstStyle/>
          <a:p>
            <a:pPr>
              <a:defRPr sz="1200" b="0" i="0" u="none" strike="noStrike" kern="1200" baseline="0">
                <a:solidFill>
                  <a:srgbClr val="38393A"/>
                </a:solidFill>
                <a:latin typeface="Calibri"/>
                <a:ea typeface="Calibri"/>
                <a:cs typeface="Calibri"/>
              </a:defRPr>
            </a:pPr>
            <a:endParaRPr lang="en-US"/>
          </a:p>
        </c:txPr>
        <c:crossAx val="96339376"/>
        <c:crosses val="autoZero"/>
        <c:auto val="1"/>
        <c:lblAlgn val="ctr"/>
        <c:lblOffset val="100"/>
        <c:noMultiLvlLbl val="0"/>
      </c:catAx>
      <c:valAx>
        <c:axId val="96339376"/>
        <c:scaling>
          <c:orientation val="minMax"/>
        </c:scaling>
        <c:delete val="1"/>
        <c:axPos val="t"/>
        <c:numFmt formatCode="0%" sourceLinked="1"/>
        <c:majorTickMark val="out"/>
        <c:minorTickMark val="none"/>
        <c:tickLblPos val="none"/>
        <c:crossAx val="96344816"/>
        <c:crosses val="autoZero"/>
        <c:crossBetween val="between"/>
      </c:valAx>
      <c:spPr>
        <a:noFill/>
        <a:ln>
          <a:noFill/>
        </a:ln>
        <a:effectLst/>
      </c:spPr>
    </c:plotArea>
    <c:legend>
      <c:legendPos val="r"/>
      <c:layout>
        <c:manualLayout>
          <c:xMode val="edge"/>
          <c:yMode val="edge"/>
          <c:x val="0.61423853897416181"/>
          <c:y val="0.63658383686302134"/>
          <c:w val="8.4659750629594285E-2"/>
          <c:h val="0.24106957747774355"/>
        </c:manualLayout>
      </c:layout>
      <c:overlay val="0"/>
      <c:txPr>
        <a:bodyPr/>
        <a:lstStyle/>
        <a:p>
          <a:pPr>
            <a:defRPr sz="1100"/>
          </a:pPr>
          <a:endParaRPr lang="en-US"/>
        </a:p>
      </c:txPr>
    </c:legend>
    <c:plotVisOnly val="1"/>
    <c:dispBlanksAs val="gap"/>
    <c:showDLblsOverMax val="0"/>
  </c:chart>
  <c:spPr>
    <a:noFill/>
    <a:ln w="9525" cap="flat" cmpd="sng" algn="ctr">
      <a:noFill/>
      <a:prstDash val="solid"/>
    </a:ln>
    <a:effectLst/>
  </c:spPr>
  <c:txPr>
    <a:bodyPr/>
    <a:lstStyle/>
    <a:p>
      <a:pPr>
        <a:defRPr sz="1000" b="0">
          <a:solidFill>
            <a:srgbClr val="38393A"/>
          </a:solidFill>
          <a:latin typeface="Calibri"/>
          <a:ea typeface="Calibri"/>
          <a:cs typeface="Calibri"/>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48510388380619207"/>
          <c:y val="6.0744668524777288E-3"/>
          <c:w val="0.47441159638593128"/>
          <c:h val="0.95602495705186863"/>
        </c:manualLayout>
      </c:layout>
      <c:barChart>
        <c:barDir val="bar"/>
        <c:grouping val="clustered"/>
        <c:varyColors val="0"/>
        <c:ser>
          <c:idx val="0"/>
          <c:order val="0"/>
          <c:tx>
            <c:strRef>
              <c:f>Sheet1!$B$1</c:f>
              <c:strCache>
                <c:ptCount val="1"/>
                <c:pt idx="0">
                  <c:v>2022*</c:v>
                </c:pt>
              </c:strCache>
            </c:strRef>
          </c:tx>
          <c:spPr>
            <a:solidFill>
              <a:schemeClr val="tx2"/>
            </a:solidFill>
            <a:ln w="3175">
              <a:solidFill>
                <a:schemeClr val="bg1"/>
              </a:solidFill>
            </a:ln>
            <a:effectLst/>
          </c:spPr>
          <c:invertIfNegative val="0"/>
          <c:dLbls>
            <c:numFmt formatCode="0%" sourceLinked="0"/>
            <c:spPr>
              <a:noFill/>
              <a:ln>
                <a:noFill/>
              </a:ln>
              <a:effectLst/>
            </c:spPr>
            <c:txPr>
              <a:bodyPr rot="0" spcFirstLastPara="1" vertOverflow="ellipsis" vert="horz" wrap="square" anchor="ctr" anchorCtr="1"/>
              <a:lstStyle/>
              <a:p>
                <a:pPr>
                  <a:defRPr sz="900" b="0" i="0" u="none" strike="noStrike" kern="1200" baseline="0">
                    <a:solidFill>
                      <a:srgbClr val="38393A"/>
                    </a:solidFill>
                    <a:latin typeface="Calibri"/>
                    <a:ea typeface="Calibri"/>
                    <a:cs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BBC Radio 2</c:v>
                </c:pt>
                <c:pt idx="1">
                  <c:v>BBC Radio 4</c:v>
                </c:pt>
                <c:pt idx="2">
                  <c:v>BBC Radio 1</c:v>
                </c:pt>
                <c:pt idx="3">
                  <c:v>Heart Radio</c:v>
                </c:pt>
                <c:pt idx="4">
                  <c:v>BBC Radio 5 Live</c:v>
                </c:pt>
                <c:pt idx="5">
                  <c:v>Classic FM</c:v>
                </c:pt>
                <c:pt idx="6">
                  <c:v>talkSPORT/ talkSPORT2/ talkRADIO</c:v>
                </c:pt>
                <c:pt idx="7">
                  <c:v>LBC Radio</c:v>
                </c:pt>
                <c:pt idx="8">
                  <c:v>Capital Radio</c:v>
                </c:pt>
                <c:pt idx="9">
                  <c:v>Smooth Radio</c:v>
                </c:pt>
                <c:pt idx="10">
                  <c:v>BBC Radio Scotland/Wales/Cymru/Ulster/Foyle</c:v>
                </c:pt>
                <c:pt idx="11">
                  <c:v>BBC local radio in England</c:v>
                </c:pt>
              </c:strCache>
            </c:strRef>
          </c:cat>
          <c:val>
            <c:numRef>
              <c:f>Sheet1!$B$2:$B$13</c:f>
              <c:numCache>
                <c:formatCode>0%</c:formatCode>
                <c:ptCount val="12"/>
                <c:pt idx="0">
                  <c:v>0.26592182069046799</c:v>
                </c:pt>
                <c:pt idx="1">
                  <c:v>0.23075007285270099</c:v>
                </c:pt>
                <c:pt idx="2">
                  <c:v>0.202276994738808</c:v>
                </c:pt>
                <c:pt idx="3">
                  <c:v>0.111251878716325</c:v>
                </c:pt>
                <c:pt idx="4">
                  <c:v>0.10146711723511399</c:v>
                </c:pt>
                <c:pt idx="5">
                  <c:v>8.5151940430048506E-2</c:v>
                </c:pt>
                <c:pt idx="6">
                  <c:v>7.7841692819102207E-2</c:v>
                </c:pt>
                <c:pt idx="7">
                  <c:v>7.0387723168183702E-2</c:v>
                </c:pt>
                <c:pt idx="8">
                  <c:v>6.39686629963684E-2</c:v>
                </c:pt>
                <c:pt idx="9">
                  <c:v>6.2190709878163497E-2</c:v>
                </c:pt>
                <c:pt idx="10">
                  <c:v>6.1940094014532501E-2</c:v>
                </c:pt>
                <c:pt idx="11">
                  <c:v>6.0110494343179E-2</c:v>
                </c:pt>
              </c:numCache>
            </c:numRef>
          </c:val>
          <c:extLst>
            <c:ext xmlns:c16="http://schemas.microsoft.com/office/drawing/2014/chart" uri="{C3380CC4-5D6E-409C-BE32-E72D297353CC}">
              <c16:uniqueId val="{00000000-2D0E-459B-AFA0-99E228296CE0}"/>
            </c:ext>
          </c:extLst>
        </c:ser>
        <c:ser>
          <c:idx val="1"/>
          <c:order val="1"/>
          <c:tx>
            <c:strRef>
              <c:f>Sheet1!$C$1</c:f>
              <c:strCache>
                <c:ptCount val="1"/>
                <c:pt idx="0">
                  <c:v>2020</c:v>
                </c:pt>
              </c:strCache>
            </c:strRef>
          </c:tx>
          <c:spPr>
            <a:solidFill>
              <a:schemeClr val="accent1"/>
            </a:solidFill>
            <a:ln w="3175">
              <a:solidFill>
                <a:schemeClr val="bg1"/>
              </a:solidFill>
            </a:ln>
          </c:spPr>
          <c:invertIfNegative val="0"/>
          <c:dLbls>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BBC Radio 2</c:v>
                </c:pt>
                <c:pt idx="1">
                  <c:v>BBC Radio 4</c:v>
                </c:pt>
                <c:pt idx="2">
                  <c:v>BBC Radio 1</c:v>
                </c:pt>
                <c:pt idx="3">
                  <c:v>Heart Radio</c:v>
                </c:pt>
                <c:pt idx="4">
                  <c:v>BBC Radio 5 Live</c:v>
                </c:pt>
                <c:pt idx="5">
                  <c:v>Classic FM</c:v>
                </c:pt>
                <c:pt idx="6">
                  <c:v>talkSPORT/ talkSPORT2/ talkRADIO</c:v>
                </c:pt>
                <c:pt idx="7">
                  <c:v>LBC Radio</c:v>
                </c:pt>
                <c:pt idx="8">
                  <c:v>Capital Radio</c:v>
                </c:pt>
                <c:pt idx="9">
                  <c:v>Smooth Radio</c:v>
                </c:pt>
                <c:pt idx="10">
                  <c:v>BBC Radio Scotland/Wales/Cymru/Ulster/Foyle</c:v>
                </c:pt>
                <c:pt idx="11">
                  <c:v>BBC local radio in England</c:v>
                </c:pt>
              </c:strCache>
            </c:strRef>
          </c:cat>
          <c:val>
            <c:numRef>
              <c:f>Sheet1!$C$2:$C$13</c:f>
              <c:numCache>
                <c:formatCode>0%</c:formatCode>
                <c:ptCount val="12"/>
                <c:pt idx="0">
                  <c:v>0.29358259537591702</c:v>
                </c:pt>
                <c:pt idx="1">
                  <c:v>0.20179814255787201</c:v>
                </c:pt>
                <c:pt idx="2">
                  <c:v>0.21294013728587299</c:v>
                </c:pt>
                <c:pt idx="3">
                  <c:v>0.143706983194403</c:v>
                </c:pt>
                <c:pt idx="4">
                  <c:v>0.12921177433298001</c:v>
                </c:pt>
                <c:pt idx="5">
                  <c:v>8.6306314466381207E-2</c:v>
                </c:pt>
                <c:pt idx="6">
                  <c:v>5.6477761524262399E-2</c:v>
                </c:pt>
                <c:pt idx="7">
                  <c:v>7.3905547745104605E-2</c:v>
                </c:pt>
                <c:pt idx="8">
                  <c:v>0.103420538176409</c:v>
                </c:pt>
                <c:pt idx="9">
                  <c:v>8.3304206161522107E-2</c:v>
                </c:pt>
                <c:pt idx="10">
                  <c:v>6.5314489457555899E-2</c:v>
                </c:pt>
                <c:pt idx="11">
                  <c:v>8.3921502700926701E-2</c:v>
                </c:pt>
              </c:numCache>
            </c:numRef>
          </c:val>
          <c:extLst>
            <c:ext xmlns:c16="http://schemas.microsoft.com/office/drawing/2014/chart" uri="{C3380CC4-5D6E-409C-BE32-E72D297353CC}">
              <c16:uniqueId val="{00000001-2D0E-459B-AFA0-99E228296CE0}"/>
            </c:ext>
          </c:extLst>
        </c:ser>
        <c:ser>
          <c:idx val="2"/>
          <c:order val="2"/>
          <c:tx>
            <c:strRef>
              <c:f>Sheet1!$D$1</c:f>
              <c:strCache>
                <c:ptCount val="1"/>
                <c:pt idx="0">
                  <c:v>2019</c:v>
                </c:pt>
              </c:strCache>
            </c:strRef>
          </c:tx>
          <c:spPr>
            <a:solidFill>
              <a:schemeClr val="accent2"/>
            </a:solidFill>
            <a:ln w="3175">
              <a:solidFill>
                <a:schemeClr val="bg1"/>
              </a:solidFill>
            </a:ln>
          </c:spPr>
          <c:invertIfNegative val="0"/>
          <c:dLbls>
            <c:spPr>
              <a:noFill/>
              <a:ln>
                <a:noFill/>
              </a:ln>
              <a:effectLst/>
            </c:spPr>
            <c:txPr>
              <a:bodyPr wrap="square" lIns="38100" tIns="19050" rIns="38100" bIns="19050" anchor="ctr">
                <a:spAutoFit/>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BBC Radio 2</c:v>
                </c:pt>
                <c:pt idx="1">
                  <c:v>BBC Radio 4</c:v>
                </c:pt>
                <c:pt idx="2">
                  <c:v>BBC Radio 1</c:v>
                </c:pt>
                <c:pt idx="3">
                  <c:v>Heart Radio</c:v>
                </c:pt>
                <c:pt idx="4">
                  <c:v>BBC Radio 5 Live</c:v>
                </c:pt>
                <c:pt idx="5">
                  <c:v>Classic FM</c:v>
                </c:pt>
                <c:pt idx="6">
                  <c:v>talkSPORT/ talkSPORT2/ talkRADIO</c:v>
                </c:pt>
                <c:pt idx="7">
                  <c:v>LBC Radio</c:v>
                </c:pt>
                <c:pt idx="8">
                  <c:v>Capital Radio</c:v>
                </c:pt>
                <c:pt idx="9">
                  <c:v>Smooth Radio</c:v>
                </c:pt>
                <c:pt idx="10">
                  <c:v>BBC Radio Scotland/Wales/Cymru/Ulster/Foyle</c:v>
                </c:pt>
                <c:pt idx="11">
                  <c:v>BBC local radio in England</c:v>
                </c:pt>
              </c:strCache>
            </c:strRef>
          </c:cat>
          <c:val>
            <c:numRef>
              <c:f>Sheet1!$D$2:$D$13</c:f>
              <c:numCache>
                <c:formatCode>0%</c:formatCode>
                <c:ptCount val="12"/>
                <c:pt idx="0">
                  <c:v>0.27614428463156299</c:v>
                </c:pt>
                <c:pt idx="1">
                  <c:v>0.215443980615977</c:v>
                </c:pt>
                <c:pt idx="2">
                  <c:v>0.208261913824517</c:v>
                </c:pt>
                <c:pt idx="3">
                  <c:v>0.16134699168797101</c:v>
                </c:pt>
                <c:pt idx="4">
                  <c:v>0.11151534304548801</c:v>
                </c:pt>
                <c:pt idx="5">
                  <c:v>6.8393668490464299E-2</c:v>
                </c:pt>
                <c:pt idx="7">
                  <c:v>8.8815389995053701E-2</c:v>
                </c:pt>
                <c:pt idx="8">
                  <c:v>0.141377641086084</c:v>
                </c:pt>
                <c:pt idx="9">
                  <c:v>0.104054675098068</c:v>
                </c:pt>
                <c:pt idx="10">
                  <c:v>4.0241872458249402E-2</c:v>
                </c:pt>
                <c:pt idx="11">
                  <c:v>9.8671907965474495E-2</c:v>
                </c:pt>
              </c:numCache>
            </c:numRef>
          </c:val>
          <c:extLst>
            <c:ext xmlns:c16="http://schemas.microsoft.com/office/drawing/2014/chart" uri="{C3380CC4-5D6E-409C-BE32-E72D297353CC}">
              <c16:uniqueId val="{00000002-2D0E-459B-AFA0-99E228296CE0}"/>
            </c:ext>
          </c:extLst>
        </c:ser>
        <c:ser>
          <c:idx val="3"/>
          <c:order val="3"/>
          <c:tx>
            <c:strRef>
              <c:f>Sheet1!$E$1</c:f>
              <c:strCache>
                <c:ptCount val="1"/>
                <c:pt idx="0">
                  <c:v>2018</c:v>
                </c:pt>
              </c:strCache>
            </c:strRef>
          </c:tx>
          <c:spPr>
            <a:solidFill>
              <a:schemeClr val="accent4"/>
            </a:solidFill>
            <a:ln w="3175">
              <a:solidFill>
                <a:schemeClr val="bg1"/>
              </a:solidFill>
            </a:ln>
          </c:spPr>
          <c:invertIfNegative val="0"/>
          <c:dLbls>
            <c:spPr>
              <a:noFill/>
              <a:ln>
                <a:noFill/>
              </a:ln>
              <a:effectLst/>
            </c:spPr>
            <c:txPr>
              <a:bodyPr wrap="square" lIns="38100" tIns="19050" rIns="38100" bIns="19050" anchor="ctr">
                <a:spAutoFit/>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BBC Radio 2</c:v>
                </c:pt>
                <c:pt idx="1">
                  <c:v>BBC Radio 4</c:v>
                </c:pt>
                <c:pt idx="2">
                  <c:v>BBC Radio 1</c:v>
                </c:pt>
                <c:pt idx="3">
                  <c:v>Heart Radio</c:v>
                </c:pt>
                <c:pt idx="4">
                  <c:v>BBC Radio 5 Live</c:v>
                </c:pt>
                <c:pt idx="5">
                  <c:v>Classic FM</c:v>
                </c:pt>
                <c:pt idx="6">
                  <c:v>talkSPORT/ talkSPORT2/ talkRADIO</c:v>
                </c:pt>
                <c:pt idx="7">
                  <c:v>LBC Radio</c:v>
                </c:pt>
                <c:pt idx="8">
                  <c:v>Capital Radio</c:v>
                </c:pt>
                <c:pt idx="9">
                  <c:v>Smooth Radio</c:v>
                </c:pt>
                <c:pt idx="10">
                  <c:v>BBC Radio Scotland/Wales/Cymru/Ulster/Foyle</c:v>
                </c:pt>
                <c:pt idx="11">
                  <c:v>BBC local radio in England</c:v>
                </c:pt>
              </c:strCache>
            </c:strRef>
          </c:cat>
          <c:val>
            <c:numRef>
              <c:f>Sheet1!$E$2:$E$13</c:f>
              <c:numCache>
                <c:formatCode>0%</c:formatCode>
                <c:ptCount val="12"/>
                <c:pt idx="0">
                  <c:v>0.26128405025059198</c:v>
                </c:pt>
                <c:pt idx="1">
                  <c:v>0.22606032047014099</c:v>
                </c:pt>
                <c:pt idx="2">
                  <c:v>0.19296105636551</c:v>
                </c:pt>
                <c:pt idx="3">
                  <c:v>0.17570481722780501</c:v>
                </c:pt>
                <c:pt idx="4">
                  <c:v>0.12943675223812301</c:v>
                </c:pt>
                <c:pt idx="5">
                  <c:v>7.7913821909779704E-2</c:v>
                </c:pt>
                <c:pt idx="7">
                  <c:v>6.3637775228319704E-2</c:v>
                </c:pt>
                <c:pt idx="8">
                  <c:v>0.13057813338483601</c:v>
                </c:pt>
                <c:pt idx="9">
                  <c:v>7.5964946354236201E-2</c:v>
                </c:pt>
                <c:pt idx="10">
                  <c:v>4.8283376210277597E-2</c:v>
                </c:pt>
                <c:pt idx="11">
                  <c:v>0.12325597611594299</c:v>
                </c:pt>
              </c:numCache>
            </c:numRef>
          </c:val>
          <c:extLst>
            <c:ext xmlns:c16="http://schemas.microsoft.com/office/drawing/2014/chart" uri="{C3380CC4-5D6E-409C-BE32-E72D297353CC}">
              <c16:uniqueId val="{00000004-2D0E-459B-AFA0-99E228296CE0}"/>
            </c:ext>
          </c:extLst>
        </c:ser>
        <c:dLbls>
          <c:showLegendKey val="0"/>
          <c:showVal val="0"/>
          <c:showCatName val="0"/>
          <c:showSerName val="0"/>
          <c:showPercent val="0"/>
          <c:showBubbleSize val="0"/>
        </c:dLbls>
        <c:gapWidth val="100"/>
        <c:axId val="187872976"/>
        <c:axId val="187871344"/>
      </c:barChart>
      <c:catAx>
        <c:axId val="187872976"/>
        <c:scaling>
          <c:orientation val="maxMin"/>
        </c:scaling>
        <c:delete val="0"/>
        <c:axPos val="l"/>
        <c:numFmt formatCode="General" sourceLinked="0"/>
        <c:majorTickMark val="out"/>
        <c:minorTickMark val="none"/>
        <c:tickLblPos val="nextTo"/>
        <c:spPr>
          <a:noFill/>
          <a:ln w="9525" cap="flat" cmpd="sng" algn="ctr">
            <a:noFill/>
            <a:prstDash val="solid"/>
            <a:round/>
          </a:ln>
          <a:effectLst/>
        </c:spPr>
        <c:txPr>
          <a:bodyPr rot="0" spcFirstLastPara="1" vertOverflow="ellipsis" wrap="square" anchor="ctr" anchorCtr="1"/>
          <a:lstStyle/>
          <a:p>
            <a:pPr>
              <a:defRPr sz="1200" b="0" i="0" u="none" strike="noStrike" kern="1200" baseline="0">
                <a:solidFill>
                  <a:srgbClr val="38393A"/>
                </a:solidFill>
                <a:latin typeface="Calibri"/>
                <a:ea typeface="Calibri"/>
                <a:cs typeface="Calibri"/>
              </a:defRPr>
            </a:pPr>
            <a:endParaRPr lang="en-US"/>
          </a:p>
        </c:txPr>
        <c:crossAx val="187871344"/>
        <c:crosses val="autoZero"/>
        <c:auto val="1"/>
        <c:lblAlgn val="ctr"/>
        <c:lblOffset val="100"/>
        <c:noMultiLvlLbl val="0"/>
      </c:catAx>
      <c:valAx>
        <c:axId val="187871344"/>
        <c:scaling>
          <c:orientation val="minMax"/>
        </c:scaling>
        <c:delete val="1"/>
        <c:axPos val="t"/>
        <c:numFmt formatCode="0%" sourceLinked="1"/>
        <c:majorTickMark val="out"/>
        <c:minorTickMark val="none"/>
        <c:tickLblPos val="none"/>
        <c:crossAx val="187872976"/>
        <c:crosses val="autoZero"/>
        <c:crossBetween val="between"/>
      </c:valAx>
      <c:spPr>
        <a:noFill/>
        <a:ln>
          <a:noFill/>
        </a:ln>
        <a:effectLst/>
      </c:spPr>
    </c:plotArea>
    <c:legend>
      <c:legendPos val="r"/>
      <c:layout>
        <c:manualLayout>
          <c:xMode val="edge"/>
          <c:yMode val="edge"/>
          <c:x val="0.89068397475844741"/>
          <c:y val="0.20043893497974147"/>
          <c:w val="7.8469289406317685E-2"/>
          <c:h val="0.23406204212935278"/>
        </c:manualLayout>
      </c:layout>
      <c:overlay val="0"/>
      <c:txPr>
        <a:bodyPr/>
        <a:lstStyle/>
        <a:p>
          <a:pPr>
            <a:defRPr sz="1100"/>
          </a:pPr>
          <a:endParaRPr lang="en-US"/>
        </a:p>
      </c:txPr>
    </c:legend>
    <c:plotVisOnly val="1"/>
    <c:dispBlanksAs val="gap"/>
    <c:showDLblsOverMax val="0"/>
  </c:chart>
  <c:spPr>
    <a:noFill/>
    <a:ln w="9525" cap="flat" cmpd="sng" algn="ctr">
      <a:noFill/>
      <a:prstDash val="solid"/>
    </a:ln>
    <a:effectLst/>
  </c:spPr>
  <c:txPr>
    <a:bodyPr/>
    <a:lstStyle/>
    <a:p>
      <a:pPr>
        <a:defRPr sz="1000" b="0">
          <a:solidFill>
            <a:srgbClr val="38393A"/>
          </a:solidFill>
          <a:latin typeface="Calibri"/>
          <a:ea typeface="Calibri"/>
          <a:cs typeface="Calibri"/>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6682390587092389"/>
          <c:y val="1.8021192118640252E-2"/>
          <c:w val="0.51271015106848594"/>
          <c:h val="0.97935176995755246"/>
        </c:manualLayout>
      </c:layout>
      <c:barChart>
        <c:barDir val="bar"/>
        <c:grouping val="clustered"/>
        <c:varyColors val="0"/>
        <c:ser>
          <c:idx val="0"/>
          <c:order val="0"/>
          <c:tx>
            <c:strRef>
              <c:f>Sheet1!$B$1</c:f>
              <c:strCache>
                <c:ptCount val="1"/>
                <c:pt idx="0">
                  <c:v>2022*</c:v>
                </c:pt>
              </c:strCache>
            </c:strRef>
          </c:tx>
          <c:spPr>
            <a:solidFill>
              <a:schemeClr val="tx2"/>
            </a:solidFill>
            <a:ln w="3175">
              <a:solidFill>
                <a:schemeClr val="bg1"/>
              </a:solidFill>
            </a:ln>
            <a:effectLst/>
          </c:spPr>
          <c:invertIfNegative val="0"/>
          <c:dLbls>
            <c:numFmt formatCode="0%" sourceLinked="0"/>
            <c:spPr>
              <a:noFill/>
              <a:ln>
                <a:noFill/>
              </a:ln>
              <a:effectLst/>
            </c:spPr>
            <c:txPr>
              <a:bodyPr rot="0" spcFirstLastPara="1" vertOverflow="ellipsis" vert="horz" wrap="square" anchor="ctr" anchorCtr="1"/>
              <a:lstStyle/>
              <a:p>
                <a:pPr>
                  <a:defRPr sz="900" b="0" i="0" u="none" strike="noStrike" kern="1200" baseline="0">
                    <a:solidFill>
                      <a:srgbClr val="38393A"/>
                    </a:solidFill>
                    <a:latin typeface="Calibri"/>
                    <a:ea typeface="Calibri"/>
                    <a:cs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Daily Mail</c:v>
                </c:pt>
                <c:pt idx="1">
                  <c:v>The Sun</c:v>
                </c:pt>
                <c:pt idx="2">
                  <c:v>The Metro</c:v>
                </c:pt>
                <c:pt idx="3">
                  <c:v>The Guardian</c:v>
                </c:pt>
                <c:pt idx="4">
                  <c:v>The Times</c:v>
                </c:pt>
                <c:pt idx="5">
                  <c:v>Daily Mirror</c:v>
                </c:pt>
                <c:pt idx="6">
                  <c:v>Any local daily newspaper</c:v>
                </c:pt>
                <c:pt idx="7">
                  <c:v>Daily Telegraph</c:v>
                </c:pt>
                <c:pt idx="8">
                  <c:v>Daily Express</c:v>
                </c:pt>
                <c:pt idx="9">
                  <c:v>Evening Standard</c:v>
                </c:pt>
              </c:strCache>
            </c:strRef>
          </c:cat>
          <c:val>
            <c:numRef>
              <c:f>Sheet1!$B$2:$B$11</c:f>
              <c:numCache>
                <c:formatCode>0%</c:formatCode>
                <c:ptCount val="10"/>
                <c:pt idx="0">
                  <c:v>0.35146392203693999</c:v>
                </c:pt>
                <c:pt idx="1">
                  <c:v>0.196588000498192</c:v>
                </c:pt>
                <c:pt idx="2">
                  <c:v>0.17402797601485001</c:v>
                </c:pt>
                <c:pt idx="3">
                  <c:v>0.15073163632779199</c:v>
                </c:pt>
                <c:pt idx="4">
                  <c:v>0.124828829734873</c:v>
                </c:pt>
                <c:pt idx="5">
                  <c:v>0.118822218699652</c:v>
                </c:pt>
                <c:pt idx="6">
                  <c:v>0.102694882675105</c:v>
                </c:pt>
                <c:pt idx="7">
                  <c:v>9.4384249937892503E-2</c:v>
                </c:pt>
                <c:pt idx="8">
                  <c:v>7.9144768084271705E-2</c:v>
                </c:pt>
                <c:pt idx="9">
                  <c:v>5.6540768827563599E-2</c:v>
                </c:pt>
              </c:numCache>
            </c:numRef>
          </c:val>
          <c:extLst>
            <c:ext xmlns:c16="http://schemas.microsoft.com/office/drawing/2014/chart" uri="{C3380CC4-5D6E-409C-BE32-E72D297353CC}">
              <c16:uniqueId val="{00000000-18FF-499E-B88C-0647E998448F}"/>
            </c:ext>
          </c:extLst>
        </c:ser>
        <c:ser>
          <c:idx val="1"/>
          <c:order val="1"/>
          <c:tx>
            <c:strRef>
              <c:f>Sheet1!$C$1</c:f>
              <c:strCache>
                <c:ptCount val="1"/>
                <c:pt idx="0">
                  <c:v>2020</c:v>
                </c:pt>
              </c:strCache>
            </c:strRef>
          </c:tx>
          <c:spPr>
            <a:solidFill>
              <a:schemeClr val="accent1"/>
            </a:solidFill>
            <a:ln w="3175">
              <a:solidFill>
                <a:schemeClr val="bg1"/>
              </a:solidFill>
            </a:ln>
          </c:spPr>
          <c:invertIfNegative val="0"/>
          <c:dLbls>
            <c:spPr>
              <a:noFill/>
              <a:ln>
                <a:noFill/>
              </a:ln>
              <a:effectLst/>
            </c:spPr>
            <c:txPr>
              <a:bodyPr wrap="square" lIns="38100" tIns="19050" rIns="38100" bIns="19050" anchor="ctr">
                <a:spAutoFit/>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Daily Mail</c:v>
                </c:pt>
                <c:pt idx="1">
                  <c:v>The Sun</c:v>
                </c:pt>
                <c:pt idx="2">
                  <c:v>The Metro</c:v>
                </c:pt>
                <c:pt idx="3">
                  <c:v>The Guardian</c:v>
                </c:pt>
                <c:pt idx="4">
                  <c:v>The Times</c:v>
                </c:pt>
                <c:pt idx="5">
                  <c:v>Daily Mirror</c:v>
                </c:pt>
                <c:pt idx="6">
                  <c:v>Any local daily newspaper</c:v>
                </c:pt>
                <c:pt idx="7">
                  <c:v>Daily Telegraph</c:v>
                </c:pt>
                <c:pt idx="8">
                  <c:v>Daily Express</c:v>
                </c:pt>
                <c:pt idx="9">
                  <c:v>Evening Standard</c:v>
                </c:pt>
              </c:strCache>
            </c:strRef>
          </c:cat>
          <c:val>
            <c:numRef>
              <c:f>Sheet1!$C$2:$C$11</c:f>
              <c:numCache>
                <c:formatCode>0%</c:formatCode>
                <c:ptCount val="10"/>
                <c:pt idx="0">
                  <c:v>0.30582761885284898</c:v>
                </c:pt>
                <c:pt idx="1">
                  <c:v>0.232073475903075</c:v>
                </c:pt>
                <c:pt idx="2">
                  <c:v>0.24923268400065801</c:v>
                </c:pt>
                <c:pt idx="3">
                  <c:v>0.11777402410752801</c:v>
                </c:pt>
                <c:pt idx="4">
                  <c:v>0.107463255452776</c:v>
                </c:pt>
                <c:pt idx="5">
                  <c:v>0.131198008514612</c:v>
                </c:pt>
                <c:pt idx="6">
                  <c:v>0.112868632841854</c:v>
                </c:pt>
                <c:pt idx="7">
                  <c:v>0.118396785467236</c:v>
                </c:pt>
                <c:pt idx="8">
                  <c:v>7.2922930633394306E-2</c:v>
                </c:pt>
                <c:pt idx="9">
                  <c:v>0.103662737393629</c:v>
                </c:pt>
              </c:numCache>
            </c:numRef>
          </c:val>
          <c:extLst>
            <c:ext xmlns:c16="http://schemas.microsoft.com/office/drawing/2014/chart" uri="{C3380CC4-5D6E-409C-BE32-E72D297353CC}">
              <c16:uniqueId val="{00000001-18FF-499E-B88C-0647E998448F}"/>
            </c:ext>
          </c:extLst>
        </c:ser>
        <c:ser>
          <c:idx val="2"/>
          <c:order val="2"/>
          <c:tx>
            <c:strRef>
              <c:f>Sheet1!$D$1</c:f>
              <c:strCache>
                <c:ptCount val="1"/>
                <c:pt idx="0">
                  <c:v>2019</c:v>
                </c:pt>
              </c:strCache>
            </c:strRef>
          </c:tx>
          <c:spPr>
            <a:solidFill>
              <a:schemeClr val="accent2"/>
            </a:solidFill>
            <a:ln w="3175">
              <a:solidFill>
                <a:schemeClr val="bg1"/>
              </a:solidFill>
            </a:ln>
          </c:spPr>
          <c:invertIfNegative val="0"/>
          <c:dLbls>
            <c:spPr>
              <a:noFill/>
              <a:ln>
                <a:noFill/>
              </a:ln>
              <a:effectLst/>
            </c:spPr>
            <c:txPr>
              <a:bodyPr wrap="square" lIns="38100" tIns="19050" rIns="38100" bIns="19050" anchor="ctr">
                <a:spAutoFit/>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Daily Mail</c:v>
                </c:pt>
                <c:pt idx="1">
                  <c:v>The Sun</c:v>
                </c:pt>
                <c:pt idx="2">
                  <c:v>The Metro</c:v>
                </c:pt>
                <c:pt idx="3">
                  <c:v>The Guardian</c:v>
                </c:pt>
                <c:pt idx="4">
                  <c:v>The Times</c:v>
                </c:pt>
                <c:pt idx="5">
                  <c:v>Daily Mirror</c:v>
                </c:pt>
                <c:pt idx="6">
                  <c:v>Any local daily newspaper</c:v>
                </c:pt>
                <c:pt idx="7">
                  <c:v>Daily Telegraph</c:v>
                </c:pt>
                <c:pt idx="8">
                  <c:v>Daily Express</c:v>
                </c:pt>
                <c:pt idx="9">
                  <c:v>Evening Standard</c:v>
                </c:pt>
              </c:strCache>
            </c:strRef>
          </c:cat>
          <c:val>
            <c:numRef>
              <c:f>Sheet1!$D$2:$D$11</c:f>
              <c:numCache>
                <c:formatCode>0%</c:formatCode>
                <c:ptCount val="10"/>
                <c:pt idx="0">
                  <c:v>0.304230191067692</c:v>
                </c:pt>
                <c:pt idx="1">
                  <c:v>0.22385802184495401</c:v>
                </c:pt>
                <c:pt idx="2">
                  <c:v>0.20056606076248201</c:v>
                </c:pt>
                <c:pt idx="3">
                  <c:v>0.13407546639484999</c:v>
                </c:pt>
                <c:pt idx="4">
                  <c:v>0.13116882516910999</c:v>
                </c:pt>
                <c:pt idx="5">
                  <c:v>9.9069764936164997E-2</c:v>
                </c:pt>
                <c:pt idx="6">
                  <c:v>0.102204084015609</c:v>
                </c:pt>
                <c:pt idx="7">
                  <c:v>0.10674292354293601</c:v>
                </c:pt>
                <c:pt idx="8">
                  <c:v>6.7484415105036694E-2</c:v>
                </c:pt>
                <c:pt idx="9">
                  <c:v>9.7531320996292206E-2</c:v>
                </c:pt>
              </c:numCache>
            </c:numRef>
          </c:val>
          <c:extLst>
            <c:ext xmlns:c16="http://schemas.microsoft.com/office/drawing/2014/chart" uri="{C3380CC4-5D6E-409C-BE32-E72D297353CC}">
              <c16:uniqueId val="{00000002-18FF-499E-B88C-0647E998448F}"/>
            </c:ext>
          </c:extLst>
        </c:ser>
        <c:ser>
          <c:idx val="3"/>
          <c:order val="3"/>
          <c:tx>
            <c:strRef>
              <c:f>Sheet1!$E$1</c:f>
              <c:strCache>
                <c:ptCount val="1"/>
                <c:pt idx="0">
                  <c:v>2018</c:v>
                </c:pt>
              </c:strCache>
            </c:strRef>
          </c:tx>
          <c:spPr>
            <a:solidFill>
              <a:schemeClr val="accent4"/>
            </a:solidFill>
            <a:ln w="3175">
              <a:solidFill>
                <a:schemeClr val="bg1"/>
              </a:solidFill>
            </a:ln>
          </c:spPr>
          <c:invertIfNegative val="0"/>
          <c:dLbls>
            <c:spPr>
              <a:noFill/>
              <a:ln>
                <a:noFill/>
              </a:ln>
              <a:effectLst/>
            </c:spPr>
            <c:txPr>
              <a:bodyPr wrap="square" lIns="38100" tIns="19050" rIns="38100" bIns="19050" anchor="ctr">
                <a:spAutoFit/>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Daily Mail</c:v>
                </c:pt>
                <c:pt idx="1">
                  <c:v>The Sun</c:v>
                </c:pt>
                <c:pt idx="2">
                  <c:v>The Metro</c:v>
                </c:pt>
                <c:pt idx="3">
                  <c:v>The Guardian</c:v>
                </c:pt>
                <c:pt idx="4">
                  <c:v>The Times</c:v>
                </c:pt>
                <c:pt idx="5">
                  <c:v>Daily Mirror</c:v>
                </c:pt>
                <c:pt idx="6">
                  <c:v>Any local daily newspaper</c:v>
                </c:pt>
                <c:pt idx="7">
                  <c:v>Daily Telegraph</c:v>
                </c:pt>
                <c:pt idx="8">
                  <c:v>Daily Express</c:v>
                </c:pt>
                <c:pt idx="9">
                  <c:v>Evening Standard</c:v>
                </c:pt>
              </c:strCache>
            </c:strRef>
          </c:cat>
          <c:val>
            <c:numRef>
              <c:f>Sheet1!$E$2:$E$11</c:f>
              <c:numCache>
                <c:formatCode>0%</c:formatCode>
                <c:ptCount val="10"/>
                <c:pt idx="0">
                  <c:v>0.30532334011309897</c:v>
                </c:pt>
                <c:pt idx="1">
                  <c:v>0.20864189077822001</c:v>
                </c:pt>
                <c:pt idx="2">
                  <c:v>0.227342170731302</c:v>
                </c:pt>
                <c:pt idx="3">
                  <c:v>0.122918015155167</c:v>
                </c:pt>
                <c:pt idx="4">
                  <c:v>0.121538571602608</c:v>
                </c:pt>
                <c:pt idx="5">
                  <c:v>0.12128848370597101</c:v>
                </c:pt>
                <c:pt idx="6">
                  <c:v>0.12</c:v>
                </c:pt>
                <c:pt idx="7">
                  <c:v>0.122996600947391</c:v>
                </c:pt>
                <c:pt idx="8">
                  <c:v>9.4578335318657197E-2</c:v>
                </c:pt>
                <c:pt idx="9">
                  <c:v>0.122207571157557</c:v>
                </c:pt>
              </c:numCache>
            </c:numRef>
          </c:val>
          <c:extLst>
            <c:ext xmlns:c16="http://schemas.microsoft.com/office/drawing/2014/chart" uri="{C3380CC4-5D6E-409C-BE32-E72D297353CC}">
              <c16:uniqueId val="{00000004-18FF-499E-B88C-0647E998448F}"/>
            </c:ext>
          </c:extLst>
        </c:ser>
        <c:dLbls>
          <c:showLegendKey val="0"/>
          <c:showVal val="0"/>
          <c:showCatName val="0"/>
          <c:showSerName val="0"/>
          <c:showPercent val="0"/>
          <c:showBubbleSize val="0"/>
        </c:dLbls>
        <c:gapWidth val="100"/>
        <c:axId val="187873520"/>
        <c:axId val="187874608"/>
      </c:barChart>
      <c:catAx>
        <c:axId val="187873520"/>
        <c:scaling>
          <c:orientation val="maxMin"/>
        </c:scaling>
        <c:delete val="0"/>
        <c:axPos val="l"/>
        <c:numFmt formatCode="General" sourceLinked="0"/>
        <c:majorTickMark val="out"/>
        <c:minorTickMark val="none"/>
        <c:tickLblPos val="nextTo"/>
        <c:spPr>
          <a:noFill/>
          <a:ln w="9525" cap="flat" cmpd="sng" algn="ctr">
            <a:noFill/>
            <a:prstDash val="solid"/>
            <a:round/>
          </a:ln>
          <a:effectLst/>
        </c:spPr>
        <c:txPr>
          <a:bodyPr rot="0" spcFirstLastPara="1" vertOverflow="ellipsis" wrap="square" anchor="ctr" anchorCtr="1"/>
          <a:lstStyle/>
          <a:p>
            <a:pPr>
              <a:defRPr sz="1200" b="0" i="0" u="none" strike="noStrike" kern="1200" baseline="0">
                <a:solidFill>
                  <a:srgbClr val="38393A"/>
                </a:solidFill>
                <a:latin typeface="Calibri"/>
                <a:ea typeface="Calibri"/>
                <a:cs typeface="Calibri"/>
              </a:defRPr>
            </a:pPr>
            <a:endParaRPr lang="en-US"/>
          </a:p>
        </c:txPr>
        <c:crossAx val="187874608"/>
        <c:crosses val="autoZero"/>
        <c:auto val="1"/>
        <c:lblAlgn val="ctr"/>
        <c:lblOffset val="100"/>
        <c:noMultiLvlLbl val="0"/>
      </c:catAx>
      <c:valAx>
        <c:axId val="187874608"/>
        <c:scaling>
          <c:orientation val="minMax"/>
        </c:scaling>
        <c:delete val="1"/>
        <c:axPos val="t"/>
        <c:numFmt formatCode="0%" sourceLinked="1"/>
        <c:majorTickMark val="out"/>
        <c:minorTickMark val="none"/>
        <c:tickLblPos val="none"/>
        <c:crossAx val="187873520"/>
        <c:crosses val="autoZero"/>
        <c:crossBetween val="between"/>
      </c:valAx>
      <c:spPr>
        <a:noFill/>
        <a:ln>
          <a:noFill/>
        </a:ln>
        <a:effectLst/>
      </c:spPr>
    </c:plotArea>
    <c:legend>
      <c:legendPos val="r"/>
      <c:layout>
        <c:manualLayout>
          <c:xMode val="edge"/>
          <c:yMode val="edge"/>
          <c:x val="0.77181815069643422"/>
          <c:y val="0.42551904569768773"/>
          <c:w val="0.11153751004410363"/>
          <c:h val="0.24580772470497778"/>
        </c:manualLayout>
      </c:layout>
      <c:overlay val="0"/>
      <c:txPr>
        <a:bodyPr/>
        <a:lstStyle/>
        <a:p>
          <a:pPr>
            <a:defRPr sz="1100"/>
          </a:pPr>
          <a:endParaRPr lang="en-US"/>
        </a:p>
      </c:txPr>
    </c:legend>
    <c:plotVisOnly val="1"/>
    <c:dispBlanksAs val="gap"/>
    <c:showDLblsOverMax val="0"/>
  </c:chart>
  <c:spPr>
    <a:noFill/>
    <a:ln w="9525" cap="flat" cmpd="sng" algn="ctr">
      <a:noFill/>
      <a:prstDash val="solid"/>
    </a:ln>
    <a:effectLst/>
  </c:spPr>
  <c:txPr>
    <a:bodyPr/>
    <a:lstStyle/>
    <a:p>
      <a:pPr>
        <a:defRPr sz="1000" b="0">
          <a:solidFill>
            <a:srgbClr val="38393A"/>
          </a:solidFill>
          <a:latin typeface="Calibri"/>
          <a:ea typeface="Calibri"/>
          <a:cs typeface="Calibri"/>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6682390587093"/>
          <c:y val="2.4445426813363046E-2"/>
          <c:w val="0.39786503050048738"/>
          <c:h val="0.95156402589425992"/>
        </c:manualLayout>
      </c:layout>
      <c:barChart>
        <c:barDir val="bar"/>
        <c:grouping val="clustered"/>
        <c:varyColors val="0"/>
        <c:ser>
          <c:idx val="0"/>
          <c:order val="0"/>
          <c:tx>
            <c:strRef>
              <c:f>Sheet1!$B$1</c:f>
              <c:strCache>
                <c:ptCount val="1"/>
                <c:pt idx="0">
                  <c:v>2022*</c:v>
                </c:pt>
              </c:strCache>
            </c:strRef>
          </c:tx>
          <c:spPr>
            <a:solidFill>
              <a:schemeClr val="tx2"/>
            </a:solidFill>
            <a:ln w="3175">
              <a:solidFill>
                <a:schemeClr val="bg1"/>
              </a:solidFill>
            </a:ln>
            <a:effectLst/>
          </c:spPr>
          <c:invertIfNegative val="0"/>
          <c:dLbls>
            <c:numFmt formatCode="0%" sourceLinked="0"/>
            <c:spPr>
              <a:noFill/>
              <a:ln>
                <a:noFill/>
              </a:ln>
              <a:effectLst/>
            </c:spPr>
            <c:txPr>
              <a:bodyPr rot="0" spcFirstLastPara="1" vertOverflow="ellipsis" vert="horz" wrap="square" anchor="ctr" anchorCtr="1"/>
              <a:lstStyle/>
              <a:p>
                <a:pPr>
                  <a:defRPr sz="900" b="0" i="0" u="none" strike="noStrike" kern="1200" baseline="0">
                    <a:solidFill>
                      <a:srgbClr val="38393A"/>
                    </a:solidFill>
                    <a:latin typeface="Calibri"/>
                    <a:ea typeface="Calibri"/>
                    <a:cs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The Mail on Sunday</c:v>
                </c:pt>
                <c:pt idx="1">
                  <c:v>The Sunday Times</c:v>
                </c:pt>
                <c:pt idx="2">
                  <c:v>The Sun on Sunday</c:v>
                </c:pt>
                <c:pt idx="3">
                  <c:v>The Sunday Mirror</c:v>
                </c:pt>
                <c:pt idx="4">
                  <c:v>The Observer</c:v>
                </c:pt>
                <c:pt idx="5">
                  <c:v>The Sunday Telegraph</c:v>
                </c:pt>
              </c:strCache>
            </c:strRef>
          </c:cat>
          <c:val>
            <c:numRef>
              <c:f>Sheet1!$B$2:$B$7</c:f>
              <c:numCache>
                <c:formatCode>0%</c:formatCode>
                <c:ptCount val="6"/>
                <c:pt idx="0">
                  <c:v>0.224429110534031</c:v>
                </c:pt>
                <c:pt idx="1">
                  <c:v>0.11721410070006601</c:v>
                </c:pt>
                <c:pt idx="2">
                  <c:v>9.2892854074351897E-2</c:v>
                </c:pt>
                <c:pt idx="3">
                  <c:v>6.8648650718748594E-2</c:v>
                </c:pt>
                <c:pt idx="4">
                  <c:v>6.1872089855730797E-2</c:v>
                </c:pt>
                <c:pt idx="5">
                  <c:v>5.8606384317873197E-2</c:v>
                </c:pt>
              </c:numCache>
            </c:numRef>
          </c:val>
          <c:extLst>
            <c:ext xmlns:c16="http://schemas.microsoft.com/office/drawing/2014/chart" uri="{C3380CC4-5D6E-409C-BE32-E72D297353CC}">
              <c16:uniqueId val="{00000000-4356-4D98-827D-6451D1FD7012}"/>
            </c:ext>
          </c:extLst>
        </c:ser>
        <c:ser>
          <c:idx val="1"/>
          <c:order val="1"/>
          <c:tx>
            <c:strRef>
              <c:f>Sheet1!$C$1</c:f>
              <c:strCache>
                <c:ptCount val="1"/>
                <c:pt idx="0">
                  <c:v>2020</c:v>
                </c:pt>
              </c:strCache>
            </c:strRef>
          </c:tx>
          <c:spPr>
            <a:solidFill>
              <a:schemeClr val="accent1"/>
            </a:solidFill>
            <a:ln w="3175">
              <a:solidFill>
                <a:schemeClr val="bg1"/>
              </a:solidFill>
            </a:ln>
          </c:spPr>
          <c:invertIfNegative val="0"/>
          <c:dLbls>
            <c:spPr>
              <a:noFill/>
              <a:ln>
                <a:noFill/>
              </a:ln>
              <a:effectLst/>
            </c:spPr>
            <c:txPr>
              <a:bodyPr wrap="square" lIns="38100" tIns="19050" rIns="38100" bIns="19050" anchor="ctr">
                <a:spAutoFit/>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The Mail on Sunday</c:v>
                </c:pt>
                <c:pt idx="1">
                  <c:v>The Sunday Times</c:v>
                </c:pt>
                <c:pt idx="2">
                  <c:v>The Sun on Sunday</c:v>
                </c:pt>
                <c:pt idx="3">
                  <c:v>The Sunday Mirror</c:v>
                </c:pt>
                <c:pt idx="4">
                  <c:v>The Observer</c:v>
                </c:pt>
                <c:pt idx="5">
                  <c:v>The Sunday Telegraph</c:v>
                </c:pt>
              </c:strCache>
            </c:strRef>
          </c:cat>
          <c:val>
            <c:numRef>
              <c:f>Sheet1!$C$2:$C$7</c:f>
              <c:numCache>
                <c:formatCode>0%</c:formatCode>
                <c:ptCount val="6"/>
                <c:pt idx="0">
                  <c:v>0.20518695268999201</c:v>
                </c:pt>
                <c:pt idx="1">
                  <c:v>9.2881489460869798E-2</c:v>
                </c:pt>
                <c:pt idx="2">
                  <c:v>0.14077165161556701</c:v>
                </c:pt>
                <c:pt idx="3">
                  <c:v>8.2899030738124505E-2</c:v>
                </c:pt>
                <c:pt idx="4">
                  <c:v>4.8992528286091401E-2</c:v>
                </c:pt>
                <c:pt idx="5">
                  <c:v>7.2636273221645301E-2</c:v>
                </c:pt>
              </c:numCache>
            </c:numRef>
          </c:val>
          <c:extLst>
            <c:ext xmlns:c16="http://schemas.microsoft.com/office/drawing/2014/chart" uri="{C3380CC4-5D6E-409C-BE32-E72D297353CC}">
              <c16:uniqueId val="{00000001-4356-4D98-827D-6451D1FD7012}"/>
            </c:ext>
          </c:extLst>
        </c:ser>
        <c:ser>
          <c:idx val="2"/>
          <c:order val="2"/>
          <c:tx>
            <c:strRef>
              <c:f>Sheet1!$D$1</c:f>
              <c:strCache>
                <c:ptCount val="1"/>
                <c:pt idx="0">
                  <c:v>2019</c:v>
                </c:pt>
              </c:strCache>
            </c:strRef>
          </c:tx>
          <c:spPr>
            <a:solidFill>
              <a:schemeClr val="accent2"/>
            </a:solidFill>
            <a:ln w="3175">
              <a:solidFill>
                <a:schemeClr val="bg1"/>
              </a:solidFill>
            </a:ln>
          </c:spPr>
          <c:invertIfNegative val="0"/>
          <c:dLbls>
            <c:spPr>
              <a:noFill/>
              <a:ln>
                <a:noFill/>
              </a:ln>
              <a:effectLst/>
            </c:spPr>
            <c:txPr>
              <a:bodyPr wrap="square" lIns="38100" tIns="19050" rIns="38100" bIns="19050" anchor="ctr">
                <a:spAutoFit/>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The Mail on Sunday</c:v>
                </c:pt>
                <c:pt idx="1">
                  <c:v>The Sunday Times</c:v>
                </c:pt>
                <c:pt idx="2">
                  <c:v>The Sun on Sunday</c:v>
                </c:pt>
                <c:pt idx="3">
                  <c:v>The Sunday Mirror</c:v>
                </c:pt>
                <c:pt idx="4">
                  <c:v>The Observer</c:v>
                </c:pt>
                <c:pt idx="5">
                  <c:v>The Sunday Telegraph</c:v>
                </c:pt>
              </c:strCache>
            </c:strRef>
          </c:cat>
          <c:val>
            <c:numRef>
              <c:f>Sheet1!$D$2:$D$7</c:f>
              <c:numCache>
                <c:formatCode>0%</c:formatCode>
                <c:ptCount val="6"/>
                <c:pt idx="0">
                  <c:v>0.193222498457327</c:v>
                </c:pt>
                <c:pt idx="1">
                  <c:v>0.114925210330283</c:v>
                </c:pt>
                <c:pt idx="2">
                  <c:v>0.13312789956606</c:v>
                </c:pt>
                <c:pt idx="3">
                  <c:v>7.5688373966886602E-2</c:v>
                </c:pt>
                <c:pt idx="4">
                  <c:v>5.2159173566411698E-2</c:v>
                </c:pt>
                <c:pt idx="5">
                  <c:v>7.5094020169843206E-2</c:v>
                </c:pt>
              </c:numCache>
            </c:numRef>
          </c:val>
          <c:extLst>
            <c:ext xmlns:c16="http://schemas.microsoft.com/office/drawing/2014/chart" uri="{C3380CC4-5D6E-409C-BE32-E72D297353CC}">
              <c16:uniqueId val="{00000002-4356-4D98-827D-6451D1FD7012}"/>
            </c:ext>
          </c:extLst>
        </c:ser>
        <c:ser>
          <c:idx val="3"/>
          <c:order val="3"/>
          <c:tx>
            <c:strRef>
              <c:f>Sheet1!$E$1</c:f>
              <c:strCache>
                <c:ptCount val="1"/>
                <c:pt idx="0">
                  <c:v>2018</c:v>
                </c:pt>
              </c:strCache>
            </c:strRef>
          </c:tx>
          <c:spPr>
            <a:solidFill>
              <a:schemeClr val="accent4"/>
            </a:solidFill>
            <a:ln w="3175">
              <a:solidFill>
                <a:schemeClr val="bg1"/>
              </a:solidFill>
            </a:ln>
          </c:spPr>
          <c:invertIfNegative val="0"/>
          <c:dLbls>
            <c:spPr>
              <a:noFill/>
              <a:ln>
                <a:noFill/>
              </a:ln>
              <a:effectLst/>
            </c:spPr>
            <c:txPr>
              <a:bodyPr wrap="square" lIns="38100" tIns="19050" rIns="38100" bIns="19050" anchor="ctr">
                <a:spAutoFit/>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The Mail on Sunday</c:v>
                </c:pt>
                <c:pt idx="1">
                  <c:v>The Sunday Times</c:v>
                </c:pt>
                <c:pt idx="2">
                  <c:v>The Sun on Sunday</c:v>
                </c:pt>
                <c:pt idx="3">
                  <c:v>The Sunday Mirror</c:v>
                </c:pt>
                <c:pt idx="4">
                  <c:v>The Observer</c:v>
                </c:pt>
                <c:pt idx="5">
                  <c:v>The Sunday Telegraph</c:v>
                </c:pt>
              </c:strCache>
            </c:strRef>
          </c:cat>
          <c:val>
            <c:numRef>
              <c:f>Sheet1!$E$2:$E$7</c:f>
              <c:numCache>
                <c:formatCode>0%</c:formatCode>
                <c:ptCount val="6"/>
                <c:pt idx="0">
                  <c:v>0.204066108008918</c:v>
                </c:pt>
                <c:pt idx="1">
                  <c:v>0.11985556812192499</c:v>
                </c:pt>
                <c:pt idx="2">
                  <c:v>0.120551935570785</c:v>
                </c:pt>
                <c:pt idx="3">
                  <c:v>7.9875872843410398E-2</c:v>
                </c:pt>
                <c:pt idx="4">
                  <c:v>5.6533385557504902E-2</c:v>
                </c:pt>
                <c:pt idx="5">
                  <c:v>7.3460161771402493E-2</c:v>
                </c:pt>
              </c:numCache>
            </c:numRef>
          </c:val>
          <c:extLst>
            <c:ext xmlns:c16="http://schemas.microsoft.com/office/drawing/2014/chart" uri="{C3380CC4-5D6E-409C-BE32-E72D297353CC}">
              <c16:uniqueId val="{00000004-4356-4D98-827D-6451D1FD7012}"/>
            </c:ext>
          </c:extLst>
        </c:ser>
        <c:dLbls>
          <c:showLegendKey val="0"/>
          <c:showVal val="0"/>
          <c:showCatName val="0"/>
          <c:showSerName val="0"/>
          <c:showPercent val="0"/>
          <c:showBubbleSize val="0"/>
        </c:dLbls>
        <c:gapWidth val="100"/>
        <c:axId val="187874064"/>
        <c:axId val="187875152"/>
      </c:barChart>
      <c:catAx>
        <c:axId val="187874064"/>
        <c:scaling>
          <c:orientation val="maxMin"/>
        </c:scaling>
        <c:delete val="0"/>
        <c:axPos val="l"/>
        <c:numFmt formatCode="General" sourceLinked="0"/>
        <c:majorTickMark val="out"/>
        <c:minorTickMark val="none"/>
        <c:tickLblPos val="nextTo"/>
        <c:spPr>
          <a:noFill/>
          <a:ln w="9525" cap="flat" cmpd="sng" algn="ctr">
            <a:noFill/>
            <a:prstDash val="solid"/>
            <a:round/>
          </a:ln>
          <a:effectLst/>
        </c:spPr>
        <c:txPr>
          <a:bodyPr rot="0" spcFirstLastPara="1" vertOverflow="ellipsis" wrap="square" anchor="ctr" anchorCtr="1"/>
          <a:lstStyle/>
          <a:p>
            <a:pPr>
              <a:defRPr sz="1200" b="0" i="0" u="none" strike="noStrike" kern="1200" baseline="0">
                <a:solidFill>
                  <a:srgbClr val="38393A"/>
                </a:solidFill>
                <a:latin typeface="Calibri"/>
                <a:ea typeface="Calibri"/>
                <a:cs typeface="Calibri"/>
              </a:defRPr>
            </a:pPr>
            <a:endParaRPr lang="en-US"/>
          </a:p>
        </c:txPr>
        <c:crossAx val="187875152"/>
        <c:crosses val="autoZero"/>
        <c:auto val="1"/>
        <c:lblAlgn val="ctr"/>
        <c:lblOffset val="100"/>
        <c:noMultiLvlLbl val="0"/>
      </c:catAx>
      <c:valAx>
        <c:axId val="187875152"/>
        <c:scaling>
          <c:orientation val="minMax"/>
        </c:scaling>
        <c:delete val="1"/>
        <c:axPos val="t"/>
        <c:numFmt formatCode="0%" sourceLinked="1"/>
        <c:majorTickMark val="out"/>
        <c:minorTickMark val="none"/>
        <c:tickLblPos val="none"/>
        <c:crossAx val="187874064"/>
        <c:crosses val="autoZero"/>
        <c:crossBetween val="between"/>
      </c:valAx>
      <c:spPr>
        <a:noFill/>
        <a:ln>
          <a:noFill/>
        </a:ln>
        <a:effectLst/>
      </c:spPr>
    </c:plotArea>
    <c:legend>
      <c:legendPos val="r"/>
      <c:layout>
        <c:manualLayout>
          <c:xMode val="edge"/>
          <c:yMode val="edge"/>
          <c:x val="0.77797056786971985"/>
          <c:y val="0.31795649207532611"/>
          <c:w val="0.13204556728838915"/>
          <c:h val="0.24614363174731038"/>
        </c:manualLayout>
      </c:layout>
      <c:overlay val="0"/>
      <c:txPr>
        <a:bodyPr/>
        <a:lstStyle/>
        <a:p>
          <a:pPr>
            <a:defRPr sz="1100"/>
          </a:pPr>
          <a:endParaRPr lang="en-US"/>
        </a:p>
      </c:txPr>
    </c:legend>
    <c:plotVisOnly val="1"/>
    <c:dispBlanksAs val="gap"/>
    <c:showDLblsOverMax val="0"/>
  </c:chart>
  <c:spPr>
    <a:noFill/>
    <a:ln w="9525" cap="flat" cmpd="sng" algn="ctr">
      <a:noFill/>
      <a:prstDash val="solid"/>
    </a:ln>
    <a:effectLst/>
  </c:spPr>
  <c:txPr>
    <a:bodyPr/>
    <a:lstStyle/>
    <a:p>
      <a:pPr>
        <a:defRPr sz="1000" b="0">
          <a:solidFill>
            <a:srgbClr val="38393A"/>
          </a:solidFill>
          <a:latin typeface="Calibri"/>
          <a:ea typeface="Calibri"/>
          <a:cs typeface="Calibri"/>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921327320787087"/>
          <c:y val="0"/>
          <c:w val="0.66796015524655161"/>
          <c:h val="0.92701519786662157"/>
        </c:manualLayout>
      </c:layout>
      <c:barChart>
        <c:barDir val="bar"/>
        <c:grouping val="stacked"/>
        <c:varyColors val="0"/>
        <c:ser>
          <c:idx val="0"/>
          <c:order val="0"/>
          <c:tx>
            <c:strRef>
              <c:f>Sheet1!$C$2</c:f>
              <c:strCache>
                <c:ptCount val="1"/>
                <c:pt idx="0">
                  <c:v>Print only</c:v>
                </c:pt>
              </c:strCache>
            </c:strRef>
          </c:tx>
          <c:spPr>
            <a:solidFill>
              <a:srgbClr val="642566"/>
            </a:solidFill>
            <a:ln>
              <a:solidFill>
                <a:schemeClr val="bg1"/>
              </a:solidFill>
            </a:ln>
          </c:spPr>
          <c:invertIfNegative val="0"/>
          <c:dLbls>
            <c:spPr>
              <a:noFill/>
              <a:ln>
                <a:noFill/>
              </a:ln>
              <a:effectLst/>
            </c:spPr>
            <c:txPr>
              <a:bodyPr wrap="square" lIns="38100" tIns="19050" rIns="38100" bIns="19050" anchor="ctr">
                <a:spAutoFit/>
              </a:bodyPr>
              <a:lstStyle/>
              <a:p>
                <a:pPr>
                  <a:defRPr sz="1100">
                    <a:solidFill>
                      <a:schemeClr val="bg1"/>
                    </a:solidFill>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Sheet1!$B$3:$B$16</c:f>
              <c:strCache>
                <c:ptCount val="14"/>
                <c:pt idx="0">
                  <c:v>Daily Mail/Mail on Sunday</c:v>
                </c:pt>
                <c:pt idx="1">
                  <c:v>The Guardian/Observer</c:v>
                </c:pt>
                <c:pt idx="2">
                  <c:v>Local newspapers</c:v>
                </c:pt>
                <c:pt idx="3">
                  <c:v>The Sun/Sun on Sunday</c:v>
                </c:pt>
                <c:pt idx="4">
                  <c:v>The Times/Sunday Times</c:v>
                </c:pt>
                <c:pt idx="5">
                  <c:v>The Metro</c:v>
                </c:pt>
                <c:pt idx="6">
                  <c:v>Daily/Sunday Telegraph</c:v>
                </c:pt>
                <c:pt idx="7">
                  <c:v>Daily/Sunday Mirror</c:v>
                </c:pt>
                <c:pt idx="8">
                  <c:v>Daily/Sunday Express</c:v>
                </c:pt>
                <c:pt idx="9">
                  <c:v>Financial Times</c:v>
                </c:pt>
                <c:pt idx="10">
                  <c:v>The ‘i’</c:v>
                </c:pt>
                <c:pt idx="11">
                  <c:v>The Independent</c:v>
                </c:pt>
                <c:pt idx="12">
                  <c:v>Evening Standard</c:v>
                </c:pt>
                <c:pt idx="13">
                  <c:v>Daily Star/Sunday Star</c:v>
                </c:pt>
              </c:strCache>
            </c:strRef>
          </c:cat>
          <c:val>
            <c:numRef>
              <c:f>Sheet1!$C$3:$C$16</c:f>
              <c:numCache>
                <c:formatCode>0%</c:formatCode>
                <c:ptCount val="14"/>
                <c:pt idx="0">
                  <c:v>0.21</c:v>
                </c:pt>
                <c:pt idx="1">
                  <c:v>0.09</c:v>
                </c:pt>
                <c:pt idx="2">
                  <c:v>0.09</c:v>
                </c:pt>
                <c:pt idx="3">
                  <c:v>0.12</c:v>
                </c:pt>
                <c:pt idx="4">
                  <c:v>0.11</c:v>
                </c:pt>
                <c:pt idx="5">
                  <c:v>0.1</c:v>
                </c:pt>
                <c:pt idx="6">
                  <c:v>7.0000000000000007E-2</c:v>
                </c:pt>
                <c:pt idx="7">
                  <c:v>0.08</c:v>
                </c:pt>
                <c:pt idx="8">
                  <c:v>0.06</c:v>
                </c:pt>
                <c:pt idx="9">
                  <c:v>0.03</c:v>
                </c:pt>
                <c:pt idx="10">
                  <c:v>0.03</c:v>
                </c:pt>
                <c:pt idx="12">
                  <c:v>0.03</c:v>
                </c:pt>
                <c:pt idx="13">
                  <c:v>0.03</c:v>
                </c:pt>
              </c:numCache>
            </c:numRef>
          </c:val>
          <c:extLst>
            <c:ext xmlns:c16="http://schemas.microsoft.com/office/drawing/2014/chart" uri="{C3380CC4-5D6E-409C-BE32-E72D297353CC}">
              <c16:uniqueId val="{00000000-A1E3-466F-8CED-9EA336E85362}"/>
            </c:ext>
          </c:extLst>
        </c:ser>
        <c:ser>
          <c:idx val="1"/>
          <c:order val="1"/>
          <c:tx>
            <c:strRef>
              <c:f>Sheet1!$D$2</c:f>
              <c:strCache>
                <c:ptCount val="1"/>
                <c:pt idx="0">
                  <c:v>Digital only</c:v>
                </c:pt>
              </c:strCache>
            </c:strRef>
          </c:tx>
          <c:spPr>
            <a:solidFill>
              <a:schemeClr val="accent1"/>
            </a:solidFill>
            <a:ln>
              <a:solidFill>
                <a:schemeClr val="bg1"/>
              </a:solidFill>
            </a:ln>
          </c:spPr>
          <c:invertIfNegative val="0"/>
          <c:dLbls>
            <c:spPr>
              <a:noFill/>
              <a:ln>
                <a:noFill/>
              </a:ln>
              <a:effectLst/>
            </c:spPr>
            <c:txPr>
              <a:bodyPr wrap="square" lIns="38100" tIns="19050" rIns="38100" bIns="19050" anchor="ctr">
                <a:spAutoFit/>
              </a:bodyPr>
              <a:lstStyle/>
              <a:p>
                <a:pPr>
                  <a:defRPr sz="1100">
                    <a:solidFill>
                      <a:srgbClr val="000000"/>
                    </a:solidFill>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Sheet1!$B$3:$B$16</c:f>
              <c:strCache>
                <c:ptCount val="14"/>
                <c:pt idx="0">
                  <c:v>Daily Mail/Mail on Sunday</c:v>
                </c:pt>
                <c:pt idx="1">
                  <c:v>The Guardian/Observer</c:v>
                </c:pt>
                <c:pt idx="2">
                  <c:v>Local newspapers</c:v>
                </c:pt>
                <c:pt idx="3">
                  <c:v>The Sun/Sun on Sunday</c:v>
                </c:pt>
                <c:pt idx="4">
                  <c:v>The Times/Sunday Times</c:v>
                </c:pt>
                <c:pt idx="5">
                  <c:v>The Metro</c:v>
                </c:pt>
                <c:pt idx="6">
                  <c:v>Daily/Sunday Telegraph</c:v>
                </c:pt>
                <c:pt idx="7">
                  <c:v>Daily/Sunday Mirror</c:v>
                </c:pt>
                <c:pt idx="8">
                  <c:v>Daily/Sunday Express</c:v>
                </c:pt>
                <c:pt idx="9">
                  <c:v>Financial Times</c:v>
                </c:pt>
                <c:pt idx="10">
                  <c:v>The ‘i’</c:v>
                </c:pt>
                <c:pt idx="11">
                  <c:v>The Independent</c:v>
                </c:pt>
                <c:pt idx="12">
                  <c:v>Evening Standard</c:v>
                </c:pt>
                <c:pt idx="13">
                  <c:v>Daily Star/Sunday Star</c:v>
                </c:pt>
              </c:strCache>
            </c:strRef>
          </c:cat>
          <c:val>
            <c:numRef>
              <c:f>Sheet1!$D$3:$D$16</c:f>
              <c:numCache>
                <c:formatCode>0%</c:formatCode>
                <c:ptCount val="14"/>
                <c:pt idx="0">
                  <c:v>0.14000000000000001</c:v>
                </c:pt>
                <c:pt idx="1">
                  <c:v>0.16</c:v>
                </c:pt>
                <c:pt idx="2">
                  <c:v>0.09</c:v>
                </c:pt>
                <c:pt idx="3">
                  <c:v>0.04</c:v>
                </c:pt>
                <c:pt idx="4">
                  <c:v>0.04</c:v>
                </c:pt>
                <c:pt idx="5">
                  <c:v>0.05</c:v>
                </c:pt>
                <c:pt idx="6">
                  <c:v>0.06</c:v>
                </c:pt>
                <c:pt idx="7">
                  <c:v>0.04</c:v>
                </c:pt>
                <c:pt idx="8">
                  <c:v>0.03</c:v>
                </c:pt>
                <c:pt idx="9">
                  <c:v>0.03</c:v>
                </c:pt>
                <c:pt idx="10">
                  <c:v>0.03</c:v>
                </c:pt>
                <c:pt idx="11">
                  <c:v>0.06</c:v>
                </c:pt>
                <c:pt idx="12">
                  <c:v>0.01</c:v>
                </c:pt>
                <c:pt idx="13">
                  <c:v>0.01</c:v>
                </c:pt>
              </c:numCache>
            </c:numRef>
          </c:val>
          <c:extLst>
            <c:ext xmlns:c16="http://schemas.microsoft.com/office/drawing/2014/chart" uri="{C3380CC4-5D6E-409C-BE32-E72D297353CC}">
              <c16:uniqueId val="{00000001-A1E3-466F-8CED-9EA336E85362}"/>
            </c:ext>
          </c:extLst>
        </c:ser>
        <c:ser>
          <c:idx val="2"/>
          <c:order val="2"/>
          <c:tx>
            <c:strRef>
              <c:f>Sheet1!$E$2</c:f>
              <c:strCache>
                <c:ptCount val="1"/>
                <c:pt idx="0">
                  <c:v>Both Print and Digital</c:v>
                </c:pt>
              </c:strCache>
            </c:strRef>
          </c:tx>
          <c:spPr>
            <a:solidFill>
              <a:schemeClr val="accent2"/>
            </a:solidFill>
            <a:ln>
              <a:solidFill>
                <a:schemeClr val="bg1"/>
              </a:solidFill>
            </a:ln>
          </c:spPr>
          <c:invertIfNegative val="0"/>
          <c:dLbls>
            <c:dLbl>
              <c:idx val="9"/>
              <c:delete val="1"/>
              <c:extLst>
                <c:ext xmlns:c15="http://schemas.microsoft.com/office/drawing/2012/chart" uri="{CE6537A1-D6FC-4f65-9D91-7224C49458BB}"/>
                <c:ext xmlns:c16="http://schemas.microsoft.com/office/drawing/2014/chart" uri="{C3380CC4-5D6E-409C-BE32-E72D297353CC}">
                  <c16:uniqueId val="{00000003-A1E3-466F-8CED-9EA336E85362}"/>
                </c:ext>
              </c:extLst>
            </c:dLbl>
            <c:dLbl>
              <c:idx val="11"/>
              <c:delete val="1"/>
              <c:extLst>
                <c:ext xmlns:c15="http://schemas.microsoft.com/office/drawing/2012/chart" uri="{CE6537A1-D6FC-4f65-9D91-7224C49458BB}"/>
                <c:ext xmlns:c16="http://schemas.microsoft.com/office/drawing/2014/chart" uri="{C3380CC4-5D6E-409C-BE32-E72D297353CC}">
                  <c16:uniqueId val="{00000004-70FD-432C-9A1F-5DCA3CA017E5}"/>
                </c:ext>
              </c:extLst>
            </c:dLbl>
            <c:dLbl>
              <c:idx val="12"/>
              <c:delete val="1"/>
              <c:extLst>
                <c:ext xmlns:c15="http://schemas.microsoft.com/office/drawing/2012/chart" uri="{CE6537A1-D6FC-4f65-9D91-7224C49458BB}"/>
                <c:ext xmlns:c16="http://schemas.microsoft.com/office/drawing/2014/chart" uri="{C3380CC4-5D6E-409C-BE32-E72D297353CC}">
                  <c16:uniqueId val="{00000004-A1E3-466F-8CED-9EA336E85362}"/>
                </c:ext>
              </c:extLst>
            </c:dLbl>
            <c:dLbl>
              <c:idx val="13"/>
              <c:delete val="1"/>
              <c:extLst>
                <c:ext xmlns:c15="http://schemas.microsoft.com/office/drawing/2012/chart" uri="{CE6537A1-D6FC-4f65-9D91-7224C49458BB}"/>
                <c:ext xmlns:c16="http://schemas.microsoft.com/office/drawing/2014/chart" uri="{C3380CC4-5D6E-409C-BE32-E72D297353CC}">
                  <c16:uniqueId val="{00000005-A1E3-466F-8CED-9EA336E85362}"/>
                </c:ext>
              </c:extLst>
            </c:dLbl>
            <c:spPr>
              <a:noFill/>
              <a:ln>
                <a:noFill/>
              </a:ln>
              <a:effectLst/>
            </c:spPr>
            <c:txPr>
              <a:bodyPr wrap="square" lIns="38100" tIns="19050" rIns="38100" bIns="19050" anchor="ctr">
                <a:spAutoFit/>
              </a:bodyPr>
              <a:lstStyle/>
              <a:p>
                <a:pPr>
                  <a:defRPr sz="1100">
                    <a:solidFill>
                      <a:schemeClr val="bg1"/>
                    </a:solidFill>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Sheet1!$B$3:$B$16</c:f>
              <c:strCache>
                <c:ptCount val="14"/>
                <c:pt idx="0">
                  <c:v>Daily Mail/Mail on Sunday</c:v>
                </c:pt>
                <c:pt idx="1">
                  <c:v>The Guardian/Observer</c:v>
                </c:pt>
                <c:pt idx="2">
                  <c:v>Local newspapers</c:v>
                </c:pt>
                <c:pt idx="3">
                  <c:v>The Sun/Sun on Sunday</c:v>
                </c:pt>
                <c:pt idx="4">
                  <c:v>The Times/Sunday Times</c:v>
                </c:pt>
                <c:pt idx="5">
                  <c:v>The Metro</c:v>
                </c:pt>
                <c:pt idx="6">
                  <c:v>Daily/Sunday Telegraph</c:v>
                </c:pt>
                <c:pt idx="7">
                  <c:v>Daily/Sunday Mirror</c:v>
                </c:pt>
                <c:pt idx="8">
                  <c:v>Daily/Sunday Express</c:v>
                </c:pt>
                <c:pt idx="9">
                  <c:v>Financial Times</c:v>
                </c:pt>
                <c:pt idx="10">
                  <c:v>The ‘i’</c:v>
                </c:pt>
                <c:pt idx="11">
                  <c:v>The Independent</c:v>
                </c:pt>
                <c:pt idx="12">
                  <c:v>Evening Standard</c:v>
                </c:pt>
                <c:pt idx="13">
                  <c:v>Daily Star/Sunday Star</c:v>
                </c:pt>
              </c:strCache>
            </c:strRef>
          </c:cat>
          <c:val>
            <c:numRef>
              <c:f>Sheet1!$E$3:$E$16</c:f>
              <c:numCache>
                <c:formatCode>0%</c:formatCode>
                <c:ptCount val="14"/>
                <c:pt idx="0">
                  <c:v>0.04</c:v>
                </c:pt>
                <c:pt idx="1">
                  <c:v>0.02</c:v>
                </c:pt>
                <c:pt idx="2">
                  <c:v>0.01</c:v>
                </c:pt>
                <c:pt idx="3">
                  <c:v>0.02</c:v>
                </c:pt>
                <c:pt idx="4">
                  <c:v>0.01</c:v>
                </c:pt>
                <c:pt idx="5">
                  <c:v>0.01</c:v>
                </c:pt>
                <c:pt idx="6">
                  <c:v>0.01</c:v>
                </c:pt>
                <c:pt idx="7">
                  <c:v>0.01</c:v>
                </c:pt>
              </c:numCache>
            </c:numRef>
          </c:val>
          <c:extLst>
            <c:ext xmlns:c16="http://schemas.microsoft.com/office/drawing/2014/chart" uri="{C3380CC4-5D6E-409C-BE32-E72D297353CC}">
              <c16:uniqueId val="{00000006-A1E3-466F-8CED-9EA336E85362}"/>
            </c:ext>
          </c:extLst>
        </c:ser>
        <c:ser>
          <c:idx val="3"/>
          <c:order val="3"/>
          <c:tx>
            <c:strRef>
              <c:f>Sheet1!$F$2</c:f>
              <c:strCache>
                <c:ptCount val="1"/>
                <c:pt idx="0">
                  <c:v>Overall usage of title</c:v>
                </c:pt>
              </c:strCache>
            </c:strRef>
          </c:tx>
          <c:spPr>
            <a:noFill/>
          </c:spPr>
          <c:invertIfNegative val="0"/>
          <c:dLbls>
            <c:spPr>
              <a:noFill/>
              <a:ln>
                <a:noFill/>
              </a:ln>
              <a:effectLst/>
            </c:spPr>
            <c:txPr>
              <a:bodyPr wrap="square" lIns="38100" tIns="19050" rIns="38100" bIns="19050" anchor="ctr">
                <a:spAutoFit/>
              </a:bodyPr>
              <a:lstStyle/>
              <a:p>
                <a:pPr>
                  <a:defRPr sz="1100">
                    <a:solidFill>
                      <a:schemeClr val="accent4"/>
                    </a:solidFill>
                    <a:latin typeface="+mn-lt"/>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Sheet1!$B$3:$B$16</c:f>
              <c:strCache>
                <c:ptCount val="14"/>
                <c:pt idx="0">
                  <c:v>Daily Mail/Mail on Sunday</c:v>
                </c:pt>
                <c:pt idx="1">
                  <c:v>The Guardian/Observer</c:v>
                </c:pt>
                <c:pt idx="2">
                  <c:v>Local newspapers</c:v>
                </c:pt>
                <c:pt idx="3">
                  <c:v>The Sun/Sun on Sunday</c:v>
                </c:pt>
                <c:pt idx="4">
                  <c:v>The Times/Sunday Times</c:v>
                </c:pt>
                <c:pt idx="5">
                  <c:v>The Metro</c:v>
                </c:pt>
                <c:pt idx="6">
                  <c:v>Daily/Sunday Telegraph</c:v>
                </c:pt>
                <c:pt idx="7">
                  <c:v>Daily/Sunday Mirror</c:v>
                </c:pt>
                <c:pt idx="8">
                  <c:v>Daily/Sunday Express</c:v>
                </c:pt>
                <c:pt idx="9">
                  <c:v>Financial Times</c:v>
                </c:pt>
                <c:pt idx="10">
                  <c:v>The ‘i’</c:v>
                </c:pt>
                <c:pt idx="11">
                  <c:v>The Independent</c:v>
                </c:pt>
                <c:pt idx="12">
                  <c:v>Evening Standard</c:v>
                </c:pt>
                <c:pt idx="13">
                  <c:v>Daily Star/Sunday Star</c:v>
                </c:pt>
              </c:strCache>
            </c:strRef>
          </c:cat>
          <c:val>
            <c:numRef>
              <c:f>Sheet1!$F$3:$F$16</c:f>
              <c:numCache>
                <c:formatCode>0%</c:formatCode>
                <c:ptCount val="14"/>
                <c:pt idx="0">
                  <c:v>0.38</c:v>
                </c:pt>
                <c:pt idx="1">
                  <c:v>0.27</c:v>
                </c:pt>
                <c:pt idx="2">
                  <c:v>0.19</c:v>
                </c:pt>
                <c:pt idx="3">
                  <c:v>0.18</c:v>
                </c:pt>
                <c:pt idx="4">
                  <c:v>0.16</c:v>
                </c:pt>
                <c:pt idx="5">
                  <c:v>0.15</c:v>
                </c:pt>
                <c:pt idx="6">
                  <c:v>0.13</c:v>
                </c:pt>
                <c:pt idx="7">
                  <c:v>0.13</c:v>
                </c:pt>
                <c:pt idx="8">
                  <c:v>0.09</c:v>
                </c:pt>
                <c:pt idx="9">
                  <c:v>0.06</c:v>
                </c:pt>
                <c:pt idx="10">
                  <c:v>0.06</c:v>
                </c:pt>
                <c:pt idx="11">
                  <c:v>0.06</c:v>
                </c:pt>
                <c:pt idx="12">
                  <c:v>0.05</c:v>
                </c:pt>
                <c:pt idx="13">
                  <c:v>0.04</c:v>
                </c:pt>
              </c:numCache>
            </c:numRef>
          </c:val>
          <c:extLst>
            <c:ext xmlns:c16="http://schemas.microsoft.com/office/drawing/2014/chart" uri="{C3380CC4-5D6E-409C-BE32-E72D297353CC}">
              <c16:uniqueId val="{00000007-A1E3-466F-8CED-9EA336E85362}"/>
            </c:ext>
          </c:extLst>
        </c:ser>
        <c:dLbls>
          <c:showLegendKey val="0"/>
          <c:showVal val="0"/>
          <c:showCatName val="0"/>
          <c:showSerName val="0"/>
          <c:showPercent val="0"/>
          <c:showBubbleSize val="0"/>
        </c:dLbls>
        <c:gapWidth val="50"/>
        <c:overlap val="100"/>
        <c:axId val="628198960"/>
        <c:axId val="628201680"/>
      </c:barChart>
      <c:catAx>
        <c:axId val="628198960"/>
        <c:scaling>
          <c:orientation val="maxMin"/>
        </c:scaling>
        <c:delete val="0"/>
        <c:axPos val="l"/>
        <c:numFmt formatCode="General" sourceLinked="0"/>
        <c:majorTickMark val="out"/>
        <c:minorTickMark val="none"/>
        <c:tickLblPos val="nextTo"/>
        <c:spPr>
          <a:ln>
            <a:noFill/>
          </a:ln>
        </c:spPr>
        <c:txPr>
          <a:bodyPr rot="0" vert="horz"/>
          <a:lstStyle/>
          <a:p>
            <a:pPr>
              <a:defRPr sz="1100">
                <a:solidFill>
                  <a:schemeClr val="tx1"/>
                </a:solidFill>
                <a:latin typeface="Calibri" panose="020F0502020204030204" pitchFamily="34" charset="0"/>
                <a:cs typeface="Calibri" panose="020F0502020204030204" pitchFamily="34" charset="0"/>
              </a:defRPr>
            </a:pPr>
            <a:endParaRPr lang="en-US"/>
          </a:p>
        </c:txPr>
        <c:crossAx val="628201680"/>
        <c:crosses val="autoZero"/>
        <c:auto val="1"/>
        <c:lblAlgn val="ctr"/>
        <c:lblOffset val="100"/>
        <c:noMultiLvlLbl val="0"/>
      </c:catAx>
      <c:valAx>
        <c:axId val="628201680"/>
        <c:scaling>
          <c:orientation val="minMax"/>
          <c:max val="0.5"/>
          <c:min val="0"/>
        </c:scaling>
        <c:delete val="1"/>
        <c:axPos val="t"/>
        <c:numFmt formatCode="#,##0" sourceLinked="0"/>
        <c:majorTickMark val="out"/>
        <c:minorTickMark val="none"/>
        <c:tickLblPos val="nextTo"/>
        <c:crossAx val="628198960"/>
        <c:crosses val="autoZero"/>
        <c:crossBetween val="between"/>
        <c:majorUnit val="0.1"/>
      </c:valAx>
    </c:plotArea>
    <c:legend>
      <c:legendPos val="b"/>
      <c:legendEntry>
        <c:idx val="3"/>
        <c:txPr>
          <a:bodyPr/>
          <a:lstStyle/>
          <a:p>
            <a:pPr>
              <a:defRPr sz="1200">
                <a:solidFill>
                  <a:schemeClr val="accent4"/>
                </a:solidFill>
                <a:latin typeface="+mn-lt"/>
              </a:defRPr>
            </a:pPr>
            <a:endParaRPr lang="en-US"/>
          </a:p>
        </c:txPr>
      </c:legendEntry>
      <c:layout>
        <c:manualLayout>
          <c:xMode val="edge"/>
          <c:yMode val="edge"/>
          <c:x val="0.66459810874704495"/>
          <c:y val="0.12420217650536507"/>
          <c:w val="0.28368794326241137"/>
          <c:h val="0.24031827725699562"/>
        </c:manualLayout>
      </c:layout>
      <c:overlay val="0"/>
      <c:txPr>
        <a:bodyPr/>
        <a:lstStyle/>
        <a:p>
          <a:pPr>
            <a:defRPr sz="1200">
              <a:solidFill>
                <a:schemeClr val="tx1"/>
              </a:solidFill>
              <a:latin typeface="+mn-lt"/>
            </a:defRPr>
          </a:pPr>
          <a:endParaRPr lang="en-US"/>
        </a:p>
      </c:txPr>
    </c:legend>
    <c:plotVisOnly val="1"/>
    <c:dispBlanksAs val="gap"/>
    <c:showDLblsOverMax val="0"/>
  </c:chart>
  <c:txPr>
    <a:bodyPr/>
    <a:lstStyle/>
    <a:p>
      <a:pPr>
        <a:defRPr sz="1400" b="0">
          <a:solidFill>
            <a:srgbClr val="642566"/>
          </a:solidFill>
          <a:latin typeface="Arial"/>
          <a:ea typeface="Arial"/>
          <a:cs typeface="Aria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6682390587093044"/>
          <c:y val="4.1880949700575786E-2"/>
          <c:w val="0.59884399149448564"/>
          <c:h val="0.89635153675142798"/>
        </c:manualLayout>
      </c:layout>
      <c:barChart>
        <c:barDir val="bar"/>
        <c:grouping val="clustered"/>
        <c:varyColors val="0"/>
        <c:ser>
          <c:idx val="0"/>
          <c:order val="0"/>
          <c:tx>
            <c:strRef>
              <c:f>Sheet1!$B$1</c:f>
              <c:strCache>
                <c:ptCount val="1"/>
                <c:pt idx="0">
                  <c:v>2022*</c:v>
                </c:pt>
              </c:strCache>
            </c:strRef>
          </c:tx>
          <c:spPr>
            <a:solidFill>
              <a:schemeClr val="tx2"/>
            </a:solidFill>
            <a:ln w="3175">
              <a:solidFill>
                <a:schemeClr val="bg1"/>
              </a:solidFill>
            </a:ln>
            <a:effectLst/>
          </c:spPr>
          <c:invertIfNegative val="0"/>
          <c:dLbls>
            <c:numFmt formatCode="0%" sourceLinked="0"/>
            <c:spPr>
              <a:noFill/>
              <a:ln>
                <a:noFill/>
              </a:ln>
              <a:effectLst/>
            </c:spPr>
            <c:txPr>
              <a:bodyPr rot="0" spcFirstLastPara="1" vertOverflow="ellipsis" vert="horz" wrap="square" anchor="ctr" anchorCtr="1"/>
              <a:lstStyle/>
              <a:p>
                <a:pPr>
                  <a:defRPr sz="900" b="0" i="0" u="none" strike="noStrike" kern="1200" baseline="0">
                    <a:solidFill>
                      <a:srgbClr val="38393A"/>
                    </a:solidFill>
                    <a:latin typeface="Calibri"/>
                    <a:ea typeface="Calibri"/>
                    <a:cs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Facebook</c:v>
                </c:pt>
                <c:pt idx="1">
                  <c:v>Twitter</c:v>
                </c:pt>
                <c:pt idx="2">
                  <c:v>Instagram</c:v>
                </c:pt>
                <c:pt idx="3">
                  <c:v>WhatsApp</c:v>
                </c:pt>
                <c:pt idx="4">
                  <c:v>TikTok**</c:v>
                </c:pt>
                <c:pt idx="5">
                  <c:v>LinkedIn</c:v>
                </c:pt>
                <c:pt idx="6">
                  <c:v>Snapchat</c:v>
                </c:pt>
                <c:pt idx="7">
                  <c:v>Reddit</c:v>
                </c:pt>
              </c:strCache>
            </c:strRef>
          </c:cat>
          <c:val>
            <c:numRef>
              <c:f>Sheet1!$B$2:$B$9</c:f>
              <c:numCache>
                <c:formatCode>0%</c:formatCode>
                <c:ptCount val="8"/>
                <c:pt idx="0">
                  <c:v>0.69192729104327999</c:v>
                </c:pt>
                <c:pt idx="1">
                  <c:v>0.36517886676907801</c:v>
                </c:pt>
                <c:pt idx="2">
                  <c:v>0.34133984050367799</c:v>
                </c:pt>
                <c:pt idx="3">
                  <c:v>0.30963876186217898</c:v>
                </c:pt>
                <c:pt idx="4">
                  <c:v>0.154809588566929</c:v>
                </c:pt>
                <c:pt idx="5">
                  <c:v>0.118778194221827</c:v>
                </c:pt>
                <c:pt idx="6">
                  <c:v>0.10273268658387701</c:v>
                </c:pt>
                <c:pt idx="7">
                  <c:v>8.59400236938518E-2</c:v>
                </c:pt>
              </c:numCache>
            </c:numRef>
          </c:val>
          <c:extLst>
            <c:ext xmlns:c16="http://schemas.microsoft.com/office/drawing/2014/chart" uri="{C3380CC4-5D6E-409C-BE32-E72D297353CC}">
              <c16:uniqueId val="{00000000-3655-41BF-839F-5BD13BA8D9EC}"/>
            </c:ext>
          </c:extLst>
        </c:ser>
        <c:ser>
          <c:idx val="1"/>
          <c:order val="1"/>
          <c:tx>
            <c:strRef>
              <c:f>Sheet1!$C$1</c:f>
              <c:strCache>
                <c:ptCount val="1"/>
                <c:pt idx="0">
                  <c:v>2020</c:v>
                </c:pt>
              </c:strCache>
            </c:strRef>
          </c:tx>
          <c:spPr>
            <a:solidFill>
              <a:schemeClr val="accent1"/>
            </a:solidFill>
            <a:ln w="3175">
              <a:solidFill>
                <a:schemeClr val="bg1"/>
              </a:solidFill>
            </a:ln>
          </c:spPr>
          <c:invertIfNegative val="0"/>
          <c:dLbls>
            <c:spPr>
              <a:noFill/>
              <a:ln>
                <a:noFill/>
              </a:ln>
              <a:effectLst/>
            </c:spPr>
            <c:txPr>
              <a:bodyPr wrap="square" lIns="38100" tIns="19050" rIns="38100" bIns="19050" anchor="ctr">
                <a:spAutoFit/>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Facebook</c:v>
                </c:pt>
                <c:pt idx="1">
                  <c:v>Twitter</c:v>
                </c:pt>
                <c:pt idx="2">
                  <c:v>Instagram</c:v>
                </c:pt>
                <c:pt idx="3">
                  <c:v>WhatsApp</c:v>
                </c:pt>
                <c:pt idx="4">
                  <c:v>TikTok**</c:v>
                </c:pt>
                <c:pt idx="5">
                  <c:v>LinkedIn</c:v>
                </c:pt>
                <c:pt idx="6">
                  <c:v>Snapchat</c:v>
                </c:pt>
                <c:pt idx="7">
                  <c:v>Reddit</c:v>
                </c:pt>
              </c:strCache>
            </c:strRef>
          </c:cat>
          <c:val>
            <c:numRef>
              <c:f>Sheet1!$C$2:$C$9</c:f>
              <c:numCache>
                <c:formatCode>0%</c:formatCode>
                <c:ptCount val="8"/>
                <c:pt idx="0">
                  <c:v>0.76057324657908598</c:v>
                </c:pt>
                <c:pt idx="1">
                  <c:v>0.368178166574609</c:v>
                </c:pt>
                <c:pt idx="2">
                  <c:v>0.31434926250141998</c:v>
                </c:pt>
                <c:pt idx="3">
                  <c:v>0.29533422602113801</c:v>
                </c:pt>
                <c:pt idx="4">
                  <c:v>3.1989530778516802E-2</c:v>
                </c:pt>
                <c:pt idx="5">
                  <c:v>0.10453239282368799</c:v>
                </c:pt>
                <c:pt idx="6">
                  <c:v>0.165234952009847</c:v>
                </c:pt>
                <c:pt idx="7">
                  <c:v>6.0718566669788802E-2</c:v>
                </c:pt>
              </c:numCache>
            </c:numRef>
          </c:val>
          <c:extLst>
            <c:ext xmlns:c16="http://schemas.microsoft.com/office/drawing/2014/chart" uri="{C3380CC4-5D6E-409C-BE32-E72D297353CC}">
              <c16:uniqueId val="{00000001-3655-41BF-839F-5BD13BA8D9EC}"/>
            </c:ext>
          </c:extLst>
        </c:ser>
        <c:ser>
          <c:idx val="2"/>
          <c:order val="2"/>
          <c:tx>
            <c:strRef>
              <c:f>Sheet1!$D$1</c:f>
              <c:strCache>
                <c:ptCount val="1"/>
                <c:pt idx="0">
                  <c:v>2019</c:v>
                </c:pt>
              </c:strCache>
            </c:strRef>
          </c:tx>
          <c:spPr>
            <a:solidFill>
              <a:schemeClr val="accent2"/>
            </a:solidFill>
            <a:ln w="3175">
              <a:solidFill>
                <a:schemeClr val="bg1"/>
              </a:solidFill>
            </a:ln>
          </c:spPr>
          <c:invertIfNegative val="0"/>
          <c:dLbls>
            <c:spPr>
              <a:noFill/>
              <a:ln>
                <a:noFill/>
              </a:ln>
              <a:effectLst/>
            </c:spPr>
            <c:txPr>
              <a:bodyPr wrap="square" lIns="38100" tIns="19050" rIns="38100" bIns="19050" anchor="ctr">
                <a:spAutoFit/>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Facebook</c:v>
                </c:pt>
                <c:pt idx="1">
                  <c:v>Twitter</c:v>
                </c:pt>
                <c:pt idx="2">
                  <c:v>Instagram</c:v>
                </c:pt>
                <c:pt idx="3">
                  <c:v>WhatsApp</c:v>
                </c:pt>
                <c:pt idx="4">
                  <c:v>TikTok**</c:v>
                </c:pt>
                <c:pt idx="5">
                  <c:v>LinkedIn</c:v>
                </c:pt>
                <c:pt idx="6">
                  <c:v>Snapchat</c:v>
                </c:pt>
                <c:pt idx="7">
                  <c:v>Reddit</c:v>
                </c:pt>
              </c:strCache>
            </c:strRef>
          </c:cat>
          <c:val>
            <c:numRef>
              <c:f>Sheet1!$D$2:$D$9</c:f>
              <c:numCache>
                <c:formatCode>0%</c:formatCode>
                <c:ptCount val="8"/>
                <c:pt idx="0">
                  <c:v>0.72813180966463897</c:v>
                </c:pt>
                <c:pt idx="1">
                  <c:v>0.33474787959667202</c:v>
                </c:pt>
                <c:pt idx="2">
                  <c:v>0.27674095626990403</c:v>
                </c:pt>
                <c:pt idx="3">
                  <c:v>0.296583713811716</c:v>
                </c:pt>
                <c:pt idx="5">
                  <c:v>9.3221413138351097E-2</c:v>
                </c:pt>
                <c:pt idx="6">
                  <c:v>0.16519878058451201</c:v>
                </c:pt>
                <c:pt idx="7">
                  <c:v>5.93823484624156E-2</c:v>
                </c:pt>
              </c:numCache>
            </c:numRef>
          </c:val>
          <c:extLst>
            <c:ext xmlns:c16="http://schemas.microsoft.com/office/drawing/2014/chart" uri="{C3380CC4-5D6E-409C-BE32-E72D297353CC}">
              <c16:uniqueId val="{00000002-3655-41BF-839F-5BD13BA8D9EC}"/>
            </c:ext>
          </c:extLst>
        </c:ser>
        <c:ser>
          <c:idx val="3"/>
          <c:order val="3"/>
          <c:tx>
            <c:strRef>
              <c:f>Sheet1!$E$1</c:f>
              <c:strCache>
                <c:ptCount val="1"/>
                <c:pt idx="0">
                  <c:v>2018</c:v>
                </c:pt>
              </c:strCache>
            </c:strRef>
          </c:tx>
          <c:spPr>
            <a:solidFill>
              <a:schemeClr val="accent4"/>
            </a:solidFill>
            <a:ln w="3175">
              <a:solidFill>
                <a:schemeClr val="bg1"/>
              </a:solidFill>
            </a:ln>
          </c:spPr>
          <c:invertIfNegative val="0"/>
          <c:dLbls>
            <c:spPr>
              <a:noFill/>
              <a:ln>
                <a:noFill/>
              </a:ln>
              <a:effectLst/>
            </c:spPr>
            <c:txPr>
              <a:bodyPr wrap="square" lIns="38100" tIns="19050" rIns="38100" bIns="19050" anchor="ctr">
                <a:spAutoFit/>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Facebook</c:v>
                </c:pt>
                <c:pt idx="1">
                  <c:v>Twitter</c:v>
                </c:pt>
                <c:pt idx="2">
                  <c:v>Instagram</c:v>
                </c:pt>
                <c:pt idx="3">
                  <c:v>WhatsApp</c:v>
                </c:pt>
                <c:pt idx="4">
                  <c:v>TikTok**</c:v>
                </c:pt>
                <c:pt idx="5">
                  <c:v>LinkedIn</c:v>
                </c:pt>
                <c:pt idx="6">
                  <c:v>Snapchat</c:v>
                </c:pt>
                <c:pt idx="7">
                  <c:v>Reddit</c:v>
                </c:pt>
              </c:strCache>
            </c:strRef>
          </c:cat>
          <c:val>
            <c:numRef>
              <c:f>Sheet1!$E$2:$E$9</c:f>
              <c:numCache>
                <c:formatCode>0%</c:formatCode>
                <c:ptCount val="8"/>
                <c:pt idx="0">
                  <c:v>0.75659343414219904</c:v>
                </c:pt>
                <c:pt idx="1">
                  <c:v>0.31798613550720101</c:v>
                </c:pt>
                <c:pt idx="2">
                  <c:v>0.21211651675232501</c:v>
                </c:pt>
                <c:pt idx="3">
                  <c:v>0.220317829008736</c:v>
                </c:pt>
                <c:pt idx="5">
                  <c:v>8.4222652218630706E-2</c:v>
                </c:pt>
                <c:pt idx="6">
                  <c:v>0.13626046699070801</c:v>
                </c:pt>
                <c:pt idx="7">
                  <c:v>4.2237089211099803E-2</c:v>
                </c:pt>
              </c:numCache>
            </c:numRef>
          </c:val>
          <c:extLst>
            <c:ext xmlns:c16="http://schemas.microsoft.com/office/drawing/2014/chart" uri="{C3380CC4-5D6E-409C-BE32-E72D297353CC}">
              <c16:uniqueId val="{00000004-3655-41BF-839F-5BD13BA8D9EC}"/>
            </c:ext>
          </c:extLst>
        </c:ser>
        <c:dLbls>
          <c:showLegendKey val="0"/>
          <c:showVal val="0"/>
          <c:showCatName val="0"/>
          <c:showSerName val="0"/>
          <c:showPercent val="0"/>
          <c:showBubbleSize val="0"/>
        </c:dLbls>
        <c:gapWidth val="100"/>
        <c:axId val="187876784"/>
        <c:axId val="187876240"/>
      </c:barChart>
      <c:catAx>
        <c:axId val="187876784"/>
        <c:scaling>
          <c:orientation val="maxMin"/>
        </c:scaling>
        <c:delete val="0"/>
        <c:axPos val="l"/>
        <c:numFmt formatCode="General" sourceLinked="0"/>
        <c:majorTickMark val="out"/>
        <c:minorTickMark val="none"/>
        <c:tickLblPos val="nextTo"/>
        <c:spPr>
          <a:noFill/>
          <a:ln w="9525" cap="flat" cmpd="sng" algn="ctr">
            <a:noFill/>
            <a:prstDash val="solid"/>
            <a:round/>
          </a:ln>
          <a:effectLst/>
        </c:spPr>
        <c:txPr>
          <a:bodyPr rot="0" spcFirstLastPara="1" vertOverflow="ellipsis" wrap="square" anchor="ctr" anchorCtr="1"/>
          <a:lstStyle/>
          <a:p>
            <a:pPr>
              <a:defRPr sz="1200" b="0" i="0" u="none" strike="noStrike" kern="1200" baseline="0">
                <a:solidFill>
                  <a:srgbClr val="38393A"/>
                </a:solidFill>
                <a:latin typeface="Calibri"/>
                <a:ea typeface="Calibri"/>
                <a:cs typeface="Calibri"/>
              </a:defRPr>
            </a:pPr>
            <a:endParaRPr lang="en-US"/>
          </a:p>
        </c:txPr>
        <c:crossAx val="187876240"/>
        <c:crosses val="autoZero"/>
        <c:auto val="1"/>
        <c:lblAlgn val="ctr"/>
        <c:lblOffset val="100"/>
        <c:noMultiLvlLbl val="0"/>
      </c:catAx>
      <c:valAx>
        <c:axId val="187876240"/>
        <c:scaling>
          <c:orientation val="minMax"/>
        </c:scaling>
        <c:delete val="1"/>
        <c:axPos val="t"/>
        <c:numFmt formatCode="0%" sourceLinked="1"/>
        <c:majorTickMark val="out"/>
        <c:minorTickMark val="none"/>
        <c:tickLblPos val="none"/>
        <c:crossAx val="187876784"/>
        <c:crosses val="autoZero"/>
        <c:crossBetween val="between"/>
      </c:valAx>
      <c:spPr>
        <a:noFill/>
        <a:ln>
          <a:noFill/>
        </a:ln>
        <a:effectLst/>
      </c:spPr>
    </c:plotArea>
    <c:legend>
      <c:legendPos val="r"/>
      <c:layout>
        <c:manualLayout>
          <c:xMode val="edge"/>
          <c:yMode val="edge"/>
          <c:x val="0.79232620794071973"/>
          <c:y val="0.61018403857964099"/>
          <c:w val="0.14024879018610334"/>
          <c:h val="0.22428672236881483"/>
        </c:manualLayout>
      </c:layout>
      <c:overlay val="0"/>
      <c:txPr>
        <a:bodyPr/>
        <a:lstStyle/>
        <a:p>
          <a:pPr>
            <a:defRPr sz="1100"/>
          </a:pPr>
          <a:endParaRPr lang="en-US"/>
        </a:p>
      </c:txPr>
    </c:legend>
    <c:plotVisOnly val="1"/>
    <c:dispBlanksAs val="gap"/>
    <c:showDLblsOverMax val="0"/>
  </c:chart>
  <c:spPr>
    <a:noFill/>
    <a:ln w="9525" cap="flat" cmpd="sng" algn="ctr">
      <a:noFill/>
      <a:prstDash val="solid"/>
    </a:ln>
    <a:effectLst/>
  </c:spPr>
  <c:txPr>
    <a:bodyPr/>
    <a:lstStyle/>
    <a:p>
      <a:pPr>
        <a:defRPr sz="1000" b="0">
          <a:solidFill>
            <a:srgbClr val="38393A"/>
          </a:solidFill>
          <a:latin typeface="Calibri"/>
          <a:ea typeface="Calibri"/>
          <a:cs typeface="Calibri"/>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602756073837597"/>
          <c:y val="0.21455865561881687"/>
          <c:w val="0.78189319566080084"/>
          <c:h val="0.71899836396225258"/>
        </c:manualLayout>
      </c:layout>
      <c:barChart>
        <c:barDir val="bar"/>
        <c:grouping val="percentStacked"/>
        <c:varyColors val="0"/>
        <c:ser>
          <c:idx val="0"/>
          <c:order val="0"/>
          <c:tx>
            <c:strRef>
              <c:f>Sheet1!$A$2</c:f>
              <c:strCache>
                <c:ptCount val="1"/>
                <c:pt idx="0">
                  <c:v>Mostly get news from 
social media posts</c:v>
                </c:pt>
              </c:strCache>
            </c:strRef>
          </c:tx>
          <c:spPr>
            <a:solidFill>
              <a:schemeClr val="tx2"/>
            </a:solidFill>
            <a:ln>
              <a:solidFill>
                <a:schemeClr val="bg1"/>
              </a:solidFill>
            </a:ln>
          </c:spPr>
          <c:invertIfNegative val="0"/>
          <c:dLbls>
            <c:spPr>
              <a:noFill/>
              <a:ln>
                <a:noFill/>
              </a:ln>
              <a:effectLst/>
            </c:spPr>
            <c:txPr>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2022*</c:v>
                </c:pt>
                <c:pt idx="1">
                  <c:v>2020</c:v>
                </c:pt>
                <c:pt idx="2">
                  <c:v>2019</c:v>
                </c:pt>
                <c:pt idx="3">
                  <c:v>2018</c:v>
                </c:pt>
              </c:strCache>
            </c:strRef>
          </c:cat>
          <c:val>
            <c:numRef>
              <c:f>Sheet1!$B$2:$E$2</c:f>
              <c:numCache>
                <c:formatCode>0%</c:formatCode>
                <c:ptCount val="4"/>
                <c:pt idx="0">
                  <c:v>0.41</c:v>
                </c:pt>
                <c:pt idx="1">
                  <c:v>0.42</c:v>
                </c:pt>
                <c:pt idx="2">
                  <c:v>0.40523509722075701</c:v>
                </c:pt>
                <c:pt idx="3">
                  <c:v>0.39939155880085497</c:v>
                </c:pt>
              </c:numCache>
            </c:numRef>
          </c:val>
          <c:extLst>
            <c:ext xmlns:c16="http://schemas.microsoft.com/office/drawing/2014/chart" uri="{C3380CC4-5D6E-409C-BE32-E72D297353CC}">
              <c16:uniqueId val="{00000000-1B66-4B39-A289-8F3D66334229}"/>
            </c:ext>
          </c:extLst>
        </c:ser>
        <c:ser>
          <c:idx val="1"/>
          <c:order val="1"/>
          <c:tx>
            <c:strRef>
              <c:f>Sheet1!$A$3</c:f>
              <c:strCache>
                <c:ptCount val="1"/>
                <c:pt idx="0">
                  <c:v>Get news equally from social 
media posts and from news
organisations' websites/apps</c:v>
                </c:pt>
              </c:strCache>
            </c:strRef>
          </c:tx>
          <c:spPr>
            <a:solidFill>
              <a:schemeClr val="accent1"/>
            </a:solidFill>
            <a:ln>
              <a:solidFill>
                <a:schemeClr val="bg1"/>
              </a:solidFill>
            </a:ln>
          </c:spPr>
          <c:invertIfNegative val="0"/>
          <c:dLbls>
            <c:numFmt formatCode="0%" sourceLinked="0"/>
            <c:spPr>
              <a:noFill/>
              <a:ln>
                <a:noFill/>
              </a:ln>
              <a:effectLst/>
            </c:spPr>
            <c:txPr>
              <a:bodyPr wrap="square" lIns="38100" tIns="19050" rIns="38100" bIns="19050" anchor="ctr">
                <a:spAutoFit/>
              </a:bodyPr>
              <a:lstStyle/>
              <a:p>
                <a:pPr>
                  <a:defRPr>
                    <a:solidFill>
                      <a:srgbClr val="000000"/>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2022*</c:v>
                </c:pt>
                <c:pt idx="1">
                  <c:v>2020</c:v>
                </c:pt>
                <c:pt idx="2">
                  <c:v>2019</c:v>
                </c:pt>
                <c:pt idx="3">
                  <c:v>2018</c:v>
                </c:pt>
              </c:strCache>
            </c:strRef>
          </c:cat>
          <c:val>
            <c:numRef>
              <c:f>Sheet1!$B$3:$E$3</c:f>
              <c:numCache>
                <c:formatCode>0%</c:formatCode>
                <c:ptCount val="4"/>
                <c:pt idx="0">
                  <c:v>0.25</c:v>
                </c:pt>
                <c:pt idx="1">
                  <c:v>0.23</c:v>
                </c:pt>
                <c:pt idx="2">
                  <c:v>0.24541568662518301</c:v>
                </c:pt>
                <c:pt idx="3">
                  <c:v>0.21057516366969101</c:v>
                </c:pt>
              </c:numCache>
            </c:numRef>
          </c:val>
          <c:extLst>
            <c:ext xmlns:c16="http://schemas.microsoft.com/office/drawing/2014/chart" uri="{C3380CC4-5D6E-409C-BE32-E72D297353CC}">
              <c16:uniqueId val="{00000001-1B66-4B39-A289-8F3D66334229}"/>
            </c:ext>
          </c:extLst>
        </c:ser>
        <c:ser>
          <c:idx val="2"/>
          <c:order val="2"/>
          <c:tx>
            <c:strRef>
              <c:f>Sheet1!$A$4</c:f>
              <c:strCache>
                <c:ptCount val="1"/>
                <c:pt idx="0">
                  <c:v>Mostly get news directly
from news organisations' 
websites/app</c:v>
                </c:pt>
              </c:strCache>
            </c:strRef>
          </c:tx>
          <c:spPr>
            <a:solidFill>
              <a:schemeClr val="accent2"/>
            </a:solidFill>
            <a:ln>
              <a:solidFill>
                <a:schemeClr val="bg1"/>
              </a:solidFill>
            </a:ln>
          </c:spPr>
          <c:invertIfNegative val="0"/>
          <c:dLbls>
            <c:numFmt formatCode="0%" sourceLinked="0"/>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2022*</c:v>
                </c:pt>
                <c:pt idx="1">
                  <c:v>2020</c:v>
                </c:pt>
                <c:pt idx="2">
                  <c:v>2019</c:v>
                </c:pt>
                <c:pt idx="3">
                  <c:v>2018</c:v>
                </c:pt>
              </c:strCache>
            </c:strRef>
          </c:cat>
          <c:val>
            <c:numRef>
              <c:f>Sheet1!$B$4:$E$4</c:f>
              <c:numCache>
                <c:formatCode>0%</c:formatCode>
                <c:ptCount val="4"/>
                <c:pt idx="0">
                  <c:v>0.3</c:v>
                </c:pt>
                <c:pt idx="1">
                  <c:v>0.28999999999999998</c:v>
                </c:pt>
                <c:pt idx="2">
                  <c:v>0.30275331257386601</c:v>
                </c:pt>
                <c:pt idx="3">
                  <c:v>0.31836955103237302</c:v>
                </c:pt>
              </c:numCache>
            </c:numRef>
          </c:val>
          <c:extLst>
            <c:ext xmlns:c16="http://schemas.microsoft.com/office/drawing/2014/chart" uri="{C3380CC4-5D6E-409C-BE32-E72D297353CC}">
              <c16:uniqueId val="{00000002-1B66-4B39-A289-8F3D66334229}"/>
            </c:ext>
          </c:extLst>
        </c:ser>
        <c:ser>
          <c:idx val="3"/>
          <c:order val="3"/>
          <c:tx>
            <c:strRef>
              <c:f>Sheet1!$A$5</c:f>
              <c:strCache>
                <c:ptCount val="1"/>
                <c:pt idx="0">
                  <c:v>DK</c:v>
                </c:pt>
              </c:strCache>
            </c:strRef>
          </c:tx>
          <c:spPr>
            <a:solidFill>
              <a:schemeClr val="bg1">
                <a:lumMod val="50000"/>
              </a:schemeClr>
            </a:solidFill>
            <a:ln>
              <a:solidFill>
                <a:schemeClr val="bg1"/>
              </a:solidFill>
            </a:ln>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2022*</c:v>
                </c:pt>
                <c:pt idx="1">
                  <c:v>2020</c:v>
                </c:pt>
                <c:pt idx="2">
                  <c:v>2019</c:v>
                </c:pt>
                <c:pt idx="3">
                  <c:v>2018</c:v>
                </c:pt>
              </c:strCache>
            </c:strRef>
          </c:cat>
          <c:val>
            <c:numRef>
              <c:f>Sheet1!$B$5:$E$5</c:f>
              <c:numCache>
                <c:formatCode>0%</c:formatCode>
                <c:ptCount val="4"/>
                <c:pt idx="0">
                  <c:v>0.04</c:v>
                </c:pt>
                <c:pt idx="1">
                  <c:v>0.06</c:v>
                </c:pt>
                <c:pt idx="2">
                  <c:v>4.6595903580192E-2</c:v>
                </c:pt>
                <c:pt idx="3">
                  <c:v>7.1663726497081706E-2</c:v>
                </c:pt>
              </c:numCache>
            </c:numRef>
          </c:val>
          <c:extLst>
            <c:ext xmlns:c16="http://schemas.microsoft.com/office/drawing/2014/chart" uri="{C3380CC4-5D6E-409C-BE32-E72D297353CC}">
              <c16:uniqueId val="{00000003-1B66-4B39-A289-8F3D66334229}"/>
            </c:ext>
          </c:extLst>
        </c:ser>
        <c:dLbls>
          <c:showLegendKey val="0"/>
          <c:showVal val="0"/>
          <c:showCatName val="0"/>
          <c:showSerName val="0"/>
          <c:showPercent val="0"/>
          <c:showBubbleSize val="0"/>
        </c:dLbls>
        <c:gapWidth val="80"/>
        <c:overlap val="100"/>
        <c:axId val="187877872"/>
        <c:axId val="187871888"/>
      </c:barChart>
      <c:catAx>
        <c:axId val="187877872"/>
        <c:scaling>
          <c:orientation val="maxMin"/>
        </c:scaling>
        <c:delete val="0"/>
        <c:axPos val="l"/>
        <c:numFmt formatCode="General" sourceLinked="0"/>
        <c:majorTickMark val="out"/>
        <c:minorTickMark val="none"/>
        <c:tickLblPos val="nextTo"/>
        <c:spPr>
          <a:ln>
            <a:noFill/>
          </a:ln>
        </c:spPr>
        <c:txPr>
          <a:bodyPr/>
          <a:lstStyle/>
          <a:p>
            <a:pPr>
              <a:defRPr sz="1200"/>
            </a:pPr>
            <a:endParaRPr lang="en-US"/>
          </a:p>
        </c:txPr>
        <c:crossAx val="187871888"/>
        <c:crosses val="autoZero"/>
        <c:auto val="1"/>
        <c:lblAlgn val="ctr"/>
        <c:lblOffset val="100"/>
        <c:noMultiLvlLbl val="0"/>
      </c:catAx>
      <c:valAx>
        <c:axId val="187871888"/>
        <c:scaling>
          <c:orientation val="minMax"/>
        </c:scaling>
        <c:delete val="1"/>
        <c:axPos val="t"/>
        <c:numFmt formatCode="0%" sourceLinked="1"/>
        <c:majorTickMark val="out"/>
        <c:minorTickMark val="none"/>
        <c:tickLblPos val="none"/>
        <c:crossAx val="187877872"/>
        <c:crosses val="autoZero"/>
        <c:crossBetween val="between"/>
        <c:majorUnit val="0.2"/>
      </c:valAx>
    </c:plotArea>
    <c:legend>
      <c:legendPos val="b"/>
      <c:layout>
        <c:manualLayout>
          <c:xMode val="edge"/>
          <c:yMode val="edge"/>
          <c:x val="7.1075812184287782E-2"/>
          <c:y val="4.9171533796048224E-2"/>
          <c:w val="0.87319533930045012"/>
          <c:h val="0.17148802679065114"/>
        </c:manualLayout>
      </c:layout>
      <c:overlay val="0"/>
      <c:txPr>
        <a:bodyPr/>
        <a:lstStyle/>
        <a:p>
          <a:pPr>
            <a:lnSpc>
              <a:spcPct val="90000"/>
            </a:lnSpc>
            <a:defRPr sz="1200"/>
          </a:pPr>
          <a:endParaRPr lang="en-US"/>
        </a:p>
      </c:txPr>
    </c:legend>
    <c:plotVisOnly val="1"/>
    <c:dispBlanksAs val="gap"/>
    <c:showDLblsOverMax val="0"/>
  </c:chart>
  <c:txPr>
    <a:bodyPr/>
    <a:lstStyle/>
    <a:p>
      <a:pPr>
        <a:defRPr sz="1200" b="0">
          <a:solidFill>
            <a:srgbClr val="38393A"/>
          </a:solidFill>
          <a:latin typeface="Calibri"/>
          <a:ea typeface="Calibri"/>
          <a:cs typeface="Calibri"/>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4284" cy="496570"/>
          </a:xfrm>
          <a:prstGeom prst="rect">
            <a:avLst/>
          </a:prstGeom>
        </p:spPr>
        <p:txBody>
          <a:bodyPr vert="horz" lIns="91595" tIns="45798" rIns="91595" bIns="45798" rtlCol="0"/>
          <a:lstStyle>
            <a:lvl1pPr algn="l">
              <a:defRPr sz="1200"/>
            </a:lvl1pPr>
          </a:lstStyle>
          <a:p>
            <a:endParaRPr lang="en-GB"/>
          </a:p>
        </p:txBody>
      </p:sp>
      <p:sp>
        <p:nvSpPr>
          <p:cNvPr id="3" name="Date Placeholder 2"/>
          <p:cNvSpPr>
            <a:spLocks noGrp="1"/>
          </p:cNvSpPr>
          <p:nvPr>
            <p:ph type="dt" sz="quarter" idx="1"/>
          </p:nvPr>
        </p:nvSpPr>
        <p:spPr>
          <a:xfrm>
            <a:off x="3848646" y="0"/>
            <a:ext cx="2944284" cy="496570"/>
          </a:xfrm>
          <a:prstGeom prst="rect">
            <a:avLst/>
          </a:prstGeom>
        </p:spPr>
        <p:txBody>
          <a:bodyPr vert="horz" lIns="91595" tIns="45798" rIns="91595" bIns="45798" rtlCol="0"/>
          <a:lstStyle>
            <a:lvl1pPr algn="r">
              <a:defRPr sz="1200"/>
            </a:lvl1pPr>
          </a:lstStyle>
          <a:p>
            <a:fld id="{2E5F1AE5-D4E7-403B-AE34-6C6DCF5B7EA9}" type="datetimeFigureOut">
              <a:rPr lang="en-GB" smtClean="0"/>
              <a:pPr/>
              <a:t>20/07/2022</a:t>
            </a:fld>
            <a:endParaRPr lang="en-GB"/>
          </a:p>
        </p:txBody>
      </p:sp>
      <p:sp>
        <p:nvSpPr>
          <p:cNvPr id="4" name="Footer Placeholder 3"/>
          <p:cNvSpPr>
            <a:spLocks noGrp="1"/>
          </p:cNvSpPr>
          <p:nvPr>
            <p:ph type="ftr" sz="quarter" idx="2"/>
          </p:nvPr>
        </p:nvSpPr>
        <p:spPr>
          <a:xfrm>
            <a:off x="2" y="9433106"/>
            <a:ext cx="2944284" cy="496570"/>
          </a:xfrm>
          <a:prstGeom prst="rect">
            <a:avLst/>
          </a:prstGeom>
        </p:spPr>
        <p:txBody>
          <a:bodyPr vert="horz" lIns="91595" tIns="45798" rIns="91595" bIns="45798" rtlCol="0" anchor="b"/>
          <a:lstStyle>
            <a:lvl1pPr algn="l">
              <a:defRPr sz="1200"/>
            </a:lvl1pPr>
          </a:lstStyle>
          <a:p>
            <a:endParaRPr lang="en-GB"/>
          </a:p>
        </p:txBody>
      </p:sp>
      <p:sp>
        <p:nvSpPr>
          <p:cNvPr id="5" name="Slide Number Placeholder 4"/>
          <p:cNvSpPr>
            <a:spLocks noGrp="1"/>
          </p:cNvSpPr>
          <p:nvPr>
            <p:ph type="sldNum" sz="quarter" idx="3"/>
          </p:nvPr>
        </p:nvSpPr>
        <p:spPr>
          <a:xfrm>
            <a:off x="3848646" y="9433106"/>
            <a:ext cx="2944284" cy="496570"/>
          </a:xfrm>
          <a:prstGeom prst="rect">
            <a:avLst/>
          </a:prstGeom>
        </p:spPr>
        <p:txBody>
          <a:bodyPr vert="horz" lIns="91595" tIns="45798" rIns="91595" bIns="45798" rtlCol="0" anchor="b"/>
          <a:lstStyle>
            <a:lvl1pPr algn="r">
              <a:defRPr sz="1200"/>
            </a:lvl1pPr>
          </a:lstStyle>
          <a:p>
            <a:fld id="{C6760CA7-E4D7-4243-AAC0-EC00561830D3}" type="slidenum">
              <a:rPr lang="en-GB" smtClean="0"/>
              <a:pPr/>
              <a:t>‹#›</a:t>
            </a:fld>
            <a:endParaRPr lang="en-GB"/>
          </a:p>
        </p:txBody>
      </p:sp>
    </p:spTree>
    <p:extLst>
      <p:ext uri="{BB962C8B-B14F-4D97-AF65-F5344CB8AC3E}">
        <p14:creationId xmlns:p14="http://schemas.microsoft.com/office/powerpoint/2010/main" val="8288689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4284" cy="496570"/>
          </a:xfrm>
          <a:prstGeom prst="rect">
            <a:avLst/>
          </a:prstGeom>
        </p:spPr>
        <p:txBody>
          <a:bodyPr vert="horz" lIns="91595" tIns="45798" rIns="91595" bIns="45798" rtlCol="0"/>
          <a:lstStyle>
            <a:lvl1pPr algn="l">
              <a:defRPr sz="1200"/>
            </a:lvl1pPr>
          </a:lstStyle>
          <a:p>
            <a:endParaRPr lang="en-GB"/>
          </a:p>
        </p:txBody>
      </p:sp>
      <p:sp>
        <p:nvSpPr>
          <p:cNvPr id="3" name="Date Placeholder 2"/>
          <p:cNvSpPr>
            <a:spLocks noGrp="1"/>
          </p:cNvSpPr>
          <p:nvPr>
            <p:ph type="dt" idx="1"/>
          </p:nvPr>
        </p:nvSpPr>
        <p:spPr>
          <a:xfrm>
            <a:off x="3848646" y="0"/>
            <a:ext cx="2944284" cy="496570"/>
          </a:xfrm>
          <a:prstGeom prst="rect">
            <a:avLst/>
          </a:prstGeom>
        </p:spPr>
        <p:txBody>
          <a:bodyPr vert="horz" lIns="91595" tIns="45798" rIns="91595" bIns="45798" rtlCol="0"/>
          <a:lstStyle>
            <a:lvl1pPr algn="r">
              <a:defRPr sz="1200"/>
            </a:lvl1pPr>
          </a:lstStyle>
          <a:p>
            <a:fld id="{87CA0E06-E800-46E4-8BEC-685F1C477F49}" type="datetimeFigureOut">
              <a:rPr lang="en-US" smtClean="0"/>
              <a:pPr/>
              <a:t>7/20/2022</a:t>
            </a:fld>
            <a:endParaRPr lang="en-GB"/>
          </a:p>
        </p:txBody>
      </p:sp>
      <p:sp>
        <p:nvSpPr>
          <p:cNvPr id="4" name="Slide Image Placeholder 3"/>
          <p:cNvSpPr>
            <a:spLocks noGrp="1" noRot="1" noChangeAspect="1"/>
          </p:cNvSpPr>
          <p:nvPr>
            <p:ph type="sldImg" idx="2"/>
          </p:nvPr>
        </p:nvSpPr>
        <p:spPr>
          <a:xfrm>
            <a:off x="915988" y="744538"/>
            <a:ext cx="4962525" cy="3722687"/>
          </a:xfrm>
          <a:prstGeom prst="rect">
            <a:avLst/>
          </a:prstGeom>
          <a:noFill/>
          <a:ln w="12700">
            <a:solidFill>
              <a:prstClr val="black"/>
            </a:solidFill>
          </a:ln>
        </p:spPr>
        <p:txBody>
          <a:bodyPr vert="horz" lIns="91595" tIns="45798" rIns="91595" bIns="45798" rtlCol="0" anchor="ctr"/>
          <a:lstStyle/>
          <a:p>
            <a:endParaRPr lang="en-GB"/>
          </a:p>
        </p:txBody>
      </p:sp>
      <p:sp>
        <p:nvSpPr>
          <p:cNvPr id="5" name="Notes Placeholder 4"/>
          <p:cNvSpPr>
            <a:spLocks noGrp="1"/>
          </p:cNvSpPr>
          <p:nvPr>
            <p:ph type="body" sz="quarter" idx="3"/>
          </p:nvPr>
        </p:nvSpPr>
        <p:spPr>
          <a:xfrm>
            <a:off x="679452" y="4717417"/>
            <a:ext cx="5435600" cy="4469130"/>
          </a:xfrm>
          <a:prstGeom prst="rect">
            <a:avLst/>
          </a:prstGeom>
        </p:spPr>
        <p:txBody>
          <a:bodyPr vert="horz" lIns="91595" tIns="45798" rIns="91595" bIns="4579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433106"/>
            <a:ext cx="2944284" cy="496570"/>
          </a:xfrm>
          <a:prstGeom prst="rect">
            <a:avLst/>
          </a:prstGeom>
        </p:spPr>
        <p:txBody>
          <a:bodyPr vert="horz" lIns="91595" tIns="45798" rIns="91595" bIns="45798" rtlCol="0" anchor="b"/>
          <a:lstStyle>
            <a:lvl1pPr algn="l">
              <a:defRPr sz="1200"/>
            </a:lvl1pPr>
          </a:lstStyle>
          <a:p>
            <a:endParaRPr lang="en-GB"/>
          </a:p>
        </p:txBody>
      </p:sp>
      <p:sp>
        <p:nvSpPr>
          <p:cNvPr id="7" name="Slide Number Placeholder 6"/>
          <p:cNvSpPr>
            <a:spLocks noGrp="1"/>
          </p:cNvSpPr>
          <p:nvPr>
            <p:ph type="sldNum" sz="quarter" idx="5"/>
          </p:nvPr>
        </p:nvSpPr>
        <p:spPr>
          <a:xfrm>
            <a:off x="3848646" y="9433106"/>
            <a:ext cx="2944284" cy="496570"/>
          </a:xfrm>
          <a:prstGeom prst="rect">
            <a:avLst/>
          </a:prstGeom>
        </p:spPr>
        <p:txBody>
          <a:bodyPr vert="horz" lIns="91595" tIns="45798" rIns="91595" bIns="45798" rtlCol="0" anchor="b"/>
          <a:lstStyle>
            <a:lvl1pPr algn="r">
              <a:defRPr sz="1200"/>
            </a:lvl1pPr>
          </a:lstStyle>
          <a:p>
            <a:fld id="{6C83DA75-95ED-4A35-97EC-18986E3A1AFD}" type="slidenum">
              <a:rPr lang="en-GB" smtClean="0"/>
              <a:pPr/>
              <a:t>‹#›</a:t>
            </a:fld>
            <a:endParaRPr lang="en-GB"/>
          </a:p>
        </p:txBody>
      </p:sp>
    </p:spTree>
    <p:extLst>
      <p:ext uri="{BB962C8B-B14F-4D97-AF65-F5344CB8AC3E}">
        <p14:creationId xmlns:p14="http://schemas.microsoft.com/office/powerpoint/2010/main" val="3794030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1</a:t>
            </a:fld>
            <a:endParaRPr lang="en-GB"/>
          </a:p>
        </p:txBody>
      </p:sp>
    </p:spTree>
    <p:extLst>
      <p:ext uri="{BB962C8B-B14F-4D97-AF65-F5344CB8AC3E}">
        <p14:creationId xmlns:p14="http://schemas.microsoft.com/office/powerpoint/2010/main" val="1859640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aseline="0"/>
              <a:t> </a:t>
            </a:r>
          </a:p>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15</a:t>
            </a:fld>
            <a:endParaRPr lang="en-GB"/>
          </a:p>
        </p:txBody>
      </p:sp>
    </p:spTree>
    <p:extLst>
      <p:ext uri="{BB962C8B-B14F-4D97-AF65-F5344CB8AC3E}">
        <p14:creationId xmlns:p14="http://schemas.microsoft.com/office/powerpoint/2010/main" val="3760026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aseline="0" dirty="0"/>
              <a:t> </a:t>
            </a:r>
          </a:p>
          <a:p>
            <a:endParaRPr lang="en-GB" dirty="0"/>
          </a:p>
        </p:txBody>
      </p:sp>
      <p:sp>
        <p:nvSpPr>
          <p:cNvPr id="4" name="Slide Number Placeholder 3"/>
          <p:cNvSpPr>
            <a:spLocks noGrp="1"/>
          </p:cNvSpPr>
          <p:nvPr>
            <p:ph type="sldNum" sz="quarter" idx="10"/>
          </p:nvPr>
        </p:nvSpPr>
        <p:spPr/>
        <p:txBody>
          <a:bodyPr/>
          <a:lstStyle/>
          <a:p>
            <a:fld id="{6C83DA75-95ED-4A35-97EC-18986E3A1AFD}" type="slidenum">
              <a:rPr lang="en-GB" smtClean="0"/>
              <a:pPr/>
              <a:t>16</a:t>
            </a:fld>
            <a:endParaRPr lang="en-GB"/>
          </a:p>
        </p:txBody>
      </p:sp>
    </p:spTree>
    <p:extLst>
      <p:ext uri="{BB962C8B-B14F-4D97-AF65-F5344CB8AC3E}">
        <p14:creationId xmlns:p14="http://schemas.microsoft.com/office/powerpoint/2010/main" val="202118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17</a:t>
            </a:fld>
            <a:endParaRPr lang="en-GB"/>
          </a:p>
        </p:txBody>
      </p:sp>
    </p:spTree>
    <p:extLst>
      <p:ext uri="{BB962C8B-B14F-4D97-AF65-F5344CB8AC3E}">
        <p14:creationId xmlns:p14="http://schemas.microsoft.com/office/powerpoint/2010/main" val="2701563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18</a:t>
            </a:fld>
            <a:endParaRPr lang="en-GB"/>
          </a:p>
        </p:txBody>
      </p:sp>
    </p:spTree>
    <p:extLst>
      <p:ext uri="{BB962C8B-B14F-4D97-AF65-F5344CB8AC3E}">
        <p14:creationId xmlns:p14="http://schemas.microsoft.com/office/powerpoint/2010/main" val="15045345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19</a:t>
            </a:fld>
            <a:endParaRPr lang="en-GB"/>
          </a:p>
        </p:txBody>
      </p:sp>
    </p:spTree>
    <p:extLst>
      <p:ext uri="{BB962C8B-B14F-4D97-AF65-F5344CB8AC3E}">
        <p14:creationId xmlns:p14="http://schemas.microsoft.com/office/powerpoint/2010/main" val="2791457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20</a:t>
            </a:fld>
            <a:endParaRPr lang="en-GB"/>
          </a:p>
        </p:txBody>
      </p:sp>
    </p:spTree>
    <p:extLst>
      <p:ext uri="{BB962C8B-B14F-4D97-AF65-F5344CB8AC3E}">
        <p14:creationId xmlns:p14="http://schemas.microsoft.com/office/powerpoint/2010/main" val="4307637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21</a:t>
            </a:fld>
            <a:endParaRPr lang="en-GB"/>
          </a:p>
        </p:txBody>
      </p:sp>
    </p:spTree>
    <p:extLst>
      <p:ext uri="{BB962C8B-B14F-4D97-AF65-F5344CB8AC3E}">
        <p14:creationId xmlns:p14="http://schemas.microsoft.com/office/powerpoint/2010/main" val="38357674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83DA75-95ED-4A35-97EC-18986E3A1AFD}" type="slidenum">
              <a:rPr lang="en-GB" smtClean="0"/>
              <a:pPr/>
              <a:t>22</a:t>
            </a:fld>
            <a:endParaRPr lang="en-GB"/>
          </a:p>
        </p:txBody>
      </p:sp>
    </p:spTree>
    <p:extLst>
      <p:ext uri="{BB962C8B-B14F-4D97-AF65-F5344CB8AC3E}">
        <p14:creationId xmlns:p14="http://schemas.microsoft.com/office/powerpoint/2010/main" val="25577403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23</a:t>
            </a:fld>
            <a:endParaRPr lang="en-GB"/>
          </a:p>
        </p:txBody>
      </p:sp>
    </p:spTree>
    <p:extLst>
      <p:ext uri="{BB962C8B-B14F-4D97-AF65-F5344CB8AC3E}">
        <p14:creationId xmlns:p14="http://schemas.microsoft.com/office/powerpoint/2010/main" val="35793925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24</a:t>
            </a:fld>
            <a:endParaRPr lang="en-GB"/>
          </a:p>
        </p:txBody>
      </p:sp>
    </p:spTree>
    <p:extLst>
      <p:ext uri="{BB962C8B-B14F-4D97-AF65-F5344CB8AC3E}">
        <p14:creationId xmlns:p14="http://schemas.microsoft.com/office/powerpoint/2010/main" val="592023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AC3FDAD4-F3F0-4CCF-B8C1-EFA4510AFAF9}" type="slidenum">
              <a:rPr lang="en-GB" smtClean="0">
                <a:solidFill>
                  <a:prstClr val="black"/>
                </a:solidFill>
              </a:rPr>
              <a:pPr/>
              <a:t>2</a:t>
            </a:fld>
            <a:endParaRPr lang="en-GB">
              <a:solidFill>
                <a:prstClr val="black"/>
              </a:solidFill>
            </a:endParaRPr>
          </a:p>
        </p:txBody>
      </p:sp>
      <p:sp>
        <p:nvSpPr>
          <p:cNvPr id="3" name="Notes Placeholder 2"/>
          <p:cNvSpPr>
            <a:spLocks noGrp="1"/>
          </p:cNvSpPr>
          <p:nvPr>
            <p:ph type="body" idx="1"/>
          </p:nvPr>
        </p:nvSpPr>
        <p:spPr/>
        <p:txBody>
          <a:bodyPr/>
          <a:lstStyle/>
          <a:p>
            <a:endParaRPr lang="en-GB"/>
          </a:p>
        </p:txBody>
      </p:sp>
      <p:sp>
        <p:nvSpPr>
          <p:cNvPr id="4" name="Slide Image Placeholder 3"/>
          <p:cNvSpPr>
            <a:spLocks noGrp="1" noRot="1" noChangeAspect="1"/>
          </p:cNvSpPr>
          <p:nvPr>
            <p:ph type="sldImg"/>
          </p:nvPr>
        </p:nvSpPr>
        <p:spPr/>
      </p:sp>
    </p:spTree>
    <p:extLst>
      <p:ext uri="{BB962C8B-B14F-4D97-AF65-F5344CB8AC3E}">
        <p14:creationId xmlns:p14="http://schemas.microsoft.com/office/powerpoint/2010/main" val="14500765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25</a:t>
            </a:fld>
            <a:endParaRPr lang="en-GB"/>
          </a:p>
        </p:txBody>
      </p:sp>
    </p:spTree>
    <p:extLst>
      <p:ext uri="{BB962C8B-B14F-4D97-AF65-F5344CB8AC3E}">
        <p14:creationId xmlns:p14="http://schemas.microsoft.com/office/powerpoint/2010/main" val="17823941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15954">
              <a:defRPr/>
            </a:pPr>
            <a:fld id="{6C83DA75-95ED-4A35-97EC-18986E3A1AFD}" type="slidenum">
              <a:rPr lang="en-GB">
                <a:solidFill>
                  <a:prstClr val="black"/>
                </a:solidFill>
                <a:latin typeface="Calibri"/>
              </a:rPr>
              <a:pPr defTabSz="915954">
                <a:defRPr/>
              </a:pPr>
              <a:t>26</a:t>
            </a:fld>
            <a:endParaRPr lang="en-GB">
              <a:solidFill>
                <a:prstClr val="black"/>
              </a:solidFill>
              <a:latin typeface="Calibri"/>
            </a:endParaRPr>
          </a:p>
        </p:txBody>
      </p:sp>
    </p:spTree>
    <p:extLst>
      <p:ext uri="{BB962C8B-B14F-4D97-AF65-F5344CB8AC3E}">
        <p14:creationId xmlns:p14="http://schemas.microsoft.com/office/powerpoint/2010/main" val="31791503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15954">
              <a:defRPr/>
            </a:pPr>
            <a:fld id="{6C83DA75-95ED-4A35-97EC-18986E3A1AFD}" type="slidenum">
              <a:rPr lang="en-GB">
                <a:solidFill>
                  <a:prstClr val="black"/>
                </a:solidFill>
                <a:latin typeface="Calibri"/>
              </a:rPr>
              <a:pPr defTabSz="915954">
                <a:defRPr/>
              </a:pPr>
              <a:t>27</a:t>
            </a:fld>
            <a:endParaRPr lang="en-GB">
              <a:solidFill>
                <a:prstClr val="black"/>
              </a:solidFill>
              <a:latin typeface="Calibri"/>
            </a:endParaRPr>
          </a:p>
        </p:txBody>
      </p:sp>
    </p:spTree>
    <p:extLst>
      <p:ext uri="{BB962C8B-B14F-4D97-AF65-F5344CB8AC3E}">
        <p14:creationId xmlns:p14="http://schemas.microsoft.com/office/powerpoint/2010/main" val="10292303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28</a:t>
            </a:fld>
            <a:endParaRPr lang="en-GB"/>
          </a:p>
        </p:txBody>
      </p:sp>
    </p:spTree>
    <p:extLst>
      <p:ext uri="{BB962C8B-B14F-4D97-AF65-F5344CB8AC3E}">
        <p14:creationId xmlns:p14="http://schemas.microsoft.com/office/powerpoint/2010/main" val="32782521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29</a:t>
            </a:fld>
            <a:endParaRPr lang="en-GB"/>
          </a:p>
        </p:txBody>
      </p:sp>
    </p:spTree>
    <p:extLst>
      <p:ext uri="{BB962C8B-B14F-4D97-AF65-F5344CB8AC3E}">
        <p14:creationId xmlns:p14="http://schemas.microsoft.com/office/powerpoint/2010/main" val="21325049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30</a:t>
            </a:fld>
            <a:endParaRPr lang="en-GB"/>
          </a:p>
        </p:txBody>
      </p:sp>
    </p:spTree>
    <p:extLst>
      <p:ext uri="{BB962C8B-B14F-4D97-AF65-F5344CB8AC3E}">
        <p14:creationId xmlns:p14="http://schemas.microsoft.com/office/powerpoint/2010/main" val="23055578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31</a:t>
            </a:fld>
            <a:endParaRPr lang="en-GB"/>
          </a:p>
        </p:txBody>
      </p:sp>
    </p:spTree>
    <p:extLst>
      <p:ext uri="{BB962C8B-B14F-4D97-AF65-F5344CB8AC3E}">
        <p14:creationId xmlns:p14="http://schemas.microsoft.com/office/powerpoint/2010/main" val="19780553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32</a:t>
            </a:fld>
            <a:endParaRPr lang="en-GB"/>
          </a:p>
        </p:txBody>
      </p:sp>
    </p:spTree>
    <p:extLst>
      <p:ext uri="{BB962C8B-B14F-4D97-AF65-F5344CB8AC3E}">
        <p14:creationId xmlns:p14="http://schemas.microsoft.com/office/powerpoint/2010/main" val="10398941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33</a:t>
            </a:fld>
            <a:endParaRPr lang="en-GB"/>
          </a:p>
        </p:txBody>
      </p:sp>
    </p:spTree>
    <p:extLst>
      <p:ext uri="{BB962C8B-B14F-4D97-AF65-F5344CB8AC3E}">
        <p14:creationId xmlns:p14="http://schemas.microsoft.com/office/powerpoint/2010/main" val="1921715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34</a:t>
            </a:fld>
            <a:endParaRPr lang="en-GB"/>
          </a:p>
        </p:txBody>
      </p:sp>
    </p:spTree>
    <p:extLst>
      <p:ext uri="{BB962C8B-B14F-4D97-AF65-F5344CB8AC3E}">
        <p14:creationId xmlns:p14="http://schemas.microsoft.com/office/powerpoint/2010/main" val="8720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AC3FDAD4-F3F0-4CCF-B8C1-EFA4510AFAF9}" type="slidenum">
              <a:rPr lang="en-GB" smtClean="0">
                <a:solidFill>
                  <a:prstClr val="black"/>
                </a:solidFill>
              </a:rPr>
              <a:pPr/>
              <a:t>3</a:t>
            </a:fld>
            <a:endParaRPr lang="en-GB">
              <a:solidFill>
                <a:prstClr val="black"/>
              </a:solidFill>
            </a:endParaRPr>
          </a:p>
        </p:txBody>
      </p:sp>
      <p:sp>
        <p:nvSpPr>
          <p:cNvPr id="3" name="Notes Placeholder 2"/>
          <p:cNvSpPr>
            <a:spLocks noGrp="1"/>
          </p:cNvSpPr>
          <p:nvPr>
            <p:ph type="body" idx="1"/>
          </p:nvPr>
        </p:nvSpPr>
        <p:spPr/>
        <p:txBody>
          <a:bodyPr/>
          <a:lstStyle/>
          <a:p>
            <a:endParaRPr lang="en-GB"/>
          </a:p>
        </p:txBody>
      </p:sp>
      <p:sp>
        <p:nvSpPr>
          <p:cNvPr id="4" name="Slide Image Placeholder 3"/>
          <p:cNvSpPr>
            <a:spLocks noGrp="1" noRot="1" noChangeAspect="1"/>
          </p:cNvSpPr>
          <p:nvPr>
            <p:ph type="sldImg"/>
          </p:nvPr>
        </p:nvSpPr>
        <p:spPr/>
      </p:sp>
    </p:spTree>
    <p:extLst>
      <p:ext uri="{BB962C8B-B14F-4D97-AF65-F5344CB8AC3E}">
        <p14:creationId xmlns:p14="http://schemas.microsoft.com/office/powerpoint/2010/main" val="16463738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35</a:t>
            </a:fld>
            <a:endParaRPr lang="en-GB"/>
          </a:p>
        </p:txBody>
      </p:sp>
    </p:spTree>
    <p:extLst>
      <p:ext uri="{BB962C8B-B14F-4D97-AF65-F5344CB8AC3E}">
        <p14:creationId xmlns:p14="http://schemas.microsoft.com/office/powerpoint/2010/main" val="15530002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36</a:t>
            </a:fld>
            <a:endParaRPr lang="en-GB"/>
          </a:p>
        </p:txBody>
      </p:sp>
    </p:spTree>
    <p:extLst>
      <p:ext uri="{BB962C8B-B14F-4D97-AF65-F5344CB8AC3E}">
        <p14:creationId xmlns:p14="http://schemas.microsoft.com/office/powerpoint/2010/main" val="21325049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37</a:t>
            </a:fld>
            <a:endParaRPr lang="en-GB"/>
          </a:p>
        </p:txBody>
      </p:sp>
    </p:spTree>
    <p:extLst>
      <p:ext uri="{BB962C8B-B14F-4D97-AF65-F5344CB8AC3E}">
        <p14:creationId xmlns:p14="http://schemas.microsoft.com/office/powerpoint/2010/main" val="21325049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38</a:t>
            </a:fld>
            <a:endParaRPr lang="en-GB"/>
          </a:p>
        </p:txBody>
      </p:sp>
    </p:spTree>
    <p:extLst>
      <p:ext uri="{BB962C8B-B14F-4D97-AF65-F5344CB8AC3E}">
        <p14:creationId xmlns:p14="http://schemas.microsoft.com/office/powerpoint/2010/main" val="36574732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Rebased to total pop</a:t>
            </a:r>
          </a:p>
          <a:p>
            <a:r>
              <a:rPr lang="en-GB"/>
              <a:t>Online reach staying steady </a:t>
            </a:r>
          </a:p>
          <a:p>
            <a:r>
              <a:rPr lang="en-GB"/>
              <a:t>Newspaper generally declining</a:t>
            </a:r>
          </a:p>
        </p:txBody>
      </p:sp>
      <p:sp>
        <p:nvSpPr>
          <p:cNvPr id="4" name="Slide Number Placeholder 3"/>
          <p:cNvSpPr>
            <a:spLocks noGrp="1"/>
          </p:cNvSpPr>
          <p:nvPr>
            <p:ph type="sldNum" sz="quarter" idx="10"/>
          </p:nvPr>
        </p:nvSpPr>
        <p:spPr/>
        <p:txBody>
          <a:bodyPr/>
          <a:lstStyle/>
          <a:p>
            <a:fld id="{6C83DA75-95ED-4A35-97EC-18986E3A1AFD}" type="slidenum">
              <a:rPr lang="en-GB" smtClean="0"/>
              <a:pPr/>
              <a:t>39</a:t>
            </a:fld>
            <a:endParaRPr lang="en-GB"/>
          </a:p>
        </p:txBody>
      </p:sp>
    </p:spTree>
    <p:extLst>
      <p:ext uri="{BB962C8B-B14F-4D97-AF65-F5344CB8AC3E}">
        <p14:creationId xmlns:p14="http://schemas.microsoft.com/office/powerpoint/2010/main" val="12703825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40</a:t>
            </a:fld>
            <a:endParaRPr lang="en-GB"/>
          </a:p>
        </p:txBody>
      </p:sp>
    </p:spTree>
    <p:extLst>
      <p:ext uri="{BB962C8B-B14F-4D97-AF65-F5344CB8AC3E}">
        <p14:creationId xmlns:p14="http://schemas.microsoft.com/office/powerpoint/2010/main" val="26318944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41</a:t>
            </a:fld>
            <a:endParaRPr lang="en-GB"/>
          </a:p>
        </p:txBody>
      </p:sp>
    </p:spTree>
    <p:extLst>
      <p:ext uri="{BB962C8B-B14F-4D97-AF65-F5344CB8AC3E}">
        <p14:creationId xmlns:p14="http://schemas.microsoft.com/office/powerpoint/2010/main" val="42475505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42</a:t>
            </a:fld>
            <a:endParaRPr lang="en-GB"/>
          </a:p>
        </p:txBody>
      </p:sp>
    </p:spTree>
    <p:extLst>
      <p:ext uri="{BB962C8B-B14F-4D97-AF65-F5344CB8AC3E}">
        <p14:creationId xmlns:p14="http://schemas.microsoft.com/office/powerpoint/2010/main" val="1587919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43</a:t>
            </a:fld>
            <a:endParaRPr lang="en-GB"/>
          </a:p>
        </p:txBody>
      </p:sp>
    </p:spTree>
    <p:extLst>
      <p:ext uri="{BB962C8B-B14F-4D97-AF65-F5344CB8AC3E}">
        <p14:creationId xmlns:p14="http://schemas.microsoft.com/office/powerpoint/2010/main" val="37353906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44</a:t>
            </a:fld>
            <a:endParaRPr lang="en-GB"/>
          </a:p>
        </p:txBody>
      </p:sp>
    </p:spTree>
    <p:extLst>
      <p:ext uri="{BB962C8B-B14F-4D97-AF65-F5344CB8AC3E}">
        <p14:creationId xmlns:p14="http://schemas.microsoft.com/office/powerpoint/2010/main" val="1182528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AC3FDAD4-F3F0-4CCF-B8C1-EFA4510AFAF9}" type="slidenum">
              <a:rPr lang="en-GB" smtClean="0">
                <a:solidFill>
                  <a:prstClr val="black"/>
                </a:solidFill>
              </a:rPr>
              <a:pPr/>
              <a:t>4</a:t>
            </a:fld>
            <a:endParaRPr lang="en-GB">
              <a:solidFill>
                <a:prstClr val="black"/>
              </a:solidFill>
            </a:endParaRPr>
          </a:p>
        </p:txBody>
      </p:sp>
      <p:sp>
        <p:nvSpPr>
          <p:cNvPr id="3" name="Notes Placeholder 2"/>
          <p:cNvSpPr>
            <a:spLocks noGrp="1"/>
          </p:cNvSpPr>
          <p:nvPr>
            <p:ph type="body" idx="1"/>
          </p:nvPr>
        </p:nvSpPr>
        <p:spPr/>
        <p:txBody>
          <a:bodyPr/>
          <a:lstStyle/>
          <a:p>
            <a:endParaRPr lang="en-GB"/>
          </a:p>
        </p:txBody>
      </p:sp>
      <p:sp>
        <p:nvSpPr>
          <p:cNvPr id="4" name="Slide Image Placeholder 3"/>
          <p:cNvSpPr>
            <a:spLocks noGrp="1" noRot="1" noChangeAspect="1"/>
          </p:cNvSpPr>
          <p:nvPr>
            <p:ph type="sldImg"/>
          </p:nvPr>
        </p:nvSpPr>
        <p:spPr/>
      </p:sp>
    </p:spTree>
    <p:extLst>
      <p:ext uri="{BB962C8B-B14F-4D97-AF65-F5344CB8AC3E}">
        <p14:creationId xmlns:p14="http://schemas.microsoft.com/office/powerpoint/2010/main" val="21444984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45</a:t>
            </a:fld>
            <a:endParaRPr lang="en-GB"/>
          </a:p>
        </p:txBody>
      </p:sp>
    </p:spTree>
    <p:extLst>
      <p:ext uri="{BB962C8B-B14F-4D97-AF65-F5344CB8AC3E}">
        <p14:creationId xmlns:p14="http://schemas.microsoft.com/office/powerpoint/2010/main" val="21325049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46</a:t>
            </a:fld>
            <a:endParaRPr lang="en-GB"/>
          </a:p>
        </p:txBody>
      </p:sp>
    </p:spTree>
    <p:extLst>
      <p:ext uri="{BB962C8B-B14F-4D97-AF65-F5344CB8AC3E}">
        <p14:creationId xmlns:p14="http://schemas.microsoft.com/office/powerpoint/2010/main" val="33242829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47</a:t>
            </a:fld>
            <a:endParaRPr lang="en-GB"/>
          </a:p>
        </p:txBody>
      </p:sp>
    </p:spTree>
    <p:extLst>
      <p:ext uri="{BB962C8B-B14F-4D97-AF65-F5344CB8AC3E}">
        <p14:creationId xmlns:p14="http://schemas.microsoft.com/office/powerpoint/2010/main" val="19400950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48</a:t>
            </a:fld>
            <a:endParaRPr lang="en-GB"/>
          </a:p>
        </p:txBody>
      </p:sp>
    </p:spTree>
    <p:extLst>
      <p:ext uri="{BB962C8B-B14F-4D97-AF65-F5344CB8AC3E}">
        <p14:creationId xmlns:p14="http://schemas.microsoft.com/office/powerpoint/2010/main" val="739570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49</a:t>
            </a:fld>
            <a:endParaRPr lang="en-GB"/>
          </a:p>
        </p:txBody>
      </p:sp>
    </p:spTree>
    <p:extLst>
      <p:ext uri="{BB962C8B-B14F-4D97-AF65-F5344CB8AC3E}">
        <p14:creationId xmlns:p14="http://schemas.microsoft.com/office/powerpoint/2010/main" val="16352800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50</a:t>
            </a:fld>
            <a:endParaRPr lang="en-GB"/>
          </a:p>
        </p:txBody>
      </p:sp>
    </p:spTree>
    <p:extLst>
      <p:ext uri="{BB962C8B-B14F-4D97-AF65-F5344CB8AC3E}">
        <p14:creationId xmlns:p14="http://schemas.microsoft.com/office/powerpoint/2010/main" val="13115596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51</a:t>
            </a:fld>
            <a:endParaRPr lang="en-GB"/>
          </a:p>
        </p:txBody>
      </p:sp>
    </p:spTree>
    <p:extLst>
      <p:ext uri="{BB962C8B-B14F-4D97-AF65-F5344CB8AC3E}">
        <p14:creationId xmlns:p14="http://schemas.microsoft.com/office/powerpoint/2010/main" val="21615147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52</a:t>
            </a:fld>
            <a:endParaRPr lang="en-GB"/>
          </a:p>
        </p:txBody>
      </p:sp>
    </p:spTree>
    <p:extLst>
      <p:ext uri="{BB962C8B-B14F-4D97-AF65-F5344CB8AC3E}">
        <p14:creationId xmlns:p14="http://schemas.microsoft.com/office/powerpoint/2010/main" val="4681284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53</a:t>
            </a:fld>
            <a:endParaRPr lang="en-GB"/>
          </a:p>
        </p:txBody>
      </p:sp>
    </p:spTree>
    <p:extLst>
      <p:ext uri="{BB962C8B-B14F-4D97-AF65-F5344CB8AC3E}">
        <p14:creationId xmlns:p14="http://schemas.microsoft.com/office/powerpoint/2010/main" val="17067407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54</a:t>
            </a:fld>
            <a:endParaRPr lang="en-GB"/>
          </a:p>
        </p:txBody>
      </p:sp>
    </p:spTree>
    <p:extLst>
      <p:ext uri="{BB962C8B-B14F-4D97-AF65-F5344CB8AC3E}">
        <p14:creationId xmlns:p14="http://schemas.microsoft.com/office/powerpoint/2010/main" val="2777038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5</a:t>
            </a:fld>
            <a:endParaRPr lang="en-GB"/>
          </a:p>
        </p:txBody>
      </p:sp>
    </p:spTree>
    <p:extLst>
      <p:ext uri="{BB962C8B-B14F-4D97-AF65-F5344CB8AC3E}">
        <p14:creationId xmlns:p14="http://schemas.microsoft.com/office/powerpoint/2010/main" val="97693435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55</a:t>
            </a:fld>
            <a:endParaRPr lang="en-GB"/>
          </a:p>
        </p:txBody>
      </p:sp>
    </p:spTree>
    <p:extLst>
      <p:ext uri="{BB962C8B-B14F-4D97-AF65-F5344CB8AC3E}">
        <p14:creationId xmlns:p14="http://schemas.microsoft.com/office/powerpoint/2010/main" val="13069036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56</a:t>
            </a:fld>
            <a:endParaRPr lang="en-GB"/>
          </a:p>
        </p:txBody>
      </p:sp>
    </p:spTree>
    <p:extLst>
      <p:ext uri="{BB962C8B-B14F-4D97-AF65-F5344CB8AC3E}">
        <p14:creationId xmlns:p14="http://schemas.microsoft.com/office/powerpoint/2010/main" val="178239413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57</a:t>
            </a:fld>
            <a:endParaRPr lang="en-GB"/>
          </a:p>
        </p:txBody>
      </p:sp>
    </p:spTree>
    <p:extLst>
      <p:ext uri="{BB962C8B-B14F-4D97-AF65-F5344CB8AC3E}">
        <p14:creationId xmlns:p14="http://schemas.microsoft.com/office/powerpoint/2010/main" val="213250496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58</a:t>
            </a:fld>
            <a:endParaRPr lang="en-GB"/>
          </a:p>
        </p:txBody>
      </p:sp>
    </p:spTree>
    <p:extLst>
      <p:ext uri="{BB962C8B-B14F-4D97-AF65-F5344CB8AC3E}">
        <p14:creationId xmlns:p14="http://schemas.microsoft.com/office/powerpoint/2010/main" val="17823941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59</a:t>
            </a:fld>
            <a:endParaRPr lang="en-GB"/>
          </a:p>
        </p:txBody>
      </p:sp>
    </p:spTree>
    <p:extLst>
      <p:ext uri="{BB962C8B-B14F-4D97-AF65-F5344CB8AC3E}">
        <p14:creationId xmlns:p14="http://schemas.microsoft.com/office/powerpoint/2010/main" val="118252865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60</a:t>
            </a:fld>
            <a:endParaRPr lang="en-GB"/>
          </a:p>
        </p:txBody>
      </p:sp>
    </p:spTree>
    <p:extLst>
      <p:ext uri="{BB962C8B-B14F-4D97-AF65-F5344CB8AC3E}">
        <p14:creationId xmlns:p14="http://schemas.microsoft.com/office/powerpoint/2010/main" val="178239413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61</a:t>
            </a:fld>
            <a:endParaRPr lang="en-GB"/>
          </a:p>
        </p:txBody>
      </p:sp>
    </p:spTree>
    <p:extLst>
      <p:ext uri="{BB962C8B-B14F-4D97-AF65-F5344CB8AC3E}">
        <p14:creationId xmlns:p14="http://schemas.microsoft.com/office/powerpoint/2010/main" val="372715441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62</a:t>
            </a:fld>
            <a:endParaRPr lang="en-GB"/>
          </a:p>
        </p:txBody>
      </p:sp>
    </p:spTree>
    <p:extLst>
      <p:ext uri="{BB962C8B-B14F-4D97-AF65-F5344CB8AC3E}">
        <p14:creationId xmlns:p14="http://schemas.microsoft.com/office/powerpoint/2010/main" val="220679417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63</a:t>
            </a:fld>
            <a:endParaRPr lang="en-GB"/>
          </a:p>
        </p:txBody>
      </p:sp>
    </p:spTree>
    <p:extLst>
      <p:ext uri="{BB962C8B-B14F-4D97-AF65-F5344CB8AC3E}">
        <p14:creationId xmlns:p14="http://schemas.microsoft.com/office/powerpoint/2010/main" val="347082220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64</a:t>
            </a:fld>
            <a:endParaRPr lang="en-GB"/>
          </a:p>
        </p:txBody>
      </p:sp>
    </p:spTree>
    <p:extLst>
      <p:ext uri="{BB962C8B-B14F-4D97-AF65-F5344CB8AC3E}">
        <p14:creationId xmlns:p14="http://schemas.microsoft.com/office/powerpoint/2010/main" val="282737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11</a:t>
            </a:fld>
            <a:endParaRPr lang="en-GB"/>
          </a:p>
        </p:txBody>
      </p:sp>
    </p:spTree>
    <p:extLst>
      <p:ext uri="{BB962C8B-B14F-4D97-AF65-F5344CB8AC3E}">
        <p14:creationId xmlns:p14="http://schemas.microsoft.com/office/powerpoint/2010/main" val="178239413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65</a:t>
            </a:fld>
            <a:endParaRPr lang="en-GB"/>
          </a:p>
        </p:txBody>
      </p:sp>
    </p:spTree>
    <p:extLst>
      <p:ext uri="{BB962C8B-B14F-4D97-AF65-F5344CB8AC3E}">
        <p14:creationId xmlns:p14="http://schemas.microsoft.com/office/powerpoint/2010/main" val="12947932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66</a:t>
            </a:fld>
            <a:endParaRPr lang="en-GB"/>
          </a:p>
        </p:txBody>
      </p:sp>
    </p:spTree>
    <p:extLst>
      <p:ext uri="{BB962C8B-B14F-4D97-AF65-F5344CB8AC3E}">
        <p14:creationId xmlns:p14="http://schemas.microsoft.com/office/powerpoint/2010/main" val="112572749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67</a:t>
            </a:fld>
            <a:endParaRPr lang="en-GB"/>
          </a:p>
        </p:txBody>
      </p:sp>
    </p:spTree>
    <p:extLst>
      <p:ext uri="{BB962C8B-B14F-4D97-AF65-F5344CB8AC3E}">
        <p14:creationId xmlns:p14="http://schemas.microsoft.com/office/powerpoint/2010/main" val="31452333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68</a:t>
            </a:fld>
            <a:endParaRPr lang="en-GB"/>
          </a:p>
        </p:txBody>
      </p:sp>
    </p:spTree>
    <p:extLst>
      <p:ext uri="{BB962C8B-B14F-4D97-AF65-F5344CB8AC3E}">
        <p14:creationId xmlns:p14="http://schemas.microsoft.com/office/powerpoint/2010/main" val="282880687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69</a:t>
            </a:fld>
            <a:endParaRPr lang="en-GB"/>
          </a:p>
        </p:txBody>
      </p:sp>
    </p:spTree>
    <p:extLst>
      <p:ext uri="{BB962C8B-B14F-4D97-AF65-F5344CB8AC3E}">
        <p14:creationId xmlns:p14="http://schemas.microsoft.com/office/powerpoint/2010/main" val="96779241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83DA75-95ED-4A35-97EC-18986E3A1AFD}" type="slidenum">
              <a:rPr lang="en-GB" smtClean="0"/>
              <a:pPr/>
              <a:t>70</a:t>
            </a:fld>
            <a:endParaRPr lang="en-GB"/>
          </a:p>
        </p:txBody>
      </p:sp>
    </p:spTree>
    <p:extLst>
      <p:ext uri="{BB962C8B-B14F-4D97-AF65-F5344CB8AC3E}">
        <p14:creationId xmlns:p14="http://schemas.microsoft.com/office/powerpoint/2010/main" val="204626115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71</a:t>
            </a:fld>
            <a:endParaRPr lang="en-GB"/>
          </a:p>
        </p:txBody>
      </p:sp>
    </p:spTree>
    <p:extLst>
      <p:ext uri="{BB962C8B-B14F-4D97-AF65-F5344CB8AC3E}">
        <p14:creationId xmlns:p14="http://schemas.microsoft.com/office/powerpoint/2010/main" val="225497707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72</a:t>
            </a:fld>
            <a:endParaRPr lang="en-GB"/>
          </a:p>
        </p:txBody>
      </p:sp>
    </p:spTree>
    <p:extLst>
      <p:ext uri="{BB962C8B-B14F-4D97-AF65-F5344CB8AC3E}">
        <p14:creationId xmlns:p14="http://schemas.microsoft.com/office/powerpoint/2010/main" val="178239413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73</a:t>
            </a:fld>
            <a:endParaRPr lang="en-GB"/>
          </a:p>
        </p:txBody>
      </p:sp>
    </p:spTree>
    <p:extLst>
      <p:ext uri="{BB962C8B-B14F-4D97-AF65-F5344CB8AC3E}">
        <p14:creationId xmlns:p14="http://schemas.microsoft.com/office/powerpoint/2010/main" val="157369668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74</a:t>
            </a:fld>
            <a:endParaRPr lang="en-GB"/>
          </a:p>
        </p:txBody>
      </p:sp>
    </p:spTree>
    <p:extLst>
      <p:ext uri="{BB962C8B-B14F-4D97-AF65-F5344CB8AC3E}">
        <p14:creationId xmlns:p14="http://schemas.microsoft.com/office/powerpoint/2010/main" val="2836146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83DA75-95ED-4A35-97EC-18986E3A1AFD}" type="slidenum">
              <a:rPr lang="en-GB" smtClean="0"/>
              <a:pPr/>
              <a:t>12</a:t>
            </a:fld>
            <a:endParaRPr lang="en-GB"/>
          </a:p>
        </p:txBody>
      </p:sp>
    </p:spTree>
    <p:extLst>
      <p:ext uri="{BB962C8B-B14F-4D97-AF65-F5344CB8AC3E}">
        <p14:creationId xmlns:p14="http://schemas.microsoft.com/office/powerpoint/2010/main" val="128771028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75</a:t>
            </a:fld>
            <a:endParaRPr lang="en-GB"/>
          </a:p>
        </p:txBody>
      </p:sp>
    </p:spTree>
    <p:extLst>
      <p:ext uri="{BB962C8B-B14F-4D97-AF65-F5344CB8AC3E}">
        <p14:creationId xmlns:p14="http://schemas.microsoft.com/office/powerpoint/2010/main" val="53703468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76</a:t>
            </a:fld>
            <a:endParaRPr lang="en-GB"/>
          </a:p>
        </p:txBody>
      </p:sp>
    </p:spTree>
    <p:extLst>
      <p:ext uri="{BB962C8B-B14F-4D97-AF65-F5344CB8AC3E}">
        <p14:creationId xmlns:p14="http://schemas.microsoft.com/office/powerpoint/2010/main" val="193472995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endParaRPr lang="en-GB" dirty="0"/>
          </a:p>
        </p:txBody>
      </p:sp>
      <p:sp>
        <p:nvSpPr>
          <p:cNvPr id="4" name="Slide Number Placeholder 3"/>
          <p:cNvSpPr>
            <a:spLocks noGrp="1"/>
          </p:cNvSpPr>
          <p:nvPr>
            <p:ph type="sldNum" sz="quarter" idx="10"/>
          </p:nvPr>
        </p:nvSpPr>
        <p:spPr/>
        <p:txBody>
          <a:bodyPr/>
          <a:lstStyle/>
          <a:p>
            <a:fld id="{6C83DA75-95ED-4A35-97EC-18986E3A1AFD}" type="slidenum">
              <a:rPr lang="en-GB" smtClean="0"/>
              <a:pPr/>
              <a:t>77</a:t>
            </a:fld>
            <a:endParaRPr lang="en-GB"/>
          </a:p>
        </p:txBody>
      </p:sp>
    </p:spTree>
    <p:extLst>
      <p:ext uri="{BB962C8B-B14F-4D97-AF65-F5344CB8AC3E}">
        <p14:creationId xmlns:p14="http://schemas.microsoft.com/office/powerpoint/2010/main" val="34786057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78</a:t>
            </a:fld>
            <a:endParaRPr lang="en-GB"/>
          </a:p>
        </p:txBody>
      </p:sp>
    </p:spTree>
    <p:extLst>
      <p:ext uri="{BB962C8B-B14F-4D97-AF65-F5344CB8AC3E}">
        <p14:creationId xmlns:p14="http://schemas.microsoft.com/office/powerpoint/2010/main" val="264131566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79</a:t>
            </a:fld>
            <a:endParaRPr lang="en-GB"/>
          </a:p>
        </p:txBody>
      </p:sp>
    </p:spTree>
    <p:extLst>
      <p:ext uri="{BB962C8B-B14F-4D97-AF65-F5344CB8AC3E}">
        <p14:creationId xmlns:p14="http://schemas.microsoft.com/office/powerpoint/2010/main" val="180008392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80</a:t>
            </a:fld>
            <a:endParaRPr lang="en-GB"/>
          </a:p>
        </p:txBody>
      </p:sp>
    </p:spTree>
    <p:extLst>
      <p:ext uri="{BB962C8B-B14F-4D97-AF65-F5344CB8AC3E}">
        <p14:creationId xmlns:p14="http://schemas.microsoft.com/office/powerpoint/2010/main" val="11930898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81</a:t>
            </a:fld>
            <a:endParaRPr lang="en-GB"/>
          </a:p>
        </p:txBody>
      </p:sp>
    </p:spTree>
    <p:extLst>
      <p:ext uri="{BB962C8B-B14F-4D97-AF65-F5344CB8AC3E}">
        <p14:creationId xmlns:p14="http://schemas.microsoft.com/office/powerpoint/2010/main" val="178239413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9CB8A72-C3A1-41AE-9D4D-1371C3B67289}" type="slidenum">
              <a:rPr lang="en-GB" smtClean="0"/>
              <a:pPr/>
              <a:t>82</a:t>
            </a:fld>
            <a:endParaRPr lang="en-GB"/>
          </a:p>
        </p:txBody>
      </p:sp>
    </p:spTree>
    <p:extLst>
      <p:ext uri="{BB962C8B-B14F-4D97-AF65-F5344CB8AC3E}">
        <p14:creationId xmlns:p14="http://schemas.microsoft.com/office/powerpoint/2010/main" val="351956072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9CB8A72-C3A1-41AE-9D4D-1371C3B67289}" type="slidenum">
              <a:rPr lang="en-GB" smtClean="0"/>
              <a:pPr/>
              <a:t>83</a:t>
            </a:fld>
            <a:endParaRPr lang="en-GB"/>
          </a:p>
        </p:txBody>
      </p:sp>
    </p:spTree>
    <p:extLst>
      <p:ext uri="{BB962C8B-B14F-4D97-AF65-F5344CB8AC3E}">
        <p14:creationId xmlns:p14="http://schemas.microsoft.com/office/powerpoint/2010/main" val="277253907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9CB8A72-C3A1-41AE-9D4D-1371C3B67289}" type="slidenum">
              <a:rPr lang="en-GB" smtClean="0"/>
              <a:pPr/>
              <a:t>84</a:t>
            </a:fld>
            <a:endParaRPr lang="en-GB"/>
          </a:p>
        </p:txBody>
      </p:sp>
    </p:spTree>
    <p:extLst>
      <p:ext uri="{BB962C8B-B14F-4D97-AF65-F5344CB8AC3E}">
        <p14:creationId xmlns:p14="http://schemas.microsoft.com/office/powerpoint/2010/main" val="688573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13</a:t>
            </a:fld>
            <a:endParaRPr lang="en-GB"/>
          </a:p>
        </p:txBody>
      </p:sp>
    </p:spTree>
    <p:extLst>
      <p:ext uri="{BB962C8B-B14F-4D97-AF65-F5344CB8AC3E}">
        <p14:creationId xmlns:p14="http://schemas.microsoft.com/office/powerpoint/2010/main" val="2217800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14</a:t>
            </a:fld>
            <a:endParaRPr lang="en-GB"/>
          </a:p>
        </p:txBody>
      </p:sp>
    </p:spTree>
    <p:extLst>
      <p:ext uri="{BB962C8B-B14F-4D97-AF65-F5344CB8AC3E}">
        <p14:creationId xmlns:p14="http://schemas.microsoft.com/office/powerpoint/2010/main" val="1219183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0" y="3390330"/>
            <a:ext cx="9144000" cy="3078000"/>
          </a:xfrm>
          <a:prstGeom prst="rect">
            <a:avLst/>
          </a:prstGeom>
          <a:effectLst/>
        </p:spPr>
        <p:txBody>
          <a:bodyPr vert="horz"/>
          <a:lstStyle/>
          <a:p>
            <a:r>
              <a:rPr lang="en-US"/>
              <a:t>Click icon to add picture</a:t>
            </a:r>
          </a:p>
        </p:txBody>
      </p:sp>
      <p:sp>
        <p:nvSpPr>
          <p:cNvPr id="13" name="Text Placeholder 12"/>
          <p:cNvSpPr>
            <a:spLocks noGrp="1"/>
          </p:cNvSpPr>
          <p:nvPr>
            <p:ph type="body" sz="quarter" idx="12"/>
          </p:nvPr>
        </p:nvSpPr>
        <p:spPr>
          <a:xfrm>
            <a:off x="520700" y="1772816"/>
            <a:ext cx="6692900" cy="872057"/>
          </a:xfrm>
          <a:prstGeom prst="rect">
            <a:avLst/>
          </a:prstGeom>
        </p:spPr>
        <p:txBody>
          <a:bodyPr vert="horz" lIns="0" tIns="0"/>
          <a:lstStyle>
            <a:lvl1pPr marL="0" indent="0">
              <a:lnSpc>
                <a:spcPct val="100000"/>
              </a:lnSpc>
              <a:spcBef>
                <a:spcPts val="0"/>
              </a:spcBef>
              <a:buNone/>
              <a:defRPr sz="2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5" name="Text Placeholder 14"/>
          <p:cNvSpPr>
            <a:spLocks noGrp="1"/>
          </p:cNvSpPr>
          <p:nvPr>
            <p:ph type="body" sz="quarter" idx="13"/>
          </p:nvPr>
        </p:nvSpPr>
        <p:spPr>
          <a:xfrm>
            <a:off x="520700" y="2708920"/>
            <a:ext cx="6692900" cy="622300"/>
          </a:xfrm>
          <a:prstGeom prst="rect">
            <a:avLst/>
          </a:prstGeom>
        </p:spPr>
        <p:txBody>
          <a:bodyPr vert="horz" lIns="0" tIns="0"/>
          <a:lstStyle>
            <a:lvl1pPr marL="0" indent="0">
              <a:spcBef>
                <a:spcPts val="0"/>
              </a:spcBef>
              <a:spcAft>
                <a:spcPts val="600"/>
              </a:spcAft>
              <a:buNone/>
              <a:defRPr sz="1600">
                <a:solidFill>
                  <a:schemeClr val="tx1">
                    <a:lumMod val="60000"/>
                    <a:lumOff val="40000"/>
                  </a:schemeClr>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Click to edit Master text styles</a:t>
            </a:r>
          </a:p>
        </p:txBody>
      </p:sp>
      <p:sp>
        <p:nvSpPr>
          <p:cNvPr id="8" name="Rectangle 7"/>
          <p:cNvSpPr/>
          <p:nvPr userDrawn="1"/>
        </p:nvSpPr>
        <p:spPr>
          <a:xfrm>
            <a:off x="0" y="1857803"/>
            <a:ext cx="228890" cy="314888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userDrawn="1"/>
        </p:nvSpPr>
        <p:spPr>
          <a:xfrm>
            <a:off x="1946275" y="6543717"/>
            <a:ext cx="5251450" cy="253916"/>
          </a:xfrm>
          <a:prstGeom prst="rect">
            <a:avLst/>
          </a:prstGeom>
          <a:noFill/>
        </p:spPr>
        <p:txBody>
          <a:bodyPr wrap="square" lIns="0" rtlCol="0">
            <a:spAutoFit/>
          </a:bodyPr>
          <a:lstStyle/>
          <a:p>
            <a:pPr algn="ctr"/>
            <a:r>
              <a:rPr lang="en-US" sz="1050">
                <a:solidFill>
                  <a:srgbClr val="FFFFFF"/>
                </a:solidFill>
              </a:rPr>
              <a:t>PROMOTING CHOICE   •   SECURING STANDARDS   •   PREVENTING HARM   </a:t>
            </a:r>
          </a:p>
        </p:txBody>
      </p:sp>
    </p:spTree>
    <p:extLst>
      <p:ext uri="{BB962C8B-B14F-4D97-AF65-F5344CB8AC3E}">
        <p14:creationId xmlns:p14="http://schemas.microsoft.com/office/powerpoint/2010/main" val="3334339546"/>
      </p:ext>
    </p:extLst>
  </p:cSld>
  <p:clrMapOvr>
    <a:masterClrMapping/>
  </p:clrMapOvr>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14" name="Rectangle 13"/>
          <p:cNvSpPr/>
          <p:nvPr userDrawn="1"/>
        </p:nvSpPr>
        <p:spPr bwMode="white">
          <a:xfrm flipV="1">
            <a:off x="8604448" y="5975182"/>
            <a:ext cx="539552" cy="550161"/>
          </a:xfrm>
          <a:prstGeom prst="rect">
            <a:avLst/>
          </a:prstGeom>
          <a:solidFill>
            <a:schemeClr val="tx2"/>
          </a:solidFill>
          <a:ln w="19050" cap="flat" cmpd="sng" algn="ctr">
            <a:noFill/>
            <a:prstDash val="solid"/>
            <a:round/>
            <a:headEnd type="none" w="med" len="med"/>
            <a:tailEnd type="triangle" w="lg" len="med"/>
          </a:ln>
          <a:effectLst/>
        </p:spPr>
        <p:txBody>
          <a:bodyPr vert="horz" wrap="square" lIns="36000" tIns="36000" rIns="36000" bIns="360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a:ln>
                <a:noFill/>
              </a:ln>
              <a:solidFill>
                <a:schemeClr val="tx1"/>
              </a:solidFill>
              <a:effectLst/>
              <a:latin typeface="+mj-lt"/>
              <a:cs typeface="Arial" charset="0"/>
            </a:endParaRPr>
          </a:p>
        </p:txBody>
      </p:sp>
      <p:sp>
        <p:nvSpPr>
          <p:cNvPr id="19" name="Rectangle 18"/>
          <p:cNvSpPr/>
          <p:nvPr userDrawn="1"/>
        </p:nvSpPr>
        <p:spPr bwMode="white">
          <a:xfrm flipV="1">
            <a:off x="0" y="5975181"/>
            <a:ext cx="8604448" cy="867393"/>
          </a:xfrm>
          <a:prstGeom prst="rect">
            <a:avLst/>
          </a:prstGeom>
          <a:solidFill>
            <a:schemeClr val="tx2"/>
          </a:solidFill>
          <a:ln w="19050" cap="flat" cmpd="sng" algn="ctr">
            <a:noFill/>
            <a:prstDash val="solid"/>
            <a:round/>
            <a:headEnd type="none" w="med" len="med"/>
            <a:tailEnd type="triangle" w="lg" len="med"/>
          </a:ln>
          <a:effectLst/>
        </p:spPr>
        <p:txBody>
          <a:bodyPr vert="horz" wrap="square" lIns="36000" tIns="36000" rIns="36000" bIns="360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a:ln>
                <a:noFill/>
              </a:ln>
              <a:solidFill>
                <a:schemeClr val="tx1"/>
              </a:solidFill>
              <a:effectLst/>
              <a:latin typeface="+mj-lt"/>
              <a:cs typeface="Arial" charset="0"/>
            </a:endParaRPr>
          </a:p>
        </p:txBody>
      </p:sp>
      <p:sp>
        <p:nvSpPr>
          <p:cNvPr id="32" name="Text Placeholder 21"/>
          <p:cNvSpPr>
            <a:spLocks noGrp="1"/>
          </p:cNvSpPr>
          <p:nvPr>
            <p:ph type="body" sz="quarter" idx="14" hasCustomPrompt="1"/>
          </p:nvPr>
        </p:nvSpPr>
        <p:spPr>
          <a:xfrm>
            <a:off x="5596" y="336342"/>
            <a:ext cx="7399348" cy="705057"/>
          </a:xfrm>
          <a:prstGeom prst="rect">
            <a:avLst/>
          </a:prstGeom>
        </p:spPr>
        <p:txBody>
          <a:bodyPr anchor="t" anchorCtr="0"/>
          <a:lstStyle>
            <a:lvl1pPr marL="0" indent="0">
              <a:buNone/>
              <a:defRPr sz="2000" b="0">
                <a:solidFill>
                  <a:schemeClr val="accent2"/>
                </a:solidFill>
                <a:effectLst/>
                <a:latin typeface="+mn-lt"/>
              </a:defRPr>
            </a:lvl1pPr>
          </a:lstStyle>
          <a:p>
            <a:pPr lvl="0"/>
            <a:r>
              <a:rPr lang="en-GB"/>
              <a:t>Headline</a:t>
            </a:r>
          </a:p>
          <a:p>
            <a:pPr lvl="0"/>
            <a:endParaRPr lang="en-GB"/>
          </a:p>
        </p:txBody>
      </p:sp>
      <p:sp>
        <p:nvSpPr>
          <p:cNvPr id="44" name="Rectangle 15"/>
          <p:cNvSpPr txBox="1">
            <a:spLocks noChangeArrowheads="1"/>
          </p:cNvSpPr>
          <p:nvPr userDrawn="1"/>
        </p:nvSpPr>
        <p:spPr>
          <a:xfrm>
            <a:off x="8801412" y="0"/>
            <a:ext cx="411163" cy="152400"/>
          </a:xfrm>
          <a:prstGeom prst="rect">
            <a:avLst/>
          </a:prstGeom>
          <a:ln/>
        </p:spPr>
        <p:txBody>
          <a:bodyPr/>
          <a:lstStyle>
            <a:defPPr>
              <a:defRPr lang="en-US"/>
            </a:defPPr>
            <a:lvl1pPr marL="0" algn="l" defTabSz="914400" rtl="0" eaLnBrk="1" latinLnBrk="0" hangingPunct="1">
              <a:defRPr sz="1000" kern="1200">
                <a:solidFill>
                  <a:schemeClr val="bg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72C02E80-14A7-4B45-8117-CAA172FE0DCC}" type="slidenum">
              <a:rPr lang="en-GB" sz="900" smtClean="0"/>
              <a:pPr fontAlgn="base">
                <a:spcBef>
                  <a:spcPct val="0"/>
                </a:spcBef>
                <a:spcAft>
                  <a:spcPct val="0"/>
                </a:spcAft>
                <a:defRPr/>
              </a:pPr>
              <a:t>‹#›</a:t>
            </a:fld>
            <a:endParaRPr lang="en-GB" sz="900"/>
          </a:p>
        </p:txBody>
      </p:sp>
      <p:sp>
        <p:nvSpPr>
          <p:cNvPr id="15" name="Title 1"/>
          <p:cNvSpPr>
            <a:spLocks noGrp="1"/>
          </p:cNvSpPr>
          <p:nvPr>
            <p:ph type="title" hasCustomPrompt="1"/>
          </p:nvPr>
        </p:nvSpPr>
        <p:spPr>
          <a:xfrm>
            <a:off x="41288" y="1089004"/>
            <a:ext cx="9046078" cy="300991"/>
          </a:xfrm>
          <a:prstGeom prst="rect">
            <a:avLst/>
          </a:prstGeom>
        </p:spPr>
        <p:txBody>
          <a:bodyPr/>
          <a:lstStyle>
            <a:lvl1pPr algn="l">
              <a:defRPr sz="1600" b="0">
                <a:solidFill>
                  <a:schemeClr val="tx1"/>
                </a:solidFill>
                <a:effectLst/>
                <a:latin typeface="+mj-lt"/>
              </a:defRPr>
            </a:lvl1pPr>
          </a:lstStyle>
          <a:p>
            <a:r>
              <a:rPr lang="en-US"/>
              <a:t>Click to edit Master title style</a:t>
            </a:r>
            <a:br>
              <a:rPr lang="en-US"/>
            </a:br>
            <a:endParaRPr lang="en-GB"/>
          </a:p>
        </p:txBody>
      </p:sp>
      <p:sp>
        <p:nvSpPr>
          <p:cNvPr id="13" name="Rectangle 12"/>
          <p:cNvSpPr/>
          <p:nvPr userDrawn="1"/>
        </p:nvSpPr>
        <p:spPr>
          <a:xfrm>
            <a:off x="0" y="0"/>
            <a:ext cx="9144000" cy="190500"/>
          </a:xfrm>
          <a:prstGeom prst="rect">
            <a:avLst/>
          </a:prstGeom>
          <a:solidFill>
            <a:srgbClr val="532A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ound Same Side Corner Rectangle 10"/>
          <p:cNvSpPr/>
          <p:nvPr userDrawn="1"/>
        </p:nvSpPr>
        <p:spPr>
          <a:xfrm rot="10800000">
            <a:off x="7553679" y="0"/>
            <a:ext cx="1357200" cy="1024193"/>
          </a:xfrm>
          <a:prstGeom prst="round2Same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355">
              <a:defRPr/>
            </a:pPr>
            <a:endParaRPr lang="en-US" kern="0">
              <a:solidFill>
                <a:sysClr val="windowText" lastClr="000000"/>
              </a:solidFill>
            </a:endParaRPr>
          </a:p>
        </p:txBody>
      </p:sp>
      <p:pic>
        <p:nvPicPr>
          <p:cNvPr id="17" name="Picture Placeholder 3" descr="Ofcom_Publication logo_CMYK.eps"/>
          <p:cNvPicPr>
            <a:picLocks noChangeAspect="1"/>
          </p:cNvPicPr>
          <p:nvPr userDrawn="1"/>
        </p:nvPicPr>
        <p:blipFill>
          <a:blip r:embed="rId2" cstate="print">
            <a:extLst>
              <a:ext uri="{28A0092B-C50C-407E-A947-70E740481C1C}">
                <a14:useLocalDpi xmlns:a14="http://schemas.microsoft.com/office/drawing/2010/main" val="0"/>
              </a:ext>
            </a:extLst>
          </a:blip>
          <a:srcRect t="-7474" b="-7474"/>
          <a:stretch>
            <a:fillRect/>
          </a:stretch>
        </p:blipFill>
        <p:spPr>
          <a:xfrm>
            <a:off x="7653579" y="393697"/>
            <a:ext cx="1155700" cy="520700"/>
          </a:xfrm>
          <a:prstGeom prst="rect">
            <a:avLst/>
          </a:prstGeom>
        </p:spPr>
      </p:pic>
      <p:sp>
        <p:nvSpPr>
          <p:cNvPr id="20" name="Text Placeholder 6"/>
          <p:cNvSpPr>
            <a:spLocks noGrp="1"/>
          </p:cNvSpPr>
          <p:nvPr>
            <p:ph type="body" sz="quarter" idx="12" hasCustomPrompt="1"/>
          </p:nvPr>
        </p:nvSpPr>
        <p:spPr>
          <a:xfrm>
            <a:off x="11253" y="5977560"/>
            <a:ext cx="8665203" cy="880439"/>
          </a:xfrm>
          <a:prstGeom prst="rect">
            <a:avLst/>
          </a:prstGeom>
        </p:spPr>
        <p:txBody>
          <a:bodyPr/>
          <a:lstStyle>
            <a:lvl1pPr marL="0" indent="0">
              <a:buNone/>
              <a:defRPr sz="1000" baseline="0">
                <a:ln>
                  <a:noFill/>
                </a:ln>
                <a:solidFill>
                  <a:schemeClr val="bg1"/>
                </a:solidFill>
                <a:effectLst/>
                <a:latin typeface="+mj-lt"/>
              </a:defRPr>
            </a:lvl1pPr>
          </a:lstStyle>
          <a:p>
            <a:pPr lvl="0"/>
            <a:r>
              <a:rPr lang="en-US"/>
              <a:t>Source: Where is the data from?  (Remove if not required)                                                                                                                                                                                                                                                                             Q. What is the question?                                                                                                                                                                                                                                                                          Base: What is the base and unweighted sample size (n=)?                                                                                                                                                                                                                                                                                                               </a:t>
            </a:r>
          </a:p>
          <a:p>
            <a:pPr lvl="0"/>
            <a:endParaRPr lang="en-US"/>
          </a:p>
        </p:txBody>
      </p:sp>
      <p:sp>
        <p:nvSpPr>
          <p:cNvPr id="11" name="Chart Placeholder 2"/>
          <p:cNvSpPr>
            <a:spLocks noGrp="1"/>
          </p:cNvSpPr>
          <p:nvPr>
            <p:ph type="chart" sz="quarter" idx="13"/>
          </p:nvPr>
        </p:nvSpPr>
        <p:spPr>
          <a:xfrm>
            <a:off x="48961" y="1556791"/>
            <a:ext cx="9038405" cy="4320481"/>
          </a:xfrm>
          <a:prstGeom prst="rect">
            <a:avLst/>
          </a:prstGeom>
        </p:spPr>
        <p:txBody>
          <a:bodyPr/>
          <a:lstStyle>
            <a:lvl1pPr>
              <a:defRPr sz="1800"/>
            </a:lvl1pPr>
          </a:lstStyle>
          <a:p>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hart slide_to copy existing">
    <p:spTree>
      <p:nvGrpSpPr>
        <p:cNvPr id="1" name=""/>
        <p:cNvGrpSpPr/>
        <p:nvPr/>
      </p:nvGrpSpPr>
      <p:grpSpPr>
        <a:xfrm>
          <a:off x="0" y="0"/>
          <a:ext cx="0" cy="0"/>
          <a:chOff x="0" y="0"/>
          <a:chExt cx="0" cy="0"/>
        </a:xfrm>
      </p:grpSpPr>
      <p:sp>
        <p:nvSpPr>
          <p:cNvPr id="32" name="Text Placeholder 21"/>
          <p:cNvSpPr>
            <a:spLocks noGrp="1"/>
          </p:cNvSpPr>
          <p:nvPr>
            <p:ph type="body" sz="quarter" idx="14" hasCustomPrompt="1"/>
          </p:nvPr>
        </p:nvSpPr>
        <p:spPr>
          <a:xfrm>
            <a:off x="52731" y="336342"/>
            <a:ext cx="7399348" cy="705057"/>
          </a:xfrm>
          <a:prstGeom prst="rect">
            <a:avLst/>
          </a:prstGeom>
        </p:spPr>
        <p:txBody>
          <a:bodyPr anchor="t" anchorCtr="0"/>
          <a:lstStyle>
            <a:lvl1pPr marL="0" indent="0">
              <a:buNone/>
              <a:defRPr sz="2000" b="0">
                <a:solidFill>
                  <a:schemeClr val="accent2"/>
                </a:solidFill>
                <a:effectLst/>
                <a:latin typeface="+mn-lt"/>
              </a:defRPr>
            </a:lvl1pPr>
          </a:lstStyle>
          <a:p>
            <a:pPr lvl="0"/>
            <a:r>
              <a:rPr lang="en-GB"/>
              <a:t>Headline</a:t>
            </a:r>
          </a:p>
          <a:p>
            <a:pPr lvl="0"/>
            <a:endParaRPr lang="en-GB"/>
          </a:p>
        </p:txBody>
      </p:sp>
      <p:sp>
        <p:nvSpPr>
          <p:cNvPr id="44" name="Rectangle 15"/>
          <p:cNvSpPr txBox="1">
            <a:spLocks noChangeArrowheads="1"/>
          </p:cNvSpPr>
          <p:nvPr userDrawn="1"/>
        </p:nvSpPr>
        <p:spPr>
          <a:xfrm>
            <a:off x="8801412" y="0"/>
            <a:ext cx="411163" cy="152400"/>
          </a:xfrm>
          <a:prstGeom prst="rect">
            <a:avLst/>
          </a:prstGeom>
          <a:ln/>
        </p:spPr>
        <p:txBody>
          <a:bodyPr/>
          <a:lstStyle>
            <a:defPPr>
              <a:defRPr lang="en-US"/>
            </a:defPPr>
            <a:lvl1pPr marL="0" algn="l" defTabSz="914400" rtl="0" eaLnBrk="1" latinLnBrk="0" hangingPunct="1">
              <a:defRPr sz="1000" kern="1200">
                <a:solidFill>
                  <a:schemeClr val="bg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72C02E80-14A7-4B45-8117-CAA172FE0DCC}" type="slidenum">
              <a:rPr lang="en-GB" sz="900" smtClean="0"/>
              <a:pPr fontAlgn="base">
                <a:spcBef>
                  <a:spcPct val="0"/>
                </a:spcBef>
                <a:spcAft>
                  <a:spcPct val="0"/>
                </a:spcAft>
                <a:defRPr/>
              </a:pPr>
              <a:t>‹#›</a:t>
            </a:fld>
            <a:endParaRPr lang="en-GB" sz="900"/>
          </a:p>
        </p:txBody>
      </p:sp>
      <p:sp>
        <p:nvSpPr>
          <p:cNvPr id="15" name="Title 1"/>
          <p:cNvSpPr>
            <a:spLocks noGrp="1"/>
          </p:cNvSpPr>
          <p:nvPr>
            <p:ph type="title" hasCustomPrompt="1"/>
          </p:nvPr>
        </p:nvSpPr>
        <p:spPr>
          <a:xfrm>
            <a:off x="41288" y="1089004"/>
            <a:ext cx="9046078" cy="300991"/>
          </a:xfrm>
          <a:prstGeom prst="rect">
            <a:avLst/>
          </a:prstGeom>
        </p:spPr>
        <p:txBody>
          <a:bodyPr/>
          <a:lstStyle>
            <a:lvl1pPr algn="l">
              <a:defRPr sz="1600" b="0">
                <a:solidFill>
                  <a:schemeClr val="tx1"/>
                </a:solidFill>
                <a:effectLst/>
                <a:latin typeface="+mj-lt"/>
              </a:defRPr>
            </a:lvl1pPr>
          </a:lstStyle>
          <a:p>
            <a:r>
              <a:rPr lang="en-US"/>
              <a:t>Click to edit Master title style</a:t>
            </a:r>
            <a:br>
              <a:rPr lang="en-US"/>
            </a:br>
            <a:endParaRPr lang="en-GB"/>
          </a:p>
        </p:txBody>
      </p:sp>
      <p:sp>
        <p:nvSpPr>
          <p:cNvPr id="13" name="Rectangle 12"/>
          <p:cNvSpPr/>
          <p:nvPr userDrawn="1"/>
        </p:nvSpPr>
        <p:spPr>
          <a:xfrm>
            <a:off x="0" y="0"/>
            <a:ext cx="9144000" cy="190500"/>
          </a:xfrm>
          <a:prstGeom prst="rect">
            <a:avLst/>
          </a:prstGeom>
          <a:solidFill>
            <a:srgbClr val="532A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ound Same Side Corner Rectangle 10"/>
          <p:cNvSpPr/>
          <p:nvPr userDrawn="1"/>
        </p:nvSpPr>
        <p:spPr>
          <a:xfrm rot="10800000">
            <a:off x="7553679" y="0"/>
            <a:ext cx="1357200" cy="1024193"/>
          </a:xfrm>
          <a:prstGeom prst="round2Same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355">
              <a:defRPr/>
            </a:pPr>
            <a:endParaRPr lang="en-US" kern="0">
              <a:solidFill>
                <a:sysClr val="windowText" lastClr="000000"/>
              </a:solidFill>
            </a:endParaRPr>
          </a:p>
        </p:txBody>
      </p:sp>
      <p:pic>
        <p:nvPicPr>
          <p:cNvPr id="17" name="Picture Placeholder 3" descr="Ofcom_Publication logo_CMYK.eps"/>
          <p:cNvPicPr>
            <a:picLocks noChangeAspect="1"/>
          </p:cNvPicPr>
          <p:nvPr userDrawn="1"/>
        </p:nvPicPr>
        <p:blipFill>
          <a:blip r:embed="rId2" cstate="print">
            <a:extLst>
              <a:ext uri="{28A0092B-C50C-407E-A947-70E740481C1C}">
                <a14:useLocalDpi xmlns:a14="http://schemas.microsoft.com/office/drawing/2010/main" val="0"/>
              </a:ext>
            </a:extLst>
          </a:blip>
          <a:srcRect t="-7474" b="-7474"/>
          <a:stretch>
            <a:fillRect/>
          </a:stretch>
        </p:blipFill>
        <p:spPr>
          <a:xfrm>
            <a:off x="7653579" y="393697"/>
            <a:ext cx="1155700" cy="520700"/>
          </a:xfrm>
          <a:prstGeom prst="rect">
            <a:avLst/>
          </a:prstGeom>
        </p:spPr>
      </p:pic>
      <p:sp>
        <p:nvSpPr>
          <p:cNvPr id="12" name="Rectangle 11"/>
          <p:cNvSpPr/>
          <p:nvPr userDrawn="1"/>
        </p:nvSpPr>
        <p:spPr bwMode="white">
          <a:xfrm flipV="1">
            <a:off x="8604448" y="5975182"/>
            <a:ext cx="539552" cy="550161"/>
          </a:xfrm>
          <a:prstGeom prst="rect">
            <a:avLst/>
          </a:prstGeom>
          <a:solidFill>
            <a:schemeClr val="tx2"/>
          </a:solidFill>
          <a:ln w="19050" cap="flat" cmpd="sng" algn="ctr">
            <a:noFill/>
            <a:prstDash val="solid"/>
            <a:round/>
            <a:headEnd type="none" w="med" len="med"/>
            <a:tailEnd type="triangle" w="lg" len="med"/>
          </a:ln>
          <a:effectLst/>
        </p:spPr>
        <p:txBody>
          <a:bodyPr vert="horz" wrap="square" lIns="36000" tIns="36000" rIns="36000" bIns="360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a:ln>
                <a:noFill/>
              </a:ln>
              <a:solidFill>
                <a:schemeClr val="tx1"/>
              </a:solidFill>
              <a:effectLst/>
              <a:latin typeface="+mj-lt"/>
              <a:cs typeface="Arial" charset="0"/>
            </a:endParaRPr>
          </a:p>
        </p:txBody>
      </p:sp>
      <p:sp>
        <p:nvSpPr>
          <p:cNvPr id="14" name="Rectangle 13"/>
          <p:cNvSpPr/>
          <p:nvPr userDrawn="1"/>
        </p:nvSpPr>
        <p:spPr bwMode="white">
          <a:xfrm flipV="1">
            <a:off x="0" y="5975181"/>
            <a:ext cx="8604448" cy="867393"/>
          </a:xfrm>
          <a:prstGeom prst="rect">
            <a:avLst/>
          </a:prstGeom>
          <a:solidFill>
            <a:schemeClr val="tx2"/>
          </a:solidFill>
          <a:ln w="19050" cap="flat" cmpd="sng" algn="ctr">
            <a:noFill/>
            <a:prstDash val="solid"/>
            <a:round/>
            <a:headEnd type="none" w="med" len="med"/>
            <a:tailEnd type="triangle" w="lg" len="med"/>
          </a:ln>
          <a:effectLst/>
        </p:spPr>
        <p:txBody>
          <a:bodyPr vert="horz" wrap="square" lIns="36000" tIns="36000" rIns="36000" bIns="360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a:ln>
                <a:noFill/>
              </a:ln>
              <a:solidFill>
                <a:schemeClr val="tx1"/>
              </a:solidFill>
              <a:effectLst/>
              <a:latin typeface="+mj-lt"/>
              <a:cs typeface="Arial" charset="0"/>
            </a:endParaRPr>
          </a:p>
        </p:txBody>
      </p:sp>
      <p:sp>
        <p:nvSpPr>
          <p:cNvPr id="18" name="Text Placeholder 6"/>
          <p:cNvSpPr>
            <a:spLocks noGrp="1"/>
          </p:cNvSpPr>
          <p:nvPr>
            <p:ph type="body" sz="quarter" idx="12" hasCustomPrompt="1"/>
          </p:nvPr>
        </p:nvSpPr>
        <p:spPr>
          <a:xfrm>
            <a:off x="11253" y="5977560"/>
            <a:ext cx="8665203" cy="880439"/>
          </a:xfrm>
          <a:prstGeom prst="rect">
            <a:avLst/>
          </a:prstGeom>
        </p:spPr>
        <p:txBody>
          <a:bodyPr/>
          <a:lstStyle>
            <a:lvl1pPr marL="0" indent="0">
              <a:buNone/>
              <a:defRPr sz="1000" baseline="0">
                <a:ln>
                  <a:noFill/>
                </a:ln>
                <a:solidFill>
                  <a:schemeClr val="bg1"/>
                </a:solidFill>
                <a:effectLst/>
                <a:latin typeface="+mj-lt"/>
              </a:defRPr>
            </a:lvl1pPr>
          </a:lstStyle>
          <a:p>
            <a:pPr lvl="0"/>
            <a:r>
              <a:rPr lang="en-US"/>
              <a:t>Source: Where is the data from?  (Remove if not required)                                                                                                                                                                                                                                                                             Q. What is the question?                                                                                                                                                                                                                                                                          Base: What is the base and unweighted sample size (n=)?                                                                                                                                                                                                                                                                                                               </a:t>
            </a:r>
          </a:p>
          <a:p>
            <a:pPr lvl="0"/>
            <a:endParaRPr lang="en-US"/>
          </a:p>
        </p:txBody>
      </p:sp>
    </p:spTree>
    <p:extLst>
      <p:ext uri="{BB962C8B-B14F-4D97-AF65-F5344CB8AC3E}">
        <p14:creationId xmlns:p14="http://schemas.microsoft.com/office/powerpoint/2010/main" val="4097463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5" name="Text Placeholder 1"/>
          <p:cNvSpPr txBox="1">
            <a:spLocks/>
          </p:cNvSpPr>
          <p:nvPr userDrawn="1"/>
        </p:nvSpPr>
        <p:spPr>
          <a:xfrm>
            <a:off x="368300" y="1857090"/>
            <a:ext cx="8775700" cy="3149600"/>
          </a:xfrm>
          <a:prstGeom prst="rect">
            <a:avLst/>
          </a:prstGeom>
          <a:solidFill>
            <a:schemeClr val="accent2"/>
          </a:solidFill>
          <a:ln>
            <a:noFill/>
          </a:ln>
        </p:spPr>
        <p:txBody>
          <a:bodyPr vert="horz" lIns="360000" tIns="0" bIns="0" anchor="ctr"/>
          <a:lstStyle>
            <a:lvl1pPr marL="0" indent="0" algn="l" defTabSz="457200" rtl="0" eaLnBrk="1" latinLnBrk="0" hangingPunct="1">
              <a:lnSpc>
                <a:spcPct val="80000"/>
              </a:lnSpc>
              <a:spcBef>
                <a:spcPct val="20000"/>
              </a:spcBef>
              <a:buFont typeface="Arial"/>
              <a:buNone/>
              <a:defRPr sz="2800" b="1"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8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8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altLang="en-US">
              <a:solidFill>
                <a:schemeClr val="bg1"/>
              </a:solidFill>
            </a:endParaRPr>
          </a:p>
        </p:txBody>
      </p:sp>
      <p:sp>
        <p:nvSpPr>
          <p:cNvPr id="4" name="Rectangle 3"/>
          <p:cNvSpPr/>
          <p:nvPr userDrawn="1"/>
        </p:nvSpPr>
        <p:spPr>
          <a:xfrm>
            <a:off x="0" y="1857803"/>
            <a:ext cx="228890" cy="314888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539552" y="2963838"/>
            <a:ext cx="7886700" cy="936103"/>
          </a:xfrm>
          <a:prstGeom prst="rect">
            <a:avLst/>
          </a:prstGeom>
        </p:spPr>
        <p:txBody>
          <a:bodyPr/>
          <a:lstStyle>
            <a:lvl1pPr algn="l">
              <a:defRPr sz="3200">
                <a:solidFill>
                  <a:schemeClr val="bg1"/>
                </a:solidFill>
              </a:defRPr>
            </a:lvl1pPr>
          </a:lstStyle>
          <a:p>
            <a:r>
              <a:rPr lang="en-US"/>
              <a:t>Section</a:t>
            </a:r>
            <a:endParaRPr lang="en-GB"/>
          </a:p>
        </p:txBody>
      </p:sp>
      <p:sp>
        <p:nvSpPr>
          <p:cNvPr id="6" name="TextBox 5"/>
          <p:cNvSpPr txBox="1"/>
          <p:nvPr userDrawn="1"/>
        </p:nvSpPr>
        <p:spPr>
          <a:xfrm>
            <a:off x="1946275" y="6543717"/>
            <a:ext cx="5251450" cy="253916"/>
          </a:xfrm>
          <a:prstGeom prst="rect">
            <a:avLst/>
          </a:prstGeom>
          <a:noFill/>
        </p:spPr>
        <p:txBody>
          <a:bodyPr wrap="square" lIns="0" rtlCol="0">
            <a:spAutoFit/>
          </a:bodyPr>
          <a:lstStyle/>
          <a:p>
            <a:pPr algn="ctr"/>
            <a:r>
              <a:rPr lang="en-US" sz="1050">
                <a:solidFill>
                  <a:srgbClr val="FFFFFF"/>
                </a:solidFill>
              </a:rPr>
              <a:t>PROMOTING CHOICE   •   SECURING STANDARDS   •   PREVENTING HARM   </a:t>
            </a:r>
          </a:p>
        </p:txBody>
      </p:sp>
    </p:spTree>
    <p:extLst>
      <p:ext uri="{BB962C8B-B14F-4D97-AF65-F5344CB8AC3E}">
        <p14:creationId xmlns:p14="http://schemas.microsoft.com/office/powerpoint/2010/main" val="3262847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ext Placeholder 12"/>
          <p:cNvSpPr>
            <a:spLocks noGrp="1"/>
          </p:cNvSpPr>
          <p:nvPr>
            <p:ph type="body" sz="quarter" idx="12"/>
          </p:nvPr>
        </p:nvSpPr>
        <p:spPr>
          <a:xfrm>
            <a:off x="114445" y="404664"/>
            <a:ext cx="6692900" cy="432048"/>
          </a:xfrm>
          <a:prstGeom prst="rect">
            <a:avLst/>
          </a:prstGeom>
        </p:spPr>
        <p:txBody>
          <a:bodyPr vert="horz" lIns="0" tIns="0"/>
          <a:lstStyle>
            <a:lvl1pPr marL="0" indent="0">
              <a:lnSpc>
                <a:spcPct val="100000"/>
              </a:lnSpc>
              <a:spcBef>
                <a:spcPts val="0"/>
              </a:spcBef>
              <a:buNone/>
              <a:defRPr sz="24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9" name="Rectangle 8"/>
          <p:cNvSpPr/>
          <p:nvPr userDrawn="1"/>
        </p:nvSpPr>
        <p:spPr>
          <a:xfrm>
            <a:off x="0" y="5006690"/>
            <a:ext cx="228890" cy="144981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userDrawn="1"/>
        </p:nvSpPr>
        <p:spPr>
          <a:xfrm>
            <a:off x="1946275" y="6543717"/>
            <a:ext cx="5251450" cy="253916"/>
          </a:xfrm>
          <a:prstGeom prst="rect">
            <a:avLst/>
          </a:prstGeom>
          <a:noFill/>
        </p:spPr>
        <p:txBody>
          <a:bodyPr wrap="square" lIns="0" rtlCol="0">
            <a:spAutoFit/>
          </a:bodyPr>
          <a:lstStyle/>
          <a:p>
            <a:pPr algn="ctr"/>
            <a:r>
              <a:rPr lang="en-US" sz="1050">
                <a:solidFill>
                  <a:srgbClr val="FFFFFF"/>
                </a:solidFill>
              </a:rPr>
              <a:t>PROMOTING CHOICE   •   SECURING STANDARDS   •   PREVENTING HARM   </a:t>
            </a:r>
          </a:p>
        </p:txBody>
      </p:sp>
    </p:spTree>
    <p:extLst>
      <p:ext uri="{BB962C8B-B14F-4D97-AF65-F5344CB8AC3E}">
        <p14:creationId xmlns:p14="http://schemas.microsoft.com/office/powerpoint/2010/main" val="490977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_no footer">
    <p:spTree>
      <p:nvGrpSpPr>
        <p:cNvPr id="1" name=""/>
        <p:cNvGrpSpPr/>
        <p:nvPr/>
      </p:nvGrpSpPr>
      <p:grpSpPr>
        <a:xfrm>
          <a:off x="0" y="0"/>
          <a:ext cx="0" cy="0"/>
          <a:chOff x="0" y="0"/>
          <a:chExt cx="0" cy="0"/>
        </a:xfrm>
      </p:grpSpPr>
      <p:sp>
        <p:nvSpPr>
          <p:cNvPr id="4" name="Text Placeholder 12"/>
          <p:cNvSpPr>
            <a:spLocks noGrp="1"/>
          </p:cNvSpPr>
          <p:nvPr>
            <p:ph type="body" sz="quarter" idx="12"/>
          </p:nvPr>
        </p:nvSpPr>
        <p:spPr>
          <a:xfrm>
            <a:off x="114445" y="404664"/>
            <a:ext cx="6692900" cy="432048"/>
          </a:xfrm>
          <a:prstGeom prst="rect">
            <a:avLst/>
          </a:prstGeom>
        </p:spPr>
        <p:txBody>
          <a:bodyPr vert="horz" lIns="0" tIns="0"/>
          <a:lstStyle>
            <a:lvl1pPr marL="0" indent="0">
              <a:lnSpc>
                <a:spcPct val="100000"/>
              </a:lnSpc>
              <a:spcBef>
                <a:spcPts val="0"/>
              </a:spcBef>
              <a:buNone/>
              <a:defRPr sz="24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9" name="Rectangle 8"/>
          <p:cNvSpPr/>
          <p:nvPr userDrawn="1"/>
        </p:nvSpPr>
        <p:spPr>
          <a:xfrm>
            <a:off x="0" y="5006690"/>
            <a:ext cx="228890" cy="144981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6675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7504" y="1124744"/>
            <a:ext cx="7886700" cy="5328592"/>
          </a:xfrm>
          <a:prstGeom prst="rect">
            <a:avLst/>
          </a:prstGeom>
        </p:spPr>
        <p:txBody>
          <a:bodyPr/>
          <a:lstStyle>
            <a:lvl1pPr>
              <a:defRPr sz="1600" b="0"/>
            </a:lvl1pPr>
            <a:lvl2pPr>
              <a:defRPr sz="1600" b="0"/>
            </a:lvl2pPr>
            <a:lvl3pPr>
              <a:defRPr sz="1200" b="0"/>
            </a:lvl3pPr>
            <a:lvl4pPr>
              <a:defRPr sz="1200" b="0"/>
            </a:lvl4pPr>
            <a:lvl5pPr>
              <a:defRPr sz="12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12"/>
          <p:cNvSpPr>
            <a:spLocks noGrp="1"/>
          </p:cNvSpPr>
          <p:nvPr>
            <p:ph type="body" sz="quarter" idx="12"/>
          </p:nvPr>
        </p:nvSpPr>
        <p:spPr>
          <a:xfrm>
            <a:off x="114445" y="404664"/>
            <a:ext cx="6692900" cy="432048"/>
          </a:xfrm>
          <a:prstGeom prst="rect">
            <a:avLst/>
          </a:prstGeom>
        </p:spPr>
        <p:txBody>
          <a:bodyPr vert="horz" lIns="0" tIns="0"/>
          <a:lstStyle>
            <a:lvl1pPr marL="0" indent="0">
              <a:lnSpc>
                <a:spcPct val="100000"/>
              </a:lnSpc>
              <a:spcBef>
                <a:spcPts val="0"/>
              </a:spcBef>
              <a:buNone/>
              <a:defRPr sz="24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TextBox 3"/>
          <p:cNvSpPr txBox="1"/>
          <p:nvPr userDrawn="1"/>
        </p:nvSpPr>
        <p:spPr>
          <a:xfrm>
            <a:off x="1946275" y="6543717"/>
            <a:ext cx="5251450" cy="253916"/>
          </a:xfrm>
          <a:prstGeom prst="rect">
            <a:avLst/>
          </a:prstGeom>
          <a:noFill/>
        </p:spPr>
        <p:txBody>
          <a:bodyPr wrap="square" lIns="0" rtlCol="0">
            <a:spAutoFit/>
          </a:bodyPr>
          <a:lstStyle/>
          <a:p>
            <a:pPr algn="ctr"/>
            <a:r>
              <a:rPr lang="en-US" sz="1050">
                <a:solidFill>
                  <a:srgbClr val="FFFFFF"/>
                </a:solidFill>
              </a:rPr>
              <a:t>PROMOTING CHOICE   •   SECURING STANDARDS   •   PREVENTING HARM   </a:t>
            </a:r>
          </a:p>
        </p:txBody>
      </p:sp>
    </p:spTree>
    <p:extLst>
      <p:ext uri="{BB962C8B-B14F-4D97-AF65-F5344CB8AC3E}">
        <p14:creationId xmlns:p14="http://schemas.microsoft.com/office/powerpoint/2010/main" val="3355380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9512" y="179348"/>
            <a:ext cx="8248650" cy="369332"/>
          </a:xfrm>
          <a:prstGeom prst="rect">
            <a:avLst/>
          </a:prstGeo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444500" y="2185988"/>
            <a:ext cx="8248650" cy="9779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5"/>
          <p:cNvSpPr>
            <a:spLocks noGrp="1" noChangeArrowheads="1"/>
          </p:cNvSpPr>
          <p:nvPr>
            <p:ph type="sldNum" sz="quarter" idx="10"/>
          </p:nvPr>
        </p:nvSpPr>
        <p:spPr>
          <a:xfrm>
            <a:off x="8264525" y="6696075"/>
            <a:ext cx="411163" cy="152400"/>
          </a:xfrm>
          <a:prstGeom prst="rect">
            <a:avLst/>
          </a:prstGeom>
          <a:ln/>
        </p:spPr>
        <p:txBody>
          <a:bodyPr/>
          <a:lstStyle>
            <a:lvl1pPr>
              <a:defRPr/>
            </a:lvl1pPr>
          </a:lstStyle>
          <a:p>
            <a:pPr fontAlgn="base">
              <a:spcBef>
                <a:spcPct val="0"/>
              </a:spcBef>
              <a:spcAft>
                <a:spcPct val="0"/>
              </a:spcAft>
              <a:defRPr/>
            </a:pPr>
            <a:fld id="{691C46AF-68DC-4FF7-8B96-DA9510DA0761}" type="slidenum">
              <a:rPr lang="en-GB" smtClean="0">
                <a:solidFill>
                  <a:srgbClr val="FFFFFF"/>
                </a:solidFill>
                <a:latin typeface="Arial" charset="0"/>
                <a:cs typeface="Arial" charset="0"/>
              </a:rPr>
              <a:pPr fontAlgn="base">
                <a:spcBef>
                  <a:spcPct val="0"/>
                </a:spcBef>
                <a:spcAft>
                  <a:spcPct val="0"/>
                </a:spcAft>
                <a:defRPr/>
              </a:pPr>
              <a:t>‹#›</a:t>
            </a:fld>
            <a:endParaRPr lang="en-GB">
              <a:solidFill>
                <a:srgbClr val="FFFFFF"/>
              </a:solidFill>
              <a:latin typeface="Arial" charset="0"/>
              <a:cs typeface="Arial" charset="0"/>
            </a:endParaRPr>
          </a:p>
        </p:txBody>
      </p:sp>
    </p:spTree>
    <p:extLst>
      <p:ext uri="{BB962C8B-B14F-4D97-AF65-F5344CB8AC3E}">
        <p14:creationId xmlns:p14="http://schemas.microsoft.com/office/powerpoint/2010/main" val="369544372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
          <p:cNvSpPr>
            <a:spLocks noGrp="1" noChangeArrowheads="1"/>
          </p:cNvSpPr>
          <p:nvPr>
            <p:ph type="sldNum" sz="quarter" idx="10"/>
          </p:nvPr>
        </p:nvSpPr>
        <p:spPr>
          <a:xfrm>
            <a:off x="8264525" y="6696075"/>
            <a:ext cx="411163" cy="152400"/>
          </a:xfrm>
          <a:prstGeom prst="rect">
            <a:avLst/>
          </a:prstGeom>
          <a:ln/>
        </p:spPr>
        <p:txBody>
          <a:bodyPr/>
          <a:lstStyle>
            <a:lvl1pPr>
              <a:defRPr/>
            </a:lvl1pPr>
          </a:lstStyle>
          <a:p>
            <a:pPr>
              <a:defRPr/>
            </a:pPr>
            <a:fld id="{5B7C93FB-DC22-4227-A8C4-7704107AD3BD}"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584451490"/>
      </p:ext>
    </p:extLst>
  </p:cSld>
  <p:clrMapOvr>
    <a:masterClrMapping/>
  </p:clrMapOvr>
  <p:transition/>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70650"/>
            <a:ext cx="9144000" cy="4000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283900"/>
          </a:xfrm>
          <a:prstGeom prst="rect">
            <a:avLst/>
          </a:prstGeom>
          <a:solidFill>
            <a:srgbClr val="532A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 Same Side Corner Rectangle 10"/>
          <p:cNvSpPr/>
          <p:nvPr/>
        </p:nvSpPr>
        <p:spPr>
          <a:xfrm rot="10800000">
            <a:off x="7553679" y="0"/>
            <a:ext cx="1357200" cy="1024193"/>
          </a:xfrm>
          <a:prstGeom prst="round2Same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355">
              <a:defRPr/>
            </a:pPr>
            <a:endParaRPr lang="en-US" kern="0">
              <a:solidFill>
                <a:sysClr val="windowText" lastClr="000000"/>
              </a:solidFill>
            </a:endParaRPr>
          </a:p>
        </p:txBody>
      </p:sp>
      <p:pic>
        <p:nvPicPr>
          <p:cNvPr id="12" name="Picture Placeholder 3" descr="Ofcom_Publication logo_CMYK.eps"/>
          <p:cNvPicPr>
            <a:picLocks noChangeAspect="1"/>
          </p:cNvPicPr>
          <p:nvPr/>
        </p:nvPicPr>
        <p:blipFill>
          <a:blip r:embed="rId11" cstate="print">
            <a:extLst>
              <a:ext uri="{28A0092B-C50C-407E-A947-70E740481C1C}">
                <a14:useLocalDpi xmlns:a14="http://schemas.microsoft.com/office/drawing/2010/main" val="0"/>
              </a:ext>
            </a:extLst>
          </a:blip>
          <a:srcRect t="-7474" b="-7474"/>
          <a:stretch>
            <a:fillRect/>
          </a:stretch>
        </p:blipFill>
        <p:spPr>
          <a:xfrm>
            <a:off x="7653579" y="393697"/>
            <a:ext cx="1155700" cy="520700"/>
          </a:xfrm>
          <a:prstGeom prst="rect">
            <a:avLst/>
          </a:prstGeom>
        </p:spPr>
      </p:pic>
      <p:sp>
        <p:nvSpPr>
          <p:cNvPr id="10" name="Rectangle 15"/>
          <p:cNvSpPr txBox="1">
            <a:spLocks noChangeArrowheads="1"/>
          </p:cNvSpPr>
          <p:nvPr/>
        </p:nvSpPr>
        <p:spPr>
          <a:xfrm>
            <a:off x="8748464" y="6543717"/>
            <a:ext cx="411163" cy="253916"/>
          </a:xfrm>
          <a:prstGeom prst="rect">
            <a:avLst/>
          </a:prstGeom>
          <a:ln/>
        </p:spPr>
        <p:txBody>
          <a:bodyPr/>
          <a:lstStyle>
            <a:defPPr>
              <a:defRPr lang="en-US"/>
            </a:defPPr>
            <a:lvl1pPr marL="0" algn="l" defTabSz="914400" rtl="0" eaLnBrk="1" latinLnBrk="0" hangingPunct="1">
              <a:defRPr sz="1000" kern="1200">
                <a:solidFill>
                  <a:schemeClr val="bg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defRPr/>
            </a:pPr>
            <a:fld id="{72C02E80-14A7-4B45-8117-CAA172FE0DCC}" type="slidenum">
              <a:rPr lang="en-GB" sz="1000" smtClean="0">
                <a:solidFill>
                  <a:schemeClr val="tx2">
                    <a:lumMod val="20000"/>
                    <a:lumOff val="80000"/>
                  </a:schemeClr>
                </a:solidFill>
              </a:rPr>
              <a:pPr algn="r" fontAlgn="base">
                <a:spcBef>
                  <a:spcPct val="0"/>
                </a:spcBef>
                <a:spcAft>
                  <a:spcPct val="0"/>
                </a:spcAft>
                <a:defRPr/>
              </a:pPr>
              <a:t>‹#›</a:t>
            </a:fld>
            <a:endParaRPr lang="en-GB" sz="1000">
              <a:solidFill>
                <a:schemeClr val="tx2">
                  <a:lumMod val="20000"/>
                  <a:lumOff val="80000"/>
                </a:schemeClr>
              </a:solidFill>
            </a:endParaRPr>
          </a:p>
        </p:txBody>
      </p:sp>
    </p:spTree>
    <p:extLst>
      <p:ext uri="{BB962C8B-B14F-4D97-AF65-F5344CB8AC3E}">
        <p14:creationId xmlns:p14="http://schemas.microsoft.com/office/powerpoint/2010/main" val="2880141413"/>
      </p:ext>
    </p:extLst>
  </p:cSld>
  <p:clrMap bg1="lt1" tx1="dk1" bg2="lt2" tx2="dk2" accent1="accent1" accent2="accent2" accent3="accent3" accent4="accent4" accent5="accent5" accent6="accent6" hlink="hlink" folHlink="folHlink"/>
  <p:sldLayoutIdLst>
    <p:sldLayoutId id="2147483684" r:id="rId1"/>
    <p:sldLayoutId id="2147483662" r:id="rId2"/>
    <p:sldLayoutId id="2147483695" r:id="rId3"/>
    <p:sldLayoutId id="2147483685" r:id="rId4"/>
    <p:sldLayoutId id="2147483692" r:id="rId5"/>
    <p:sldLayoutId id="2147483694" r:id="rId6"/>
    <p:sldLayoutId id="2147483693" r:id="rId7"/>
    <p:sldLayoutId id="2147483696" r:id="rId8"/>
    <p:sldLayoutId id="2147483697" r:id="rId9"/>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7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9.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9.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title" idx="4294967295"/>
          </p:nvPr>
        </p:nvSpPr>
        <p:spPr>
          <a:xfrm>
            <a:off x="520700" y="1772816"/>
            <a:ext cx="6692900" cy="872057"/>
          </a:xfrm>
          <a:prstGeom prst="rect">
            <a:avLst/>
          </a:prstGeom>
          <a:noFill/>
          <a:ln>
            <a:noFill/>
            <a:prstDash/>
          </a:ln>
          <a:effectLst/>
        </p:spPr>
        <p:txBody>
          <a:bodyPr rot="0" spcFirstLastPara="0" vertOverflow="overflow" horzOverflow="overflow" vert="horz" wrap="square" lIns="0" tIns="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GB" sz="2800" b="1" i="0" u="none" strike="noStrike" kern="1200" cap="none" spc="0" normalizeH="0" baseline="0" noProof="0" dirty="0">
                <a:ln>
                  <a:noFill/>
                </a:ln>
                <a:solidFill>
                  <a:schemeClr val="tx1"/>
                </a:solidFill>
                <a:effectLst/>
                <a:uLnTx/>
                <a:uFillTx/>
                <a:latin typeface="+mn-lt"/>
                <a:ea typeface="+mn-ea"/>
                <a:cs typeface="+mn-cs"/>
              </a:rPr>
              <a:t>News Consumption in the UK: 2022</a:t>
            </a:r>
          </a:p>
        </p:txBody>
      </p:sp>
      <p:sp>
        <p:nvSpPr>
          <p:cNvPr id="5" name="Text Placeholder 4"/>
          <p:cNvSpPr>
            <a:spLocks noGrp="1"/>
          </p:cNvSpPr>
          <p:nvPr>
            <p:ph type="body" sz="quarter" idx="13"/>
          </p:nvPr>
        </p:nvSpPr>
        <p:spPr>
          <a:xfrm>
            <a:off x="520700" y="2458479"/>
            <a:ext cx="8145506" cy="622300"/>
          </a:xfrm>
        </p:spPr>
        <p:txBody>
          <a:bodyPr/>
          <a:lstStyle/>
          <a:p>
            <a:r>
              <a:rPr lang="en-GB" b="1" dirty="0"/>
              <a:t>Produced by: </a:t>
            </a:r>
            <a:r>
              <a:rPr lang="en-GB" dirty="0"/>
              <a:t>Jigsaw Research</a:t>
            </a:r>
          </a:p>
          <a:p>
            <a:r>
              <a:rPr lang="en-GB" b="1" dirty="0"/>
              <a:t>Fieldwork dates: </a:t>
            </a:r>
            <a:r>
              <a:rPr lang="en-GB" dirty="0"/>
              <a:t>November &amp; December 2021 and March &amp; April 2022</a:t>
            </a:r>
          </a:p>
          <a:p>
            <a:r>
              <a:rPr lang="en-GB" b="1" dirty="0"/>
              <a:t>Published: </a:t>
            </a:r>
            <a:r>
              <a:rPr lang="en-GB" dirty="0"/>
              <a:t> 21 July 2022</a:t>
            </a:r>
          </a:p>
          <a:p>
            <a:endParaRPr lang="en-GB" dirty="0"/>
          </a:p>
        </p:txBody>
      </p:sp>
      <p:pic>
        <p:nvPicPr>
          <p:cNvPr id="11" name="Picture Placeholder 5">
            <a:extLst>
              <a:ext uri="{C183D7F6-B498-43B3-948B-1728B52AA6E4}">
                <adec:decorative xmlns:adec="http://schemas.microsoft.com/office/drawing/2017/decorative" val="1"/>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a:stretch>
            <a:fillRect/>
          </a:stretch>
        </p:blipFill>
        <p:spPr>
          <a:solidFill>
            <a:srgbClr val="FFFF00"/>
          </a:solidFill>
          <a:ln>
            <a:noFill/>
          </a:ln>
        </p:spPr>
      </p:pic>
    </p:spTree>
    <p:extLst>
      <p:ext uri="{BB962C8B-B14F-4D97-AF65-F5344CB8AC3E}">
        <p14:creationId xmlns:p14="http://schemas.microsoft.com/office/powerpoint/2010/main" val="1114247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CA3F96E-C6FA-48F9-8FA3-7A63FDC3C2CA}"/>
              </a:ext>
            </a:extLst>
          </p:cNvPr>
          <p:cNvSpPr>
            <a:spLocks noGrp="1"/>
          </p:cNvSpPr>
          <p:nvPr>
            <p:ph type="sldNum" sz="quarter" idx="10"/>
          </p:nvPr>
        </p:nvSpPr>
        <p:spPr/>
        <p:txBody>
          <a:bodyPr/>
          <a:lstStyle/>
          <a:p>
            <a:pPr fontAlgn="base">
              <a:spcBef>
                <a:spcPct val="0"/>
              </a:spcBef>
              <a:spcAft>
                <a:spcPct val="0"/>
              </a:spcAft>
              <a:defRPr/>
            </a:pPr>
            <a:fld id="{691C46AF-68DC-4FF7-8B96-DA9510DA0761}" type="slidenum">
              <a:rPr lang="en-GB" smtClean="0">
                <a:solidFill>
                  <a:srgbClr val="FFFFFF"/>
                </a:solidFill>
                <a:latin typeface="Arial" charset="0"/>
                <a:cs typeface="Arial" charset="0"/>
              </a:rPr>
              <a:pPr fontAlgn="base">
                <a:spcBef>
                  <a:spcPct val="0"/>
                </a:spcBef>
                <a:spcAft>
                  <a:spcPct val="0"/>
                </a:spcAft>
                <a:defRPr/>
              </a:pPr>
              <a:t>10</a:t>
            </a:fld>
            <a:endParaRPr lang="en-GB">
              <a:solidFill>
                <a:srgbClr val="FFFFFF"/>
              </a:solidFill>
              <a:latin typeface="Arial" charset="0"/>
              <a:cs typeface="Arial" charset="0"/>
            </a:endParaRPr>
          </a:p>
        </p:txBody>
      </p:sp>
      <p:sp>
        <p:nvSpPr>
          <p:cNvPr id="7" name="Rectangle 6">
            <a:extLst>
              <a:ext uri="{FF2B5EF4-FFF2-40B4-BE49-F238E27FC236}">
                <a16:creationId xmlns:a16="http://schemas.microsoft.com/office/drawing/2014/main" id="{BC3C4671-A5DC-4124-B8F1-41F10090A9D9}"/>
              </a:ext>
            </a:extLst>
          </p:cNvPr>
          <p:cNvSpPr/>
          <p:nvPr/>
        </p:nvSpPr>
        <p:spPr>
          <a:xfrm>
            <a:off x="257839" y="1059571"/>
            <a:ext cx="8628321" cy="6368538"/>
          </a:xfrm>
          <a:prstGeom prst="rect">
            <a:avLst/>
          </a:prstGeom>
        </p:spPr>
        <p:txBody>
          <a:bodyPr wrap="square" anchor="t">
            <a:spAutoFit/>
          </a:bodyPr>
          <a:lstStyle/>
          <a:p>
            <a:pPr lvl="0" fontAlgn="ctr">
              <a:buSzPts val="1000"/>
              <a:tabLst>
                <a:tab pos="457200" algn="l"/>
              </a:tabLst>
            </a:pPr>
            <a:endParaRPr lang="en-GB" sz="1200" b="1" dirty="0">
              <a:latin typeface="Calibri" panose="020F0502020204030204" pitchFamily="34" charset="0"/>
              <a:ea typeface="Arial" panose="020B0604020202020204" pitchFamily="34" charset="0"/>
              <a:cs typeface="Arial" panose="020B0604020202020204" pitchFamily="34" charset="0"/>
            </a:endParaRPr>
          </a:p>
          <a:p>
            <a:pPr marL="171450" indent="-171450">
              <a:lnSpc>
                <a:spcPct val="107000"/>
              </a:lnSpc>
              <a:buFont typeface="Arial" panose="020B0604020202020204" pitchFamily="34" charset="0"/>
              <a:buChar char="•"/>
            </a:pPr>
            <a:r>
              <a:rPr lang="en-GB" sz="1200" b="1" dirty="0">
                <a:effectLst/>
                <a:latin typeface="Calibri" panose="020F0502020204030204" pitchFamily="34" charset="0"/>
                <a:ea typeface="Arial" panose="020B0604020202020204" pitchFamily="34" charset="0"/>
                <a:cs typeface="Arial" panose="020B0604020202020204" pitchFamily="34" charset="0"/>
              </a:rPr>
              <a:t>As in 2020, just under six in ten 12-15s claim to be either ‘very’ or ‘quite’ interested in news</a:t>
            </a:r>
            <a:r>
              <a:rPr lang="en-GB" sz="1200" dirty="0">
                <a:effectLst/>
                <a:latin typeface="Calibri" panose="020F0502020204030204" pitchFamily="34" charset="0"/>
                <a:ea typeface="Arial" panose="020B0604020202020204" pitchFamily="34" charset="0"/>
                <a:cs typeface="Arial" panose="020B0604020202020204" pitchFamily="34" charset="0"/>
              </a:rPr>
              <a:t>. </a:t>
            </a:r>
            <a:r>
              <a:rPr lang="en-US" sz="1200" dirty="0">
                <a:effectLst/>
                <a:latin typeface="Calibri" panose="020F0502020204030204" pitchFamily="34" charset="0"/>
                <a:ea typeface="Arial" panose="020B0604020202020204" pitchFamily="34" charset="0"/>
                <a:cs typeface="Arial" panose="020B0604020202020204" pitchFamily="34" charset="0"/>
              </a:rPr>
              <a:t>Among the four in ten who are not interested in the news, </a:t>
            </a:r>
            <a:r>
              <a:rPr lang="en-GB" sz="1200" dirty="0">
                <a:effectLst/>
                <a:latin typeface="Calibri" panose="020F0502020204030204" pitchFamily="34" charset="0"/>
                <a:ea typeface="Arial" panose="020B0604020202020204" pitchFamily="34" charset="0"/>
                <a:cs typeface="Arial" panose="020B0604020202020204" pitchFamily="34" charset="0"/>
              </a:rPr>
              <a:t>t</a:t>
            </a:r>
            <a:r>
              <a:rPr lang="en-US" sz="1200" dirty="0">
                <a:effectLst/>
                <a:latin typeface="Calibri" panose="020F0502020204030204" pitchFamily="34" charset="0"/>
                <a:ea typeface="Arial" panose="020B0604020202020204" pitchFamily="34" charset="0"/>
                <a:cs typeface="Arial" panose="020B0604020202020204" pitchFamily="34" charset="0"/>
              </a:rPr>
              <a:t>he main reason</a:t>
            </a:r>
            <a:r>
              <a:rPr lang="en-GB" sz="1200" dirty="0">
                <a:effectLst/>
                <a:latin typeface="Calibri" panose="020F0502020204030204" pitchFamily="34" charset="0"/>
                <a:ea typeface="Arial" panose="020B0604020202020204" pitchFamily="34" charset="0"/>
                <a:cs typeface="Arial" panose="020B0604020202020204" pitchFamily="34" charset="0"/>
              </a:rPr>
              <a:t> is it is ‘too boring’ (39% although this has decreased since 2021). </a:t>
            </a:r>
          </a:p>
          <a:p>
            <a:pPr marL="171450" indent="-171450">
              <a:lnSpc>
                <a:spcPct val="107000"/>
              </a:lnSpc>
              <a:buFont typeface="Arial" panose="020B0604020202020204" pitchFamily="34" charset="0"/>
              <a:buChar char="•"/>
            </a:pPr>
            <a:endParaRPr lang="en-GB" sz="1200" dirty="0">
              <a:effectLst/>
              <a:latin typeface="Calibri" panose="020F0502020204030204" pitchFamily="34" charset="0"/>
              <a:ea typeface="Arial" panose="020B0604020202020204" pitchFamily="34" charset="0"/>
              <a:cs typeface="Arial" panose="020B0604020202020204" pitchFamily="34" charset="0"/>
            </a:endParaRPr>
          </a:p>
          <a:p>
            <a:pPr marL="171450" indent="-171450">
              <a:lnSpc>
                <a:spcPct val="107000"/>
              </a:lnSpc>
              <a:buFont typeface="Arial" panose="020B0604020202020204" pitchFamily="34" charset="0"/>
              <a:buChar char="•"/>
            </a:pPr>
            <a:r>
              <a:rPr lang="en-GB" sz="1200" b="1" dirty="0">
                <a:effectLst/>
                <a:latin typeface="Calibri" panose="020F0502020204030204" pitchFamily="34" charset="0"/>
                <a:ea typeface="Arial" panose="020B0604020202020204" pitchFamily="34" charset="0"/>
                <a:cs typeface="Arial" panose="020B0604020202020204" pitchFamily="34" charset="0"/>
              </a:rPr>
              <a:t>Talking with family (65%) and watching TV (59%) continue to be the most common ways to find out about the news</a:t>
            </a:r>
            <a:r>
              <a:rPr lang="en-GB" sz="1200" dirty="0">
                <a:effectLst/>
                <a:latin typeface="Calibri" panose="020F0502020204030204" pitchFamily="34" charset="0"/>
                <a:ea typeface="Arial" panose="020B0604020202020204" pitchFamily="34" charset="0"/>
                <a:cs typeface="Arial" panose="020B0604020202020204" pitchFamily="34" charset="0"/>
              </a:rPr>
              <a:t>, although the reach of TV news has decreased since 2021. </a:t>
            </a:r>
          </a:p>
          <a:p>
            <a:pPr marL="171450" indent="-171450">
              <a:lnSpc>
                <a:spcPct val="107000"/>
              </a:lnSpc>
              <a:buFont typeface="Arial" panose="020B0604020202020204" pitchFamily="34" charset="0"/>
              <a:buChar char="•"/>
            </a:pPr>
            <a:endParaRPr lang="en-GB" sz="1200" dirty="0">
              <a:effectLst/>
              <a:latin typeface="Calibri" panose="020F0502020204030204" pitchFamily="34" charset="0"/>
              <a:ea typeface="Arial" panose="020B0604020202020204" pitchFamily="34" charset="0"/>
              <a:cs typeface="Arial" panose="020B0604020202020204" pitchFamily="34" charset="0"/>
            </a:endParaRPr>
          </a:p>
          <a:p>
            <a:pPr marL="171450" indent="-171450">
              <a:lnSpc>
                <a:spcPct val="107000"/>
              </a:lnSpc>
              <a:buFont typeface="Arial" panose="020B0604020202020204" pitchFamily="34" charset="0"/>
              <a:buChar char="•"/>
            </a:pPr>
            <a:r>
              <a:rPr lang="en-GB" sz="1200" b="1" dirty="0">
                <a:effectLst/>
                <a:latin typeface="Calibri" panose="020F0502020204030204" pitchFamily="34" charset="0"/>
                <a:ea typeface="Arial" panose="020B0604020202020204" pitchFamily="34" charset="0"/>
                <a:cs typeface="Arial" panose="020B0604020202020204" pitchFamily="34" charset="0"/>
              </a:rPr>
              <a:t>Replacing more traditional news sources, Instagram (29%), </a:t>
            </a:r>
            <a:r>
              <a:rPr lang="en-GB" sz="1200" b="1" dirty="0" err="1">
                <a:effectLst/>
                <a:latin typeface="Calibri" panose="020F0502020204030204" pitchFamily="34" charset="0"/>
                <a:ea typeface="Arial" panose="020B0604020202020204" pitchFamily="34" charset="0"/>
                <a:cs typeface="Arial" panose="020B0604020202020204" pitchFamily="34" charset="0"/>
              </a:rPr>
              <a:t>TikTok</a:t>
            </a:r>
            <a:r>
              <a:rPr lang="en-GB" sz="1200" b="1" dirty="0">
                <a:effectLst/>
                <a:latin typeface="Calibri" panose="020F0502020204030204" pitchFamily="34" charset="0"/>
                <a:ea typeface="Arial" panose="020B0604020202020204" pitchFamily="34" charset="0"/>
                <a:cs typeface="Arial" panose="020B0604020202020204" pitchFamily="34" charset="0"/>
              </a:rPr>
              <a:t> (28%) and YouTube (28%) are now the top three most used sources of news across all platforms.</a:t>
            </a:r>
            <a:r>
              <a:rPr lang="en-GB" sz="1200" dirty="0">
                <a:effectLst/>
                <a:latin typeface="Calibri" panose="020F0502020204030204" pitchFamily="34" charset="0"/>
                <a:ea typeface="Arial" panose="020B0604020202020204" pitchFamily="34" charset="0"/>
                <a:cs typeface="Arial" panose="020B0604020202020204" pitchFamily="34" charset="0"/>
              </a:rPr>
              <a:t> </a:t>
            </a:r>
            <a:r>
              <a:rPr lang="en-GB" sz="1200" dirty="0" err="1">
                <a:effectLst/>
                <a:latin typeface="Calibri" panose="020F0502020204030204" pitchFamily="34" charset="0"/>
                <a:ea typeface="Arial" panose="020B0604020202020204" pitchFamily="34" charset="0"/>
                <a:cs typeface="Arial" panose="020B0604020202020204" pitchFamily="34" charset="0"/>
              </a:rPr>
              <a:t>TikTok</a:t>
            </a:r>
            <a:r>
              <a:rPr lang="en-GB" sz="1200" dirty="0">
                <a:effectLst/>
                <a:latin typeface="Calibri" panose="020F0502020204030204" pitchFamily="34" charset="0"/>
                <a:ea typeface="Arial" panose="020B0604020202020204" pitchFamily="34" charset="0"/>
                <a:cs typeface="Arial" panose="020B0604020202020204" pitchFamily="34" charset="0"/>
              </a:rPr>
              <a:t> reach increased from 22% in 2021.</a:t>
            </a:r>
          </a:p>
          <a:p>
            <a:pPr marL="171450" indent="-171450">
              <a:lnSpc>
                <a:spcPct val="107000"/>
              </a:lnSpc>
              <a:buFont typeface="Arial" panose="020B0604020202020204" pitchFamily="34" charset="0"/>
              <a:buChar char="•"/>
            </a:pPr>
            <a:endParaRPr lang="en-GB" sz="1200" dirty="0">
              <a:effectLst/>
              <a:latin typeface="Calibri" panose="020F0502020204030204" pitchFamily="34" charset="0"/>
              <a:ea typeface="Arial" panose="020B0604020202020204" pitchFamily="34" charset="0"/>
              <a:cs typeface="Arial" panose="020B0604020202020204" pitchFamily="34" charset="0"/>
            </a:endParaRPr>
          </a:p>
          <a:p>
            <a:pPr marL="171450" indent="-171450">
              <a:lnSpc>
                <a:spcPct val="107000"/>
              </a:lnSpc>
              <a:buFont typeface="Arial" panose="020B0604020202020204" pitchFamily="34" charset="0"/>
              <a:buChar char="•"/>
            </a:pPr>
            <a:r>
              <a:rPr lang="en-GB" sz="1200" b="1" dirty="0">
                <a:effectLst/>
                <a:latin typeface="Calibri" panose="020F0502020204030204" pitchFamily="34" charset="0"/>
                <a:ea typeface="Arial" panose="020B0604020202020204" pitchFamily="34" charset="0"/>
                <a:cs typeface="Arial" panose="020B0604020202020204" pitchFamily="34" charset="0"/>
              </a:rPr>
              <a:t>24% of 12-15s claim to use BBC One/Two for news in 2022, a decrease fro</a:t>
            </a:r>
            <a:r>
              <a:rPr lang="en-GB" sz="1200" b="1" dirty="0">
                <a:latin typeface="Calibri" panose="020F0502020204030204" pitchFamily="34" charset="0"/>
                <a:ea typeface="Arial" panose="020B0604020202020204" pitchFamily="34" charset="0"/>
                <a:cs typeface="Arial" panose="020B0604020202020204" pitchFamily="34" charset="0"/>
              </a:rPr>
              <a:t>m </a:t>
            </a:r>
            <a:r>
              <a:rPr lang="en-GB" sz="1200" b="1" dirty="0">
                <a:effectLst/>
                <a:latin typeface="Calibri" panose="020F0502020204030204" pitchFamily="34" charset="0"/>
                <a:ea typeface="Arial" panose="020B0604020202020204" pitchFamily="34" charset="0"/>
                <a:cs typeface="Arial" panose="020B0604020202020204" pitchFamily="34" charset="0"/>
              </a:rPr>
              <a:t>35% in 2021. </a:t>
            </a:r>
            <a:r>
              <a:rPr lang="en-GB" sz="1200" dirty="0">
                <a:latin typeface="Calibri" panose="020F0502020204030204" pitchFamily="34" charset="0"/>
                <a:ea typeface="Arial" panose="020B0604020202020204" pitchFamily="34" charset="0"/>
                <a:cs typeface="Arial" panose="020B0604020202020204" pitchFamily="34" charset="0"/>
              </a:rPr>
              <a:t>L</a:t>
            </a:r>
            <a:r>
              <a:rPr lang="en-GB" sz="1200" dirty="0">
                <a:effectLst/>
                <a:latin typeface="Calibri" panose="020F0502020204030204" pitchFamily="34" charset="0"/>
                <a:ea typeface="Arial" panose="020B0604020202020204" pitchFamily="34" charset="0"/>
                <a:cs typeface="Arial" panose="020B0604020202020204" pitchFamily="34" charset="0"/>
              </a:rPr>
              <a:t>onger term, reach of BBC One/Two has declined from 45% in 2018.</a:t>
            </a:r>
          </a:p>
          <a:p>
            <a:pPr marL="171450" indent="-171450">
              <a:lnSpc>
                <a:spcPct val="107000"/>
              </a:lnSpc>
              <a:buFont typeface="Arial" panose="020B0604020202020204" pitchFamily="34" charset="0"/>
              <a:buChar char="•"/>
            </a:pPr>
            <a:endParaRPr lang="en-GB" sz="1200" dirty="0">
              <a:effectLst/>
              <a:latin typeface="Calibri" panose="020F0502020204030204" pitchFamily="34" charset="0"/>
              <a:ea typeface="Arial" panose="020B0604020202020204" pitchFamily="34" charset="0"/>
              <a:cs typeface="Arial" panose="020B0604020202020204" pitchFamily="34" charset="0"/>
            </a:endParaRPr>
          </a:p>
          <a:p>
            <a:pPr marL="171450" indent="-171450">
              <a:lnSpc>
                <a:spcPct val="107000"/>
              </a:lnSpc>
              <a:buFont typeface="Arial" panose="020B0604020202020204" pitchFamily="34" charset="0"/>
              <a:buChar char="•"/>
            </a:pPr>
            <a:r>
              <a:rPr lang="en-GB" sz="1200" b="1" dirty="0">
                <a:effectLst/>
                <a:latin typeface="Calibri" panose="020F0502020204030204" pitchFamily="34" charset="0"/>
                <a:ea typeface="Arial" panose="020B0604020202020204" pitchFamily="34" charset="0"/>
                <a:cs typeface="Arial" panose="020B0604020202020204" pitchFamily="34" charset="0"/>
              </a:rPr>
              <a:t>YouTube, Facebook (22%), Sky News (19%) and WhatsApp (17%) have all also seen decreases in reach since 2021. </a:t>
            </a:r>
            <a:r>
              <a:rPr lang="en-GB" sz="1200" dirty="0">
                <a:effectLst/>
                <a:latin typeface="Calibri" panose="020F0502020204030204" pitchFamily="34" charset="0"/>
                <a:ea typeface="Arial" panose="020B0604020202020204" pitchFamily="34" charset="0"/>
                <a:cs typeface="Arial" panose="020B0604020202020204" pitchFamily="34" charset="0"/>
              </a:rPr>
              <a:t>Longer ter</a:t>
            </a:r>
            <a:r>
              <a:rPr lang="en-GB" sz="1200" dirty="0">
                <a:latin typeface="Calibri" panose="020F0502020204030204" pitchFamily="34" charset="0"/>
                <a:ea typeface="Arial" panose="020B0604020202020204" pitchFamily="34" charset="0"/>
                <a:cs typeface="Arial" panose="020B0604020202020204" pitchFamily="34" charset="0"/>
              </a:rPr>
              <a:t>m, reach </a:t>
            </a:r>
            <a:r>
              <a:rPr lang="en-GB" sz="1200" dirty="0">
                <a:effectLst/>
                <a:latin typeface="Calibri" panose="020F0502020204030204" pitchFamily="34" charset="0"/>
                <a:ea typeface="Arial" panose="020B0604020202020204" pitchFamily="34" charset="0"/>
                <a:cs typeface="Arial" panose="020B0604020202020204" pitchFamily="34" charset="0"/>
              </a:rPr>
              <a:t>of Facebook has declined from 34% in 2018.</a:t>
            </a:r>
          </a:p>
          <a:p>
            <a:pPr marL="171450" indent="-171450">
              <a:lnSpc>
                <a:spcPct val="107000"/>
              </a:lnSpc>
              <a:buFont typeface="Arial" panose="020B0604020202020204" pitchFamily="34" charset="0"/>
              <a:buChar char="•"/>
            </a:pPr>
            <a:endParaRPr lang="en-GB" sz="1200" dirty="0">
              <a:effectLst/>
              <a:latin typeface="Calibri" panose="020F0502020204030204" pitchFamily="34" charset="0"/>
              <a:ea typeface="Arial" panose="020B0604020202020204" pitchFamily="34" charset="0"/>
              <a:cs typeface="Arial" panose="020B0604020202020204" pitchFamily="34" charset="0"/>
            </a:endParaRPr>
          </a:p>
          <a:p>
            <a:pPr marL="171450" indent="-171450">
              <a:lnSpc>
                <a:spcPct val="107000"/>
              </a:lnSpc>
              <a:buFont typeface="Arial" panose="020B0604020202020204" pitchFamily="34" charset="0"/>
              <a:buChar char="•"/>
            </a:pPr>
            <a:r>
              <a:rPr lang="en-GB" sz="1200" b="1" dirty="0">
                <a:effectLst/>
                <a:latin typeface="Calibri" panose="020F0502020204030204" pitchFamily="34" charset="0"/>
                <a:ea typeface="Arial" panose="020B0604020202020204" pitchFamily="34" charset="0"/>
                <a:cs typeface="Arial" panose="020B0604020202020204" pitchFamily="34" charset="0"/>
              </a:rPr>
              <a:t>A significant proportion (9%) still select BBC One/Two as their most important news source </a:t>
            </a:r>
            <a:r>
              <a:rPr lang="en-GB" sz="1200" dirty="0">
                <a:effectLst/>
                <a:latin typeface="Calibri" panose="020F0502020204030204" pitchFamily="34" charset="0"/>
                <a:ea typeface="Arial" panose="020B0604020202020204" pitchFamily="34" charset="0"/>
                <a:cs typeface="Arial" panose="020B0604020202020204" pitchFamily="34" charset="0"/>
              </a:rPr>
              <a:t>– however this represents a decrease from 14% in 2021. Similar proportions select </a:t>
            </a:r>
            <a:r>
              <a:rPr lang="en-GB" sz="1200" dirty="0" err="1">
                <a:effectLst/>
                <a:latin typeface="Calibri" panose="020F0502020204030204" pitchFamily="34" charset="0"/>
                <a:ea typeface="Arial" panose="020B0604020202020204" pitchFamily="34" charset="0"/>
                <a:cs typeface="Arial" panose="020B0604020202020204" pitchFamily="34" charset="0"/>
              </a:rPr>
              <a:t>TikTok</a:t>
            </a:r>
            <a:r>
              <a:rPr lang="en-GB" sz="1200" dirty="0">
                <a:effectLst/>
                <a:latin typeface="Calibri" panose="020F0502020204030204" pitchFamily="34" charset="0"/>
                <a:ea typeface="Arial" panose="020B0604020202020204" pitchFamily="34" charset="0"/>
                <a:cs typeface="Arial" panose="020B0604020202020204" pitchFamily="34" charset="0"/>
              </a:rPr>
              <a:t> (7%), YouTube (7%) and ITV/ITV WALES/CITV/UTV/STV (7%) this year.</a:t>
            </a:r>
          </a:p>
          <a:p>
            <a:pPr marL="171450" indent="-171450">
              <a:lnSpc>
                <a:spcPct val="107000"/>
              </a:lnSpc>
              <a:buFont typeface="Arial" panose="020B0604020202020204" pitchFamily="34" charset="0"/>
              <a:buChar char="•"/>
            </a:pPr>
            <a:endParaRPr lang="en-GB" sz="1200" dirty="0">
              <a:effectLst/>
              <a:latin typeface="Calibri" panose="020F0502020204030204" pitchFamily="34" charset="0"/>
              <a:ea typeface="Arial" panose="020B0604020202020204" pitchFamily="34" charset="0"/>
              <a:cs typeface="Arial" panose="020B0604020202020204" pitchFamily="34" charset="0"/>
            </a:endParaRPr>
          </a:p>
          <a:p>
            <a:pPr marL="171450" indent="-171450">
              <a:lnSpc>
                <a:spcPct val="107000"/>
              </a:lnSpc>
              <a:buFont typeface="Arial" panose="020B0604020202020204" pitchFamily="34" charset="0"/>
              <a:buChar char="•"/>
            </a:pPr>
            <a:r>
              <a:rPr lang="en-GB" sz="1200" b="1" dirty="0">
                <a:effectLst/>
                <a:latin typeface="Calibri" panose="020F0502020204030204" pitchFamily="34" charset="0"/>
                <a:ea typeface="Arial" panose="020B0604020202020204" pitchFamily="34" charset="0"/>
                <a:cs typeface="Arial" panose="020B0604020202020204" pitchFamily="34" charset="0"/>
              </a:rPr>
              <a:t>Family, radio and TV are perceived as the most truthful news sources, while social media and friends are perceived to be the least truthful.</a:t>
            </a:r>
            <a:r>
              <a:rPr lang="en-GB" sz="1200" dirty="0">
                <a:effectLst/>
                <a:latin typeface="Calibri" panose="020F0502020204030204" pitchFamily="34" charset="0"/>
                <a:ea typeface="Arial" panose="020B0604020202020204" pitchFamily="34" charset="0"/>
                <a:cs typeface="Arial" panose="020B0604020202020204" pitchFamily="34" charset="0"/>
              </a:rPr>
              <a:t> Almost four-fifths (79%) of 12-15s said the news they heard from family was either ‘always’ or ‘mostly’ accurate, compared to 72% for radio, and 65% for TV. Fewer believe news stories on social media (30%) or from friends (37%) are accurate. </a:t>
            </a:r>
          </a:p>
          <a:p>
            <a:pPr marL="171450" indent="-171450">
              <a:lnSpc>
                <a:spcPct val="107000"/>
              </a:lnSpc>
              <a:buFont typeface="Arial" panose="020B0604020202020204" pitchFamily="34" charset="0"/>
              <a:buChar char="•"/>
            </a:pPr>
            <a:endParaRPr lang="en-GB" sz="1200" b="1" dirty="0">
              <a:latin typeface="Calibri" panose="020F0502020204030204" pitchFamily="34" charset="0"/>
              <a:cs typeface="Arial" panose="020B0604020202020204" pitchFamily="34" charset="0"/>
            </a:endParaRPr>
          </a:p>
          <a:p>
            <a:pPr marL="171450" indent="-171450">
              <a:lnSpc>
                <a:spcPct val="107000"/>
              </a:lnSpc>
              <a:buFont typeface="Arial" panose="020B0604020202020204" pitchFamily="34" charset="0"/>
              <a:buChar char="•"/>
            </a:pPr>
            <a:r>
              <a:rPr lang="en-GB" sz="1200" b="1" dirty="0">
                <a:latin typeface="Calibri" panose="020F0502020204030204" pitchFamily="34" charset="0"/>
                <a:cs typeface="Arial" panose="020B0604020202020204" pitchFamily="34" charset="0"/>
              </a:rPr>
              <a:t>While teens remain more sceptical about news on social media than other sources, significant proportions of those who use social media sources for news do trust them</a:t>
            </a:r>
            <a:r>
              <a:rPr lang="en-GB" sz="1200" dirty="0">
                <a:latin typeface="Calibri" panose="020F0502020204030204" pitchFamily="34" charset="0"/>
                <a:cs typeface="Arial" panose="020B0604020202020204" pitchFamily="34" charset="0"/>
              </a:rPr>
              <a:t>, including half of YouTube (51%) and Twitter (52%) users.</a:t>
            </a:r>
          </a:p>
          <a:p>
            <a:pPr marL="171450" indent="-171450">
              <a:lnSpc>
                <a:spcPct val="107000"/>
              </a:lnSpc>
              <a:buFont typeface="Arial" panose="020B0604020202020204" pitchFamily="34" charset="0"/>
              <a:buChar char="•"/>
            </a:pPr>
            <a:endParaRPr lang="en-GB" sz="1200" b="1" dirty="0">
              <a:latin typeface="Calibri" panose="020F0502020204030204" pitchFamily="34" charset="0"/>
              <a:ea typeface="Arial" panose="020B0604020202020204" pitchFamily="34" charset="0"/>
              <a:cs typeface="Arial" panose="020B0604020202020204" pitchFamily="34" charset="0"/>
            </a:endParaRPr>
          </a:p>
          <a:p>
            <a:pPr marL="171450" indent="-171450">
              <a:lnSpc>
                <a:spcPct val="107000"/>
              </a:lnSpc>
              <a:buFont typeface="Arial" panose="020B0604020202020204" pitchFamily="34" charset="0"/>
              <a:buChar char="•"/>
            </a:pPr>
            <a:endParaRPr lang="en-GB" sz="1200" b="1" dirty="0">
              <a:latin typeface="Calibri" panose="020F0502020204030204" pitchFamily="34" charset="0"/>
              <a:cs typeface="Arial" panose="020B0604020202020204" pitchFamily="34" charset="0"/>
            </a:endParaRPr>
          </a:p>
          <a:p>
            <a:pPr lvl="0" fontAlgn="ctr">
              <a:buSzPts val="1000"/>
              <a:tabLst>
                <a:tab pos="457200" algn="l"/>
              </a:tabLst>
            </a:pPr>
            <a:endParaRPr lang="en-GB" sz="1200" b="1" dirty="0">
              <a:latin typeface="Calibri" panose="020F0502020204030204" pitchFamily="34" charset="0"/>
              <a:ea typeface="Arial" panose="020B0604020202020204" pitchFamily="34" charset="0"/>
              <a:cs typeface="Arial" panose="020B0604020202020204" pitchFamily="34" charset="0"/>
            </a:endParaRPr>
          </a:p>
          <a:p>
            <a:pPr lvl="0" fontAlgn="ctr">
              <a:buSzPts val="1000"/>
              <a:tabLst>
                <a:tab pos="457200" algn="l"/>
              </a:tabLst>
            </a:pPr>
            <a:endParaRPr lang="en-GB" sz="1200" b="1" dirty="0">
              <a:latin typeface="Calibri" panose="020F0502020204030204" pitchFamily="34" charset="0"/>
              <a:ea typeface="Arial" panose="020B0604020202020204" pitchFamily="34" charset="0"/>
              <a:cs typeface="Arial" panose="020B0604020202020204" pitchFamily="34" charset="0"/>
            </a:endParaRPr>
          </a:p>
          <a:p>
            <a:pPr>
              <a:lnSpc>
                <a:spcPct val="107000"/>
              </a:lnSpc>
            </a:pPr>
            <a:endParaRPr lang="en-GB" sz="1200" b="1" dirty="0">
              <a:latin typeface="Calibri" panose="020F0502020204030204" pitchFamily="34" charset="0"/>
              <a:ea typeface="Arial" panose="020B0604020202020204" pitchFamily="34" charset="0"/>
              <a:cs typeface="Arial" panose="020B0604020202020204" pitchFamily="34" charset="0"/>
            </a:endParaRPr>
          </a:p>
          <a:p>
            <a:pPr>
              <a:lnSpc>
                <a:spcPct val="107000"/>
              </a:lnSpc>
            </a:pPr>
            <a:endParaRPr lang="en-GB" sz="1200" b="1" dirty="0">
              <a:latin typeface="Calibri" panose="020F0502020204030204" pitchFamily="34" charset="0"/>
              <a:ea typeface="Arial" panose="020B0604020202020204" pitchFamily="34" charset="0"/>
              <a:cs typeface="Arial" panose="020B0604020202020204" pitchFamily="34" charset="0"/>
            </a:endParaRPr>
          </a:p>
          <a:p>
            <a:pPr>
              <a:lnSpc>
                <a:spcPct val="107000"/>
              </a:lnSpc>
            </a:pPr>
            <a:endParaRPr lang="en-GB" sz="1200" b="1" dirty="0">
              <a:latin typeface="Calibri" panose="020F0502020204030204" pitchFamily="34" charset="0"/>
              <a:ea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EFA9C285-FBD1-4BDA-BBC4-2415E723DA45}"/>
              </a:ext>
            </a:extLst>
          </p:cNvPr>
          <p:cNvSpPr txBox="1">
            <a:spLocks/>
          </p:cNvSpPr>
          <p:nvPr/>
        </p:nvSpPr>
        <p:spPr>
          <a:xfrm>
            <a:off x="246979" y="365536"/>
            <a:ext cx="8248650" cy="307777"/>
          </a:xfrm>
          <a:prstGeom prst="rect">
            <a:avLst/>
          </a:prstGeom>
        </p:spPr>
        <p:txBody>
          <a:bodyPr/>
          <a:lstStyle>
            <a:lvl1pPr algn="ctr" defTabSz="457200" rtl="0" eaLnBrk="1" latinLnBrk="0" hangingPunct="1">
              <a:spcBef>
                <a:spcPct val="0"/>
              </a:spcBef>
              <a:buNone/>
              <a:defRPr sz="4400" kern="1200">
                <a:solidFill>
                  <a:schemeClr val="bg1"/>
                </a:solidFill>
                <a:latin typeface="+mj-lt"/>
                <a:ea typeface="+mj-ea"/>
                <a:cs typeface="+mj-cs"/>
              </a:defRPr>
            </a:lvl1pPr>
          </a:lstStyle>
          <a:p>
            <a:pPr algn="l"/>
            <a:r>
              <a:rPr lang="en-GB" sz="2400" b="1">
                <a:solidFill>
                  <a:schemeClr val="tx1"/>
                </a:solidFill>
                <a:latin typeface="+mn-lt"/>
                <a:cs typeface="Arial" panose="020B0604020202020204" pitchFamily="34" charset="0"/>
              </a:rPr>
              <a:t>Overall summary </a:t>
            </a:r>
            <a:r>
              <a:rPr lang="en-GB" sz="2400" b="1">
                <a:solidFill>
                  <a:schemeClr val="tx1"/>
                </a:solidFill>
                <a:cs typeface="Arial" panose="020B0604020202020204" pitchFamily="34" charset="0"/>
              </a:rPr>
              <a:t>– </a:t>
            </a:r>
            <a:r>
              <a:rPr kumimoji="0" lang="en-GB" sz="2400" b="1" i="0" u="none" strike="noStrike" kern="1200" cap="none" spc="0" normalizeH="0" baseline="0" noProof="0">
                <a:ln>
                  <a:noFill/>
                </a:ln>
                <a:solidFill>
                  <a:schemeClr val="tx1"/>
                </a:solidFill>
                <a:effectLst/>
                <a:uLnTx/>
                <a:uFillTx/>
                <a:latin typeface="+mn-lt"/>
                <a:ea typeface="+mn-ea"/>
                <a:cs typeface="Arial" panose="020B0604020202020204" pitchFamily="34" charset="0"/>
              </a:rPr>
              <a:t>12-15 year olds </a:t>
            </a:r>
            <a:endParaRPr lang="en-GB" sz="24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78999593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9552" y="2780928"/>
            <a:ext cx="7886700" cy="1080120"/>
          </a:xfrm>
        </p:spPr>
        <p:txBody>
          <a:bodyPr/>
          <a:lstStyle/>
          <a:p>
            <a:r>
              <a:rPr lang="en-GB" dirty="0"/>
              <a:t>Platforms used for news nowadays</a:t>
            </a:r>
          </a:p>
        </p:txBody>
      </p:sp>
    </p:spTree>
    <p:extLst>
      <p:ext uri="{BB962C8B-B14F-4D97-AF65-F5344CB8AC3E}">
        <p14:creationId xmlns:p14="http://schemas.microsoft.com/office/powerpoint/2010/main" val="662339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
          <p:cNvSpPr>
            <a:spLocks noGrp="1"/>
          </p:cNvSpPr>
          <p:nvPr>
            <p:ph type="title"/>
          </p:nvPr>
        </p:nvSpPr>
        <p:spPr>
          <a:xfrm>
            <a:off x="97922" y="1420191"/>
            <a:ext cx="9046078" cy="300991"/>
          </a:xfrm>
          <a:prstGeom prst="rect">
            <a:avLst/>
          </a:prstGeom>
        </p:spPr>
        <p:txBody>
          <a:bodyPr/>
          <a:lstStyle/>
          <a:p>
            <a:r>
              <a:rPr lang="en-GB" kern="0" dirty="0">
                <a:cs typeface="Arial" pitchFamily="34" charset="0"/>
              </a:rPr>
              <a:t>Use of main platforms for news nowadays</a:t>
            </a:r>
            <a:br>
              <a:rPr lang="en-GB" kern="0" dirty="0">
                <a:cs typeface="Arial" pitchFamily="34" charset="0"/>
              </a:rPr>
            </a:br>
            <a:r>
              <a:rPr lang="en-GB" sz="1100" i="1" kern="0" dirty="0">
                <a:cs typeface="Arial" pitchFamily="34" charset="0"/>
              </a:rPr>
              <a:t>All adults 16+</a:t>
            </a:r>
            <a:endParaRPr lang="en-GB" i="1" dirty="0"/>
          </a:p>
        </p:txBody>
      </p:sp>
      <p:sp>
        <p:nvSpPr>
          <p:cNvPr id="43" name="Text Placeholder 3"/>
          <p:cNvSpPr>
            <a:spLocks noGrp="1"/>
          </p:cNvSpPr>
          <p:nvPr>
            <p:ph type="body" sz="quarter" idx="14"/>
          </p:nvPr>
        </p:nvSpPr>
        <p:spPr>
          <a:xfrm>
            <a:off x="114340" y="310243"/>
            <a:ext cx="7370981" cy="705057"/>
          </a:xfrm>
          <a:prstGeom prst="rect">
            <a:avLst/>
          </a:prstGeom>
        </p:spPr>
        <p:txBody>
          <a:bodyPr anchor="t" anchorCtr="0"/>
          <a:lstStyle/>
          <a:p>
            <a:pPr>
              <a:lnSpc>
                <a:spcPts val="1800"/>
              </a:lnSpc>
            </a:pPr>
            <a:r>
              <a:rPr lang="en-GB" sz="1800" dirty="0"/>
              <a:t>TV and Internet remain the most-used platforms for news nowadays. Print and online newspapers, and radio, both reach 4 in 10 adults</a:t>
            </a:r>
            <a:endParaRPr lang="en-GB" dirty="0"/>
          </a:p>
        </p:txBody>
      </p:sp>
      <p:sp>
        <p:nvSpPr>
          <p:cNvPr id="52" name="Title 1">
            <a:extLst>
              <a:ext uri="{FF2B5EF4-FFF2-40B4-BE49-F238E27FC236}">
                <a16:creationId xmlns:a16="http://schemas.microsoft.com/office/drawing/2014/main" id="{FB09429E-C777-442A-9562-4ED45222661D}"/>
              </a:ext>
            </a:extLst>
          </p:cNvPr>
          <p:cNvSpPr txBox="1">
            <a:spLocks/>
          </p:cNvSpPr>
          <p:nvPr/>
        </p:nvSpPr>
        <p:spPr>
          <a:xfrm>
            <a:off x="97922" y="1081615"/>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dirty="0">
                <a:latin typeface="+mn-lt"/>
                <a:cs typeface="Arial" pitchFamily="34" charset="0"/>
              </a:rPr>
              <a:t>Figure 2.1</a:t>
            </a:r>
            <a:br>
              <a:rPr lang="en-GB" sz="1800" b="1" dirty="0">
                <a:latin typeface="+mn-lt"/>
                <a:cs typeface="Arial" pitchFamily="34" charset="0"/>
              </a:rPr>
            </a:br>
            <a:endParaRPr lang="en-GB" sz="1800" b="1" dirty="0">
              <a:latin typeface="+mn-lt"/>
              <a:cs typeface="Arial" pitchFamily="34" charset="0"/>
            </a:endParaRPr>
          </a:p>
        </p:txBody>
      </p:sp>
      <p:pic>
        <p:nvPicPr>
          <p:cNvPr id="2" name="Picture 1" descr="This chart shows % of adults using the 4 main platforms (both offline + website/app) for news nowadays – using the 2022, 2020, 2019 and 2018 combined F2F &amp; online data:&#10;TV: 2022 = 75%, 2020 = 77%, 2019 = 77%, 2018 = 81%&#10;Internet: 2022 = 66%, 2020 = 65%, 2019 = 66%, 2018 = 64%&#10;Radio: 2022 = 41%, 2020 = 43%, 2019 = 44%, 2018 = 45%&#10;Newspapers: 2022 = 38%, 2020 = 47%, 2019 = 49%, 2018 = 51%">
            <a:extLst>
              <a:ext uri="{FF2B5EF4-FFF2-40B4-BE49-F238E27FC236}">
                <a16:creationId xmlns:a16="http://schemas.microsoft.com/office/drawing/2014/main" id="{55443DEE-70F4-279A-1D5D-05AE9D82D2AB}"/>
              </a:ext>
            </a:extLst>
          </p:cNvPr>
          <p:cNvPicPr>
            <a:picLocks noChangeAspect="1"/>
          </p:cNvPicPr>
          <p:nvPr/>
        </p:nvPicPr>
        <p:blipFill>
          <a:blip r:embed="rId3"/>
          <a:stretch>
            <a:fillRect/>
          </a:stretch>
        </p:blipFill>
        <p:spPr>
          <a:xfrm>
            <a:off x="267851" y="1837793"/>
            <a:ext cx="8608298" cy="3487214"/>
          </a:xfrm>
          <a:prstGeom prst="rect">
            <a:avLst/>
          </a:prstGeom>
        </p:spPr>
      </p:pic>
      <p:sp>
        <p:nvSpPr>
          <p:cNvPr id="24" name="Rectangle: Rounded Corners 24">
            <a:extLst>
              <a:ext uri="{FF2B5EF4-FFF2-40B4-BE49-F238E27FC236}">
                <a16:creationId xmlns:a16="http://schemas.microsoft.com/office/drawing/2014/main" id="{E25260EE-5913-4845-A456-CD1F09D09EAC}"/>
              </a:ext>
            </a:extLst>
          </p:cNvPr>
          <p:cNvSpPr/>
          <p:nvPr/>
        </p:nvSpPr>
        <p:spPr>
          <a:xfrm>
            <a:off x="2352906" y="4696586"/>
            <a:ext cx="6642154" cy="1195171"/>
          </a:xfrm>
          <a:prstGeom prst="roundRect">
            <a:avLst/>
          </a:prstGeom>
          <a:solidFill>
            <a:schemeClr val="bg1">
              <a:lumMod val="95000"/>
            </a:schemeClr>
          </a:solidFill>
          <a:ln w="12700">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lIns="18288" tIns="18288" rIns="18288" bIns="18288"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85000"/>
              </a:lnSpc>
              <a:spcAft>
                <a:spcPts val="200"/>
              </a:spcAft>
            </a:pPr>
            <a:r>
              <a:rPr lang="en-GB" sz="1000" dirty="0">
                <a:solidFill>
                  <a:schemeClr val="tx1"/>
                </a:solidFill>
              </a:rPr>
              <a:t>In the internet section of the questionnaire, we ask respondents ‘</a:t>
            </a:r>
            <a:r>
              <a:rPr lang="en-GB" sz="1000" i="1" dirty="0">
                <a:solidFill>
                  <a:schemeClr val="tx1"/>
                </a:solidFill>
              </a:rPr>
              <a:t>In which types of ways do you access and use news through internet sources nowadays</a:t>
            </a:r>
            <a:r>
              <a:rPr lang="en-GB" sz="1000" dirty="0">
                <a:solidFill>
                  <a:schemeClr val="tx1"/>
                </a:solidFill>
              </a:rPr>
              <a:t>’. A possible answer here was ‘</a:t>
            </a:r>
            <a:r>
              <a:rPr lang="en-GB" sz="1000" b="1" i="1" dirty="0">
                <a:solidFill>
                  <a:schemeClr val="tx1"/>
                </a:solidFill>
              </a:rPr>
              <a:t>Watch TV news online</a:t>
            </a:r>
            <a:r>
              <a:rPr lang="en-GB" sz="1000" dirty="0">
                <a:solidFill>
                  <a:schemeClr val="tx1"/>
                </a:solidFill>
              </a:rPr>
              <a:t>’. Including respondents who selected this option, who didn’t originally say they used TV for news, brings the total for </a:t>
            </a:r>
            <a:r>
              <a:rPr lang="en-GB" sz="1000" b="1" dirty="0">
                <a:solidFill>
                  <a:schemeClr val="bg2"/>
                </a:solidFill>
              </a:rPr>
              <a:t>TV </a:t>
            </a:r>
            <a:r>
              <a:rPr lang="en-GB" sz="1000" dirty="0">
                <a:solidFill>
                  <a:schemeClr val="tx1"/>
                </a:solidFill>
              </a:rPr>
              <a:t>news (online or offline) to </a:t>
            </a:r>
            <a:r>
              <a:rPr lang="en-GB" sz="1000" b="1" dirty="0">
                <a:solidFill>
                  <a:schemeClr val="bg2"/>
                </a:solidFill>
              </a:rPr>
              <a:t>75%</a:t>
            </a:r>
            <a:r>
              <a:rPr lang="en-GB" sz="1000" dirty="0">
                <a:solidFill>
                  <a:schemeClr val="tx1"/>
                </a:solidFill>
              </a:rPr>
              <a:t>.</a:t>
            </a:r>
          </a:p>
          <a:p>
            <a:pPr algn="ctr">
              <a:lnSpc>
                <a:spcPct val="85000"/>
              </a:lnSpc>
              <a:spcAft>
                <a:spcPts val="200"/>
              </a:spcAft>
            </a:pPr>
            <a:endParaRPr lang="en-GB" sz="400" dirty="0">
              <a:solidFill>
                <a:schemeClr val="tx1"/>
              </a:solidFill>
            </a:endParaRPr>
          </a:p>
          <a:p>
            <a:pPr algn="ctr">
              <a:lnSpc>
                <a:spcPct val="85000"/>
              </a:lnSpc>
              <a:spcAft>
                <a:spcPts val="200"/>
              </a:spcAft>
            </a:pPr>
            <a:r>
              <a:rPr lang="en-GB" sz="1000" dirty="0">
                <a:solidFill>
                  <a:schemeClr val="tx1"/>
                </a:solidFill>
              </a:rPr>
              <a:t>Another option here was ‘</a:t>
            </a:r>
            <a:r>
              <a:rPr lang="en-GB" sz="1000" b="1" i="1" dirty="0">
                <a:solidFill>
                  <a:schemeClr val="tx1"/>
                </a:solidFill>
              </a:rPr>
              <a:t>Listen to radio news online’</a:t>
            </a:r>
            <a:r>
              <a:rPr lang="en-GB" sz="1000" dirty="0">
                <a:solidFill>
                  <a:schemeClr val="tx1"/>
                </a:solidFill>
              </a:rPr>
              <a:t>, including those who selected this option, who hadn’t originally said they use radio for news, brings the total for </a:t>
            </a:r>
            <a:r>
              <a:rPr lang="en-GB" sz="1000" b="1" dirty="0">
                <a:solidFill>
                  <a:schemeClr val="accent2"/>
                </a:solidFill>
              </a:rPr>
              <a:t>radio</a:t>
            </a:r>
            <a:r>
              <a:rPr lang="en-GB" sz="1000" dirty="0">
                <a:solidFill>
                  <a:schemeClr val="tx1"/>
                </a:solidFill>
              </a:rPr>
              <a:t> (online or offline) to </a:t>
            </a:r>
            <a:r>
              <a:rPr lang="en-GB" sz="1000" b="1" dirty="0">
                <a:solidFill>
                  <a:schemeClr val="accent2"/>
                </a:solidFill>
              </a:rPr>
              <a:t>41%</a:t>
            </a:r>
            <a:r>
              <a:rPr lang="en-GB" sz="1000" dirty="0">
                <a:solidFill>
                  <a:schemeClr val="tx1"/>
                </a:solidFill>
              </a:rPr>
              <a:t>.</a:t>
            </a:r>
          </a:p>
          <a:p>
            <a:pPr algn="ctr">
              <a:lnSpc>
                <a:spcPct val="85000"/>
              </a:lnSpc>
              <a:spcAft>
                <a:spcPts val="200"/>
              </a:spcAft>
            </a:pPr>
            <a:endParaRPr lang="en-GB" sz="400" dirty="0">
              <a:solidFill>
                <a:schemeClr val="tx1"/>
              </a:solidFill>
            </a:endParaRPr>
          </a:p>
          <a:p>
            <a:pPr algn="ctr">
              <a:lnSpc>
                <a:spcPct val="85000"/>
              </a:lnSpc>
              <a:spcAft>
                <a:spcPts val="200"/>
              </a:spcAft>
            </a:pPr>
            <a:r>
              <a:rPr lang="en-GB" sz="1000" dirty="0">
                <a:solidFill>
                  <a:schemeClr val="tx1"/>
                </a:solidFill>
              </a:rPr>
              <a:t>Combining mentions of reading news in </a:t>
            </a:r>
            <a:r>
              <a:rPr lang="en-GB" sz="1000" b="1" i="1" dirty="0">
                <a:solidFill>
                  <a:schemeClr val="tx1"/>
                </a:solidFill>
              </a:rPr>
              <a:t>printed newspapers and via newspaper websites/apps</a:t>
            </a:r>
            <a:r>
              <a:rPr lang="en-GB" sz="1000" dirty="0">
                <a:solidFill>
                  <a:schemeClr val="tx1"/>
                </a:solidFill>
              </a:rPr>
              <a:t>, brings the total for </a:t>
            </a:r>
            <a:r>
              <a:rPr lang="en-GB" sz="1000" b="1" dirty="0">
                <a:solidFill>
                  <a:schemeClr val="accent1">
                    <a:lumMod val="50000"/>
                  </a:schemeClr>
                </a:solidFill>
              </a:rPr>
              <a:t>newspapers</a:t>
            </a:r>
            <a:r>
              <a:rPr lang="en-GB" sz="1000" b="1" dirty="0">
                <a:solidFill>
                  <a:schemeClr val="accent2"/>
                </a:solidFill>
              </a:rPr>
              <a:t> </a:t>
            </a:r>
            <a:r>
              <a:rPr lang="en-GB" sz="1000" dirty="0">
                <a:solidFill>
                  <a:schemeClr val="tx1"/>
                </a:solidFill>
              </a:rPr>
              <a:t>(online or offline) to </a:t>
            </a:r>
            <a:r>
              <a:rPr lang="en-GB" sz="1000" b="1" dirty="0">
                <a:solidFill>
                  <a:schemeClr val="accent1">
                    <a:lumMod val="50000"/>
                  </a:schemeClr>
                </a:solidFill>
              </a:rPr>
              <a:t>38%</a:t>
            </a:r>
            <a:r>
              <a:rPr lang="en-GB" sz="1000" dirty="0">
                <a:solidFill>
                  <a:schemeClr val="tx1"/>
                </a:solidFill>
              </a:rPr>
              <a:t>.</a:t>
            </a:r>
          </a:p>
        </p:txBody>
      </p:sp>
      <p:sp>
        <p:nvSpPr>
          <p:cNvPr id="29" name="Text Placeholder 4">
            <a:extLst>
              <a:ext uri="{FF2B5EF4-FFF2-40B4-BE49-F238E27FC236}">
                <a16:creationId xmlns:a16="http://schemas.microsoft.com/office/drawing/2014/main" id="{876FD0D5-394B-2CAA-FCD4-C6E782EB69E6}"/>
              </a:ext>
            </a:extLst>
          </p:cNvPr>
          <p:cNvSpPr txBox="1">
            <a:spLocks/>
          </p:cNvSpPr>
          <p:nvPr/>
        </p:nvSpPr>
        <p:spPr>
          <a:xfrm>
            <a:off x="11253" y="5972438"/>
            <a:ext cx="9046078" cy="880439"/>
          </a:xfrm>
          <a:prstGeom prst="rect">
            <a:avLst/>
          </a:prstGeom>
        </p:spPr>
        <p:txBody>
          <a:bodyPr/>
          <a:lstStyle>
            <a:lvl1pPr marL="0" indent="0" algn="l" defTabSz="457200" rtl="0" eaLnBrk="1" latinLnBrk="0" hangingPunct="1">
              <a:spcBef>
                <a:spcPct val="20000"/>
              </a:spcBef>
              <a:buFont typeface="Arial"/>
              <a:buNone/>
              <a:defRPr sz="1000" kern="1200" baseline="0">
                <a:ln>
                  <a:noFill/>
                </a:ln>
                <a:solidFill>
                  <a:schemeClr val="bg1"/>
                </a:solidFill>
                <a:effectLst/>
                <a:latin typeface="+mj-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spcBef>
                <a:spcPts val="200"/>
              </a:spcBef>
              <a:tabLst>
                <a:tab pos="8229600" algn="r"/>
              </a:tabLst>
            </a:pPr>
            <a:r>
              <a:rPr lang="en-GB" dirty="0"/>
              <a:t>Source: </a:t>
            </a:r>
            <a:r>
              <a:rPr lang="en-CA" dirty="0"/>
              <a:t>Ofcom News Consumption Survey 2022 – </a:t>
            </a:r>
            <a:r>
              <a:rPr lang="en-CA" dirty="0">
                <a:solidFill>
                  <a:srgbClr val="FFFF00"/>
                </a:solidFill>
              </a:rPr>
              <a:t>COMBINED F2F &amp; ONLINE </a:t>
            </a:r>
            <a:r>
              <a:rPr lang="en-CA" dirty="0"/>
              <a:t>sample</a:t>
            </a:r>
          </a:p>
          <a:p>
            <a:pPr>
              <a:lnSpc>
                <a:spcPct val="90000"/>
              </a:lnSpc>
              <a:spcBef>
                <a:spcPts val="200"/>
              </a:spcBef>
            </a:pPr>
            <a:r>
              <a:rPr lang="en-GB" dirty="0"/>
              <a:t>Question: </a:t>
            </a:r>
            <a:r>
              <a:rPr lang="en-US" dirty="0"/>
              <a:t>C1. Which of the following platforms do you use for news nowadays?  </a:t>
            </a:r>
            <a:r>
              <a:rPr lang="en-GB" dirty="0"/>
              <a:t>Base: All Adults 16+ - 2022 W2*=2792, 2020=4576, 2019=4691, 2018=4618 </a:t>
            </a:r>
          </a:p>
          <a:p>
            <a:pPr>
              <a:lnSpc>
                <a:spcPct val="90000"/>
              </a:lnSpc>
              <a:spcBef>
                <a:spcPts val="200"/>
              </a:spcBef>
            </a:pPr>
            <a:r>
              <a:rPr lang="en-GB" dirty="0"/>
              <a:t>*2022 W1, and </a:t>
            </a:r>
            <a:r>
              <a:rPr lang="en-CA" dirty="0"/>
              <a:t>2021, data not shown because face-to-face fieldwork was not possible during Covid-19 pandemic</a:t>
            </a:r>
            <a:endParaRPr lang="en-GB" dirty="0"/>
          </a:p>
          <a:p>
            <a:pPr>
              <a:lnSpc>
                <a:spcPct val="90000"/>
              </a:lnSpc>
              <a:spcBef>
                <a:spcPts val="200"/>
              </a:spcBef>
            </a:pPr>
            <a:r>
              <a:rPr lang="en-GB" dirty="0"/>
              <a:t>**Internet figures include use of social media, podcasts and all other websites/apps accessed via any device </a:t>
            </a:r>
            <a:r>
              <a:rPr lang="en-US" dirty="0"/>
              <a:t>(NB: podcasts were included for the first time in 2020)</a:t>
            </a:r>
          </a:p>
          <a:p>
            <a:pPr>
              <a:lnSpc>
                <a:spcPct val="90000"/>
              </a:lnSpc>
              <a:spcBef>
                <a:spcPts val="200"/>
              </a:spcBef>
            </a:pPr>
            <a:r>
              <a:rPr lang="en-US" dirty="0"/>
              <a:t>Green/red triangles </a:t>
            </a:r>
            <a:r>
              <a:rPr lang="en-GB" dirty="0"/>
              <a:t>indicate statistically significant differences between 2022 and 2020 (at 99% confidence level)</a:t>
            </a:r>
          </a:p>
        </p:txBody>
      </p:sp>
    </p:spTree>
    <p:extLst>
      <p:ext uri="{BB962C8B-B14F-4D97-AF65-F5344CB8AC3E}">
        <p14:creationId xmlns:p14="http://schemas.microsoft.com/office/powerpoint/2010/main" val="26793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7922" y="1420191"/>
            <a:ext cx="9046078" cy="300991"/>
          </a:xfrm>
          <a:prstGeom prst="rect">
            <a:avLst/>
          </a:prstGeom>
        </p:spPr>
        <p:txBody>
          <a:bodyPr/>
          <a:lstStyle/>
          <a:p>
            <a:r>
              <a:rPr lang="en-GB" kern="0" dirty="0">
                <a:cs typeface="Arial" pitchFamily="34" charset="0"/>
              </a:rPr>
              <a:t>Use of main platforms for news nowadays</a:t>
            </a:r>
            <a:br>
              <a:rPr lang="en-GB" kern="0" dirty="0">
                <a:cs typeface="Arial" pitchFamily="34" charset="0"/>
              </a:rPr>
            </a:br>
            <a:r>
              <a:rPr lang="en-GB" sz="1100" i="1" kern="0" dirty="0">
                <a:cs typeface="Arial" pitchFamily="34" charset="0"/>
              </a:rPr>
              <a:t>All adults 16+</a:t>
            </a:r>
            <a:endParaRPr lang="en-GB" i="1" dirty="0"/>
          </a:p>
        </p:txBody>
      </p:sp>
      <p:sp>
        <p:nvSpPr>
          <p:cNvPr id="4" name="Text Placeholder 3"/>
          <p:cNvSpPr>
            <a:spLocks noGrp="1"/>
          </p:cNvSpPr>
          <p:nvPr>
            <p:ph type="body" sz="quarter" idx="14"/>
          </p:nvPr>
        </p:nvSpPr>
        <p:spPr>
          <a:xfrm>
            <a:off x="97922" y="310243"/>
            <a:ext cx="7512637" cy="705057"/>
          </a:xfrm>
          <a:prstGeom prst="rect">
            <a:avLst/>
          </a:prstGeom>
        </p:spPr>
        <p:txBody>
          <a:bodyPr anchor="t" anchorCtr="0"/>
          <a:lstStyle/>
          <a:p>
            <a:pPr>
              <a:lnSpc>
                <a:spcPts val="1800"/>
              </a:lnSpc>
            </a:pPr>
            <a:r>
              <a:rPr lang="en-GB" sz="1900" dirty="0"/>
              <a:t>Reach of print newspapers </a:t>
            </a:r>
            <a:r>
              <a:rPr lang="en-GB" dirty="0"/>
              <a:t>has decreased substantially </a:t>
            </a:r>
            <a:r>
              <a:rPr lang="en-GB" sz="1900" dirty="0"/>
              <a:t>since 2020, with the trend seen pre-pandemic possibly accelerating </a:t>
            </a:r>
          </a:p>
        </p:txBody>
      </p:sp>
      <p:sp>
        <p:nvSpPr>
          <p:cNvPr id="24" name="Title 1">
            <a:extLst>
              <a:ext uri="{FF2B5EF4-FFF2-40B4-BE49-F238E27FC236}">
                <a16:creationId xmlns:a16="http://schemas.microsoft.com/office/drawing/2014/main" id="{FB09429E-C777-442A-9562-4ED45222661D}"/>
              </a:ext>
            </a:extLst>
          </p:cNvPr>
          <p:cNvSpPr txBox="1">
            <a:spLocks/>
          </p:cNvSpPr>
          <p:nvPr/>
        </p:nvSpPr>
        <p:spPr>
          <a:xfrm>
            <a:off x="97922" y="1081615"/>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dirty="0">
                <a:latin typeface="+mn-lt"/>
                <a:cs typeface="Arial" pitchFamily="34" charset="0"/>
              </a:rPr>
              <a:t>Figure 2.2</a:t>
            </a:r>
          </a:p>
        </p:txBody>
      </p:sp>
      <p:pic>
        <p:nvPicPr>
          <p:cNvPr id="2" name="Picture 1" descr="This chart shows % of adults using the 4 main platforms (offline only) for news nowadays – using the 2022, 2020, 2019 and 2018 combined F2F &amp; online data:&#10;TV: 2022 = 74%, 2020 = 75%, 2019 = 75%, 2018 = 79%&#10;Internet: 2022 = 66%, 2020 = 65%, 2019 = 66%, 2018 = 64%&#10;Radio: 2022 = 40%, 2020 = 42%, 2019 = 43%, 2018 = 44%&#10;Newspapers: 2022 = 24%, 2020 = 35%, 2019 = 38%, 2018 = 40%">
            <a:extLst>
              <a:ext uri="{FF2B5EF4-FFF2-40B4-BE49-F238E27FC236}">
                <a16:creationId xmlns:a16="http://schemas.microsoft.com/office/drawing/2014/main" id="{3484D4FB-03D9-02E6-195B-F5CCFEDDCF5E}"/>
              </a:ext>
            </a:extLst>
          </p:cNvPr>
          <p:cNvPicPr>
            <a:picLocks noChangeAspect="1"/>
          </p:cNvPicPr>
          <p:nvPr/>
        </p:nvPicPr>
        <p:blipFill>
          <a:blip r:embed="rId3"/>
          <a:stretch>
            <a:fillRect/>
          </a:stretch>
        </p:blipFill>
        <p:spPr>
          <a:xfrm>
            <a:off x="459891" y="2228205"/>
            <a:ext cx="8224217" cy="3548180"/>
          </a:xfrm>
          <a:prstGeom prst="rect">
            <a:avLst/>
          </a:prstGeom>
        </p:spPr>
      </p:pic>
      <p:sp>
        <p:nvSpPr>
          <p:cNvPr id="18" name="Text Placeholder 4">
            <a:extLst>
              <a:ext uri="{FF2B5EF4-FFF2-40B4-BE49-F238E27FC236}">
                <a16:creationId xmlns:a16="http://schemas.microsoft.com/office/drawing/2014/main" id="{CAA33443-D625-DE5D-6DB3-F3EE7657A2B3}"/>
              </a:ext>
            </a:extLst>
          </p:cNvPr>
          <p:cNvSpPr txBox="1">
            <a:spLocks/>
          </p:cNvSpPr>
          <p:nvPr/>
        </p:nvSpPr>
        <p:spPr>
          <a:xfrm>
            <a:off x="11253" y="5972438"/>
            <a:ext cx="9046078" cy="880439"/>
          </a:xfrm>
          <a:prstGeom prst="rect">
            <a:avLst/>
          </a:prstGeom>
        </p:spPr>
        <p:txBody>
          <a:bodyPr/>
          <a:lstStyle>
            <a:lvl1pPr marL="0" indent="0" algn="l" defTabSz="457200" rtl="0" eaLnBrk="1" latinLnBrk="0" hangingPunct="1">
              <a:spcBef>
                <a:spcPct val="20000"/>
              </a:spcBef>
              <a:buFont typeface="Arial"/>
              <a:buNone/>
              <a:defRPr sz="1000" kern="1200" baseline="0">
                <a:ln>
                  <a:noFill/>
                </a:ln>
                <a:solidFill>
                  <a:schemeClr val="bg1"/>
                </a:solidFill>
                <a:effectLst/>
                <a:latin typeface="+mj-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spcBef>
                <a:spcPts val="200"/>
              </a:spcBef>
              <a:tabLst>
                <a:tab pos="8229600" algn="r"/>
              </a:tabLst>
            </a:pPr>
            <a:r>
              <a:rPr lang="en-GB" dirty="0"/>
              <a:t>Source: </a:t>
            </a:r>
            <a:r>
              <a:rPr lang="en-CA" dirty="0"/>
              <a:t>Ofcom News Consumption Survey 2022 – </a:t>
            </a:r>
            <a:r>
              <a:rPr lang="en-CA" dirty="0">
                <a:solidFill>
                  <a:srgbClr val="FFFF00"/>
                </a:solidFill>
              </a:rPr>
              <a:t>COMBINED F2F &amp; ONLINE </a:t>
            </a:r>
            <a:r>
              <a:rPr lang="en-CA" dirty="0"/>
              <a:t>sample</a:t>
            </a:r>
          </a:p>
          <a:p>
            <a:pPr>
              <a:lnSpc>
                <a:spcPct val="90000"/>
              </a:lnSpc>
              <a:spcBef>
                <a:spcPts val="200"/>
              </a:spcBef>
            </a:pPr>
            <a:r>
              <a:rPr lang="en-GB" dirty="0"/>
              <a:t>Question: </a:t>
            </a:r>
            <a:r>
              <a:rPr lang="en-US" dirty="0"/>
              <a:t>C1. Which of the following platforms do you use for news nowadays?  </a:t>
            </a:r>
            <a:r>
              <a:rPr lang="en-GB" dirty="0"/>
              <a:t>Base: All Adults 16+ - 2022 W2*=2792, 2020=4576, 2019=4691, 2018=4618 </a:t>
            </a:r>
          </a:p>
          <a:p>
            <a:pPr>
              <a:lnSpc>
                <a:spcPct val="90000"/>
              </a:lnSpc>
              <a:spcBef>
                <a:spcPts val="200"/>
              </a:spcBef>
            </a:pPr>
            <a:r>
              <a:rPr lang="en-GB" dirty="0"/>
              <a:t>*2022 W1, and </a:t>
            </a:r>
            <a:r>
              <a:rPr lang="en-CA" dirty="0"/>
              <a:t>2021, data not shown because face-to-face fieldwork was not possible during Covid-19 pandemic</a:t>
            </a:r>
            <a:endParaRPr lang="en-GB" dirty="0"/>
          </a:p>
          <a:p>
            <a:pPr>
              <a:lnSpc>
                <a:spcPct val="90000"/>
              </a:lnSpc>
              <a:spcBef>
                <a:spcPts val="200"/>
              </a:spcBef>
            </a:pPr>
            <a:r>
              <a:rPr lang="en-GB" dirty="0"/>
              <a:t>**Internet figures include use of social media, podcasts and all other websites/apps accessed via any device </a:t>
            </a:r>
            <a:r>
              <a:rPr lang="en-US" dirty="0"/>
              <a:t>(NB: podcasts were included for the first time in 2020)</a:t>
            </a:r>
          </a:p>
          <a:p>
            <a:pPr>
              <a:lnSpc>
                <a:spcPct val="90000"/>
              </a:lnSpc>
              <a:spcBef>
                <a:spcPts val="200"/>
              </a:spcBef>
            </a:pPr>
            <a:r>
              <a:rPr lang="en-US" dirty="0"/>
              <a:t>Green/red triangles </a:t>
            </a:r>
            <a:r>
              <a:rPr lang="en-GB" dirty="0"/>
              <a:t>indicate statistically significant differences between 2022 and 2020 (at 99% confidence level)</a:t>
            </a:r>
          </a:p>
        </p:txBody>
      </p:sp>
    </p:spTree>
    <p:extLst>
      <p:ext uri="{BB962C8B-B14F-4D97-AF65-F5344CB8AC3E}">
        <p14:creationId xmlns:p14="http://schemas.microsoft.com/office/powerpoint/2010/main" val="265697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922" y="1425114"/>
            <a:ext cx="9046078" cy="300991"/>
          </a:xfrm>
          <a:prstGeom prst="rect">
            <a:avLst/>
          </a:prstGeom>
        </p:spPr>
        <p:txBody>
          <a:bodyPr/>
          <a:lstStyle/>
          <a:p>
            <a:r>
              <a:rPr lang="en-GB" dirty="0">
                <a:latin typeface="+mn-lt"/>
                <a:cs typeface="Arial" pitchFamily="34" charset="0"/>
              </a:rPr>
              <a:t>Crossover use of four main platforms for news nowadays 2022*</a:t>
            </a:r>
            <a:br>
              <a:rPr lang="en-GB" dirty="0">
                <a:latin typeface="+mn-lt"/>
                <a:cs typeface="Arial" pitchFamily="34" charset="0"/>
              </a:rPr>
            </a:br>
            <a:r>
              <a:rPr lang="en-GB" sz="1100" i="1" kern="0" dirty="0">
                <a:cs typeface="Arial" pitchFamily="34" charset="0"/>
              </a:rPr>
              <a:t>All adults 16+</a:t>
            </a:r>
            <a:endParaRPr lang="en-GB" dirty="0">
              <a:latin typeface="+mn-lt"/>
              <a:cs typeface="Arial" pitchFamily="34" charset="0"/>
            </a:endParaRPr>
          </a:p>
        </p:txBody>
      </p:sp>
      <p:sp>
        <p:nvSpPr>
          <p:cNvPr id="6" name="Text Placeholder 5"/>
          <p:cNvSpPr>
            <a:spLocks noGrp="1"/>
          </p:cNvSpPr>
          <p:nvPr>
            <p:ph type="body" sz="quarter" idx="14"/>
          </p:nvPr>
        </p:nvSpPr>
        <p:spPr>
          <a:xfrm>
            <a:off x="97921" y="414910"/>
            <a:ext cx="7531393" cy="705057"/>
          </a:xfrm>
        </p:spPr>
        <p:txBody>
          <a:bodyPr/>
          <a:lstStyle/>
          <a:p>
            <a:pPr>
              <a:lnSpc>
                <a:spcPts val="1800"/>
              </a:lnSpc>
            </a:pPr>
            <a:r>
              <a:rPr lang="en-GB" sz="1800" dirty="0"/>
              <a:t>A smaller proportion of adults claim to use all four of the main platforms for news nowadays (driven by the decrease in print)</a:t>
            </a:r>
            <a:endParaRPr lang="en-US" sz="1800" dirty="0"/>
          </a:p>
        </p:txBody>
      </p:sp>
      <p:sp>
        <p:nvSpPr>
          <p:cNvPr id="42" name="Title 1">
            <a:extLst>
              <a:ext uri="{FF2B5EF4-FFF2-40B4-BE49-F238E27FC236}">
                <a16:creationId xmlns:a16="http://schemas.microsoft.com/office/drawing/2014/main" id="{F6C11F59-6CE7-4D14-82A8-ACFDBC81FAAD}"/>
              </a:ext>
            </a:extLst>
          </p:cNvPr>
          <p:cNvSpPr txBox="1">
            <a:spLocks/>
          </p:cNvSpPr>
          <p:nvPr/>
        </p:nvSpPr>
        <p:spPr>
          <a:xfrm>
            <a:off x="97922" y="1091469"/>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dirty="0">
                <a:latin typeface="+mn-lt"/>
                <a:cs typeface="Arial" pitchFamily="34" charset="0"/>
              </a:rPr>
              <a:t>Figure 2.3</a:t>
            </a:r>
          </a:p>
        </p:txBody>
      </p:sp>
      <p:pic>
        <p:nvPicPr>
          <p:cNvPr id="3" name="Picture 2" descr="This chart shows the crossover use of the 4 main platforms used for news nowadays – using the 2022 combined F2F and online data:&#10;7% use all four of the main platforms&#10;15% use TV, internet and radio only&#10;20% use TV and internet only">
            <a:extLst>
              <a:ext uri="{FF2B5EF4-FFF2-40B4-BE49-F238E27FC236}">
                <a16:creationId xmlns:a16="http://schemas.microsoft.com/office/drawing/2014/main" id="{E4A4640C-83EB-5AE4-5A42-6235CFB02636}"/>
              </a:ext>
            </a:extLst>
          </p:cNvPr>
          <p:cNvPicPr>
            <a:picLocks noChangeAspect="1"/>
          </p:cNvPicPr>
          <p:nvPr/>
        </p:nvPicPr>
        <p:blipFill>
          <a:blip r:embed="rId3"/>
          <a:stretch>
            <a:fillRect/>
          </a:stretch>
        </p:blipFill>
        <p:spPr>
          <a:xfrm>
            <a:off x="276996" y="1927680"/>
            <a:ext cx="8590008" cy="4145639"/>
          </a:xfrm>
          <a:prstGeom prst="rect">
            <a:avLst/>
          </a:prstGeom>
        </p:spPr>
      </p:pic>
      <p:sp>
        <p:nvSpPr>
          <p:cNvPr id="8" name="Text Placeholder 4">
            <a:extLst>
              <a:ext uri="{FF2B5EF4-FFF2-40B4-BE49-F238E27FC236}">
                <a16:creationId xmlns:a16="http://schemas.microsoft.com/office/drawing/2014/main" id="{6FBE4EA3-4C32-95BD-3B6A-B94B8BCD923F}"/>
              </a:ext>
            </a:extLst>
          </p:cNvPr>
          <p:cNvSpPr txBox="1">
            <a:spLocks/>
          </p:cNvSpPr>
          <p:nvPr/>
        </p:nvSpPr>
        <p:spPr>
          <a:xfrm>
            <a:off x="11253" y="5972438"/>
            <a:ext cx="9046078" cy="880439"/>
          </a:xfrm>
          <a:prstGeom prst="rect">
            <a:avLst/>
          </a:prstGeom>
        </p:spPr>
        <p:txBody>
          <a:bodyPr/>
          <a:lstStyle>
            <a:lvl1pPr marL="0" indent="0" algn="l" defTabSz="457200" rtl="0" eaLnBrk="1" latinLnBrk="0" hangingPunct="1">
              <a:spcBef>
                <a:spcPct val="20000"/>
              </a:spcBef>
              <a:buFont typeface="Arial"/>
              <a:buNone/>
              <a:defRPr sz="1000" kern="1200" baseline="0">
                <a:ln>
                  <a:noFill/>
                </a:ln>
                <a:solidFill>
                  <a:schemeClr val="bg1"/>
                </a:solidFill>
                <a:effectLst/>
                <a:latin typeface="+mj-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spcBef>
                <a:spcPts val="200"/>
              </a:spcBef>
              <a:tabLst>
                <a:tab pos="8229600" algn="r"/>
              </a:tabLst>
            </a:pPr>
            <a:r>
              <a:rPr lang="en-GB" dirty="0"/>
              <a:t>Source: </a:t>
            </a:r>
            <a:r>
              <a:rPr lang="en-CA" dirty="0"/>
              <a:t>Ofcom News Consumption Survey 2022 – </a:t>
            </a:r>
            <a:r>
              <a:rPr lang="en-CA" dirty="0">
                <a:solidFill>
                  <a:srgbClr val="FFFF00"/>
                </a:solidFill>
              </a:rPr>
              <a:t>COMBINED F2F &amp; ONLINE </a:t>
            </a:r>
            <a:r>
              <a:rPr lang="en-CA" dirty="0"/>
              <a:t>sample</a:t>
            </a:r>
          </a:p>
          <a:p>
            <a:pPr>
              <a:lnSpc>
                <a:spcPct val="90000"/>
              </a:lnSpc>
              <a:spcBef>
                <a:spcPts val="200"/>
              </a:spcBef>
            </a:pPr>
            <a:r>
              <a:rPr lang="en-GB" dirty="0"/>
              <a:t>Question: </a:t>
            </a:r>
            <a:r>
              <a:rPr lang="en-US" dirty="0"/>
              <a:t>C1. Which of the following platforms do you use for news nowadays?   </a:t>
            </a:r>
            <a:r>
              <a:rPr lang="en-GB" dirty="0"/>
              <a:t>Base: All Adults 16+ - 2022 W2*=2792</a:t>
            </a:r>
          </a:p>
          <a:p>
            <a:pPr>
              <a:lnSpc>
                <a:spcPct val="90000"/>
              </a:lnSpc>
              <a:spcBef>
                <a:spcPts val="200"/>
              </a:spcBef>
            </a:pPr>
            <a:r>
              <a:rPr lang="en-GB" dirty="0"/>
              <a:t>*2022 W1, and </a:t>
            </a:r>
            <a:r>
              <a:rPr lang="en-CA" dirty="0"/>
              <a:t>2021, data not shown because face-to-face fieldwork was not possible during Covid-19 pandemic</a:t>
            </a:r>
            <a:endParaRPr lang="en-GB" dirty="0"/>
          </a:p>
          <a:p>
            <a:pPr>
              <a:lnSpc>
                <a:spcPct val="90000"/>
              </a:lnSpc>
              <a:spcBef>
                <a:spcPts val="200"/>
              </a:spcBef>
            </a:pPr>
            <a:r>
              <a:rPr lang="en-GB" dirty="0"/>
              <a:t>*Internet figures include use of social media, podcasts and all other websites/apps accessed via any device</a:t>
            </a:r>
          </a:p>
          <a:p>
            <a:pPr>
              <a:lnSpc>
                <a:spcPct val="90000"/>
              </a:lnSpc>
              <a:spcBef>
                <a:spcPts val="200"/>
              </a:spcBef>
            </a:pPr>
            <a:r>
              <a:rPr lang="en-US" dirty="0"/>
              <a:t>Green/red triangles </a:t>
            </a:r>
            <a:r>
              <a:rPr lang="en-GB" dirty="0"/>
              <a:t>indicate statistically significant differences between 2022 and 2020 (at 99% confidence level)</a:t>
            </a:r>
          </a:p>
        </p:txBody>
      </p:sp>
    </p:spTree>
    <p:extLst>
      <p:ext uri="{BB962C8B-B14F-4D97-AF65-F5344CB8AC3E}">
        <p14:creationId xmlns:p14="http://schemas.microsoft.com/office/powerpoint/2010/main" val="2787046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5"/>
          <p:cNvSpPr>
            <a:spLocks noGrp="1"/>
          </p:cNvSpPr>
          <p:nvPr>
            <p:ph type="title"/>
          </p:nvPr>
        </p:nvSpPr>
        <p:spPr>
          <a:xfrm>
            <a:off x="98911" y="1504563"/>
            <a:ext cx="9046078" cy="300991"/>
          </a:xfrm>
          <a:prstGeom prst="rect">
            <a:avLst/>
          </a:prstGeom>
        </p:spPr>
        <p:txBody>
          <a:bodyPr/>
          <a:lstStyle/>
          <a:p>
            <a:r>
              <a:rPr lang="en-GB" kern="0">
                <a:cs typeface="Arial" pitchFamily="34" charset="0"/>
              </a:rPr>
              <a:t>All platforms used for news nowadays 2022*</a:t>
            </a:r>
            <a:br>
              <a:rPr lang="en-GB" kern="0">
                <a:cs typeface="Arial" pitchFamily="34" charset="0"/>
              </a:rPr>
            </a:br>
            <a:r>
              <a:rPr lang="en-GB" sz="1100" i="1" kern="0">
                <a:cs typeface="Arial" pitchFamily="34" charset="0"/>
              </a:rPr>
              <a:t>All adults 16+ </a:t>
            </a:r>
            <a:br>
              <a:rPr lang="en-GB" sz="1100" kern="0">
                <a:cs typeface="Arial" pitchFamily="34" charset="0"/>
              </a:rPr>
            </a:br>
            <a:endParaRPr lang="en-GB"/>
          </a:p>
        </p:txBody>
      </p:sp>
      <p:sp>
        <p:nvSpPr>
          <p:cNvPr id="4" name="Text Placeholder 3"/>
          <p:cNvSpPr>
            <a:spLocks noGrp="1"/>
          </p:cNvSpPr>
          <p:nvPr>
            <p:ph type="body" sz="quarter" idx="14"/>
          </p:nvPr>
        </p:nvSpPr>
        <p:spPr>
          <a:xfrm>
            <a:off x="95141" y="319294"/>
            <a:ext cx="7548112" cy="705057"/>
          </a:xfrm>
          <a:prstGeom prst="rect">
            <a:avLst/>
          </a:prstGeom>
        </p:spPr>
        <p:txBody>
          <a:bodyPr anchor="t" anchorCtr="0"/>
          <a:lstStyle/>
          <a:p>
            <a:pPr>
              <a:lnSpc>
                <a:spcPts val="1700"/>
              </a:lnSpc>
            </a:pPr>
            <a:r>
              <a:rPr lang="en-GB" sz="1800" dirty="0"/>
              <a:t>Use of podcasts has increased since 2020, while use of printed magazines has decreased</a:t>
            </a:r>
          </a:p>
        </p:txBody>
      </p:sp>
      <p:sp>
        <p:nvSpPr>
          <p:cNvPr id="15" name="Title 1">
            <a:extLst>
              <a:ext uri="{FF2B5EF4-FFF2-40B4-BE49-F238E27FC236}">
                <a16:creationId xmlns:a16="http://schemas.microsoft.com/office/drawing/2014/main" id="{E3B1E199-AA62-4F03-8FD2-28E2187C00C2}"/>
              </a:ext>
            </a:extLst>
          </p:cNvPr>
          <p:cNvSpPr txBox="1">
            <a:spLocks/>
          </p:cNvSpPr>
          <p:nvPr/>
        </p:nvSpPr>
        <p:spPr>
          <a:xfrm>
            <a:off x="95141" y="1119364"/>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dirty="0">
                <a:latin typeface="+mn-lt"/>
                <a:cs typeface="Arial" pitchFamily="34" charset="0"/>
              </a:rPr>
              <a:t>Figure 2.4</a:t>
            </a:r>
            <a:br>
              <a:rPr lang="en-GB" sz="1800" b="1" dirty="0">
                <a:latin typeface="+mn-lt"/>
                <a:cs typeface="Arial" pitchFamily="34" charset="0"/>
              </a:rPr>
            </a:br>
            <a:endParaRPr lang="en-GB" sz="1800" b="1" dirty="0">
              <a:latin typeface="+mn-lt"/>
              <a:cs typeface="Arial" pitchFamily="34" charset="0"/>
            </a:endParaRPr>
          </a:p>
        </p:txBody>
      </p:sp>
      <p:pic>
        <p:nvPicPr>
          <p:cNvPr id="2" name="Picture 1" descr="This chart shows a more detailed breakdown of the platforms used for news nowadays – using the 2022 and 2020 combined F2F and online data:&#10;Social media: 2022 = 46%, 2020 = 45%&#10;Other websites/apps: 2022 = 37%, 2020 = 39%&#10;Word of mouth: 2022 = 31%, 2020 = 32%&#10;Podcasts: 2022 = 10%, 2020 = 6%&#10;Magazines: 2022 = 6%, 2020 = 9%&#10;Interactive TV: 2022 = 5%, 2020 = 6%">
            <a:extLst>
              <a:ext uri="{FF2B5EF4-FFF2-40B4-BE49-F238E27FC236}">
                <a16:creationId xmlns:a16="http://schemas.microsoft.com/office/drawing/2014/main" id="{54BB6C11-8E55-75F3-E99A-97E07B726060}"/>
              </a:ext>
            </a:extLst>
          </p:cNvPr>
          <p:cNvPicPr>
            <a:picLocks noChangeAspect="1"/>
          </p:cNvPicPr>
          <p:nvPr/>
        </p:nvPicPr>
        <p:blipFill>
          <a:blip r:embed="rId3"/>
          <a:stretch>
            <a:fillRect/>
          </a:stretch>
        </p:blipFill>
        <p:spPr>
          <a:xfrm>
            <a:off x="-338411" y="1599750"/>
            <a:ext cx="6194073" cy="4578493"/>
          </a:xfrm>
          <a:prstGeom prst="rect">
            <a:avLst/>
          </a:prstGeom>
        </p:spPr>
      </p:pic>
      <p:pic>
        <p:nvPicPr>
          <p:cNvPr id="3" name="Picture 2">
            <a:extLst>
              <a:ext uri="{FF2B5EF4-FFF2-40B4-BE49-F238E27FC236}">
                <a16:creationId xmlns:a16="http://schemas.microsoft.com/office/drawing/2014/main" id="{618D24FE-C800-89A5-8E86-9062F31821A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960664" y="2715392"/>
            <a:ext cx="4560203" cy="1085182"/>
          </a:xfrm>
          <a:prstGeom prst="rect">
            <a:avLst/>
          </a:prstGeom>
        </p:spPr>
      </p:pic>
      <p:pic>
        <p:nvPicPr>
          <p:cNvPr id="5" name="Picture 4" descr="This chart shows the crossover between use of social media and websites/apps:&#10;18% use both social media and other websites/apps">
            <a:extLst>
              <a:ext uri="{FF2B5EF4-FFF2-40B4-BE49-F238E27FC236}">
                <a16:creationId xmlns:a16="http://schemas.microsoft.com/office/drawing/2014/main" id="{59E68323-7A51-2C8F-D77B-C820E255207B}"/>
              </a:ext>
            </a:extLst>
          </p:cNvPr>
          <p:cNvPicPr>
            <a:picLocks noChangeAspect="1"/>
          </p:cNvPicPr>
          <p:nvPr/>
        </p:nvPicPr>
        <p:blipFill>
          <a:blip r:embed="rId5"/>
          <a:stretch>
            <a:fillRect/>
          </a:stretch>
        </p:blipFill>
        <p:spPr>
          <a:xfrm>
            <a:off x="5214579" y="4147601"/>
            <a:ext cx="3877392" cy="1828959"/>
          </a:xfrm>
          <a:prstGeom prst="rect">
            <a:avLst/>
          </a:prstGeom>
        </p:spPr>
      </p:pic>
      <p:sp>
        <p:nvSpPr>
          <p:cNvPr id="39" name="Text Placeholder 4">
            <a:extLst>
              <a:ext uri="{FF2B5EF4-FFF2-40B4-BE49-F238E27FC236}">
                <a16:creationId xmlns:a16="http://schemas.microsoft.com/office/drawing/2014/main" id="{0938BEA6-86FF-B23C-2382-2A353D140C53}"/>
              </a:ext>
            </a:extLst>
          </p:cNvPr>
          <p:cNvSpPr txBox="1">
            <a:spLocks/>
          </p:cNvSpPr>
          <p:nvPr/>
        </p:nvSpPr>
        <p:spPr>
          <a:xfrm>
            <a:off x="11253" y="5972438"/>
            <a:ext cx="9046078" cy="880439"/>
          </a:xfrm>
          <a:prstGeom prst="rect">
            <a:avLst/>
          </a:prstGeom>
        </p:spPr>
        <p:txBody>
          <a:bodyPr/>
          <a:lstStyle>
            <a:lvl1pPr marL="0" indent="0" algn="l" defTabSz="457200" rtl="0" eaLnBrk="1" latinLnBrk="0" hangingPunct="1">
              <a:spcBef>
                <a:spcPct val="20000"/>
              </a:spcBef>
              <a:buFont typeface="Arial"/>
              <a:buNone/>
              <a:defRPr sz="1000" kern="1200" baseline="0">
                <a:ln>
                  <a:noFill/>
                </a:ln>
                <a:solidFill>
                  <a:schemeClr val="bg1"/>
                </a:solidFill>
                <a:effectLst/>
                <a:latin typeface="+mj-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spcBef>
                <a:spcPts val="0"/>
              </a:spcBef>
              <a:tabLst>
                <a:tab pos="8229600" algn="r"/>
              </a:tabLst>
            </a:pPr>
            <a:r>
              <a:rPr lang="en-GB" dirty="0"/>
              <a:t>Source: </a:t>
            </a:r>
            <a:r>
              <a:rPr lang="en-CA" dirty="0"/>
              <a:t>Ofcom News Consumption Survey 2022 – </a:t>
            </a:r>
            <a:r>
              <a:rPr lang="en-CA" dirty="0">
                <a:solidFill>
                  <a:srgbClr val="FFFF00"/>
                </a:solidFill>
              </a:rPr>
              <a:t>COMBINED F2F &amp; ONLINE </a:t>
            </a:r>
            <a:r>
              <a:rPr lang="en-CA" dirty="0"/>
              <a:t>sample</a:t>
            </a:r>
          </a:p>
          <a:p>
            <a:pPr>
              <a:lnSpc>
                <a:spcPct val="90000"/>
              </a:lnSpc>
              <a:spcBef>
                <a:spcPts val="0"/>
              </a:spcBef>
            </a:pPr>
            <a:r>
              <a:rPr lang="en-GB" dirty="0"/>
              <a:t>Question: </a:t>
            </a:r>
            <a:r>
              <a:rPr lang="en-US" dirty="0"/>
              <a:t>C1. Which of the following platforms do you use for news nowadays?   </a:t>
            </a:r>
            <a:r>
              <a:rPr lang="en-GB" dirty="0"/>
              <a:t>Base: All Adults 16+ - 2022 W2*=2792, 2020=4576</a:t>
            </a:r>
          </a:p>
          <a:p>
            <a:pPr>
              <a:lnSpc>
                <a:spcPct val="90000"/>
              </a:lnSpc>
              <a:spcBef>
                <a:spcPts val="0"/>
              </a:spcBef>
            </a:pPr>
            <a:r>
              <a:rPr lang="en-GB" dirty="0"/>
              <a:t>*2022 W1, and </a:t>
            </a:r>
            <a:r>
              <a:rPr lang="en-CA" dirty="0"/>
              <a:t>2021, data not shown because face-to-face fieldwork was not possible during Covid-19 pandemic</a:t>
            </a:r>
            <a:endParaRPr lang="en-GB" dirty="0"/>
          </a:p>
          <a:p>
            <a:pPr>
              <a:lnSpc>
                <a:spcPct val="90000"/>
              </a:lnSpc>
              <a:spcBef>
                <a:spcPts val="0"/>
              </a:spcBef>
            </a:pPr>
            <a:r>
              <a:rPr lang="en-GB" dirty="0"/>
              <a:t>**Internet figures include use of social media, podcasts and all other websites/apps accessed via any device</a:t>
            </a:r>
            <a:endParaRPr lang="en-US" dirty="0"/>
          </a:p>
          <a:p>
            <a:pPr>
              <a:lnSpc>
                <a:spcPct val="90000"/>
              </a:lnSpc>
              <a:spcBef>
                <a:spcPts val="0"/>
              </a:spcBef>
            </a:pPr>
            <a:r>
              <a:rPr lang="en-GB" dirty="0"/>
              <a:t>***Other websites/apps includes any non-social media internet source (excluding podcasts)</a:t>
            </a:r>
          </a:p>
          <a:p>
            <a:pPr>
              <a:lnSpc>
                <a:spcPct val="90000"/>
              </a:lnSpc>
              <a:spcBef>
                <a:spcPts val="0"/>
              </a:spcBef>
            </a:pPr>
            <a:r>
              <a:rPr lang="en-US" dirty="0"/>
              <a:t>Green/red triangles </a:t>
            </a:r>
            <a:r>
              <a:rPr lang="en-GB" dirty="0"/>
              <a:t>indicate statistically significant differences between 2022 and 2020 (at 99% confidence level)</a:t>
            </a:r>
          </a:p>
        </p:txBody>
      </p:sp>
    </p:spTree>
    <p:extLst>
      <p:ext uri="{BB962C8B-B14F-4D97-AF65-F5344CB8AC3E}">
        <p14:creationId xmlns:p14="http://schemas.microsoft.com/office/powerpoint/2010/main" val="4275440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5"/>
          <p:cNvSpPr>
            <a:spLocks noGrp="1"/>
          </p:cNvSpPr>
          <p:nvPr>
            <p:ph type="title"/>
          </p:nvPr>
        </p:nvSpPr>
        <p:spPr>
          <a:xfrm>
            <a:off x="98911" y="1504563"/>
            <a:ext cx="9046078" cy="300991"/>
          </a:xfrm>
          <a:prstGeom prst="rect">
            <a:avLst/>
          </a:prstGeom>
        </p:spPr>
        <p:txBody>
          <a:bodyPr/>
          <a:lstStyle/>
          <a:p>
            <a:r>
              <a:rPr lang="en-GB" kern="0" dirty="0">
                <a:cs typeface="Arial" pitchFamily="34" charset="0"/>
              </a:rPr>
              <a:t>Use of main platforms for news nowadays 2022* – by age</a:t>
            </a:r>
            <a:br>
              <a:rPr lang="en-GB" kern="0" dirty="0">
                <a:cs typeface="Arial" pitchFamily="34" charset="0"/>
              </a:rPr>
            </a:br>
            <a:r>
              <a:rPr lang="en-GB" sz="1100" i="1" kern="0" dirty="0">
                <a:cs typeface="Arial" pitchFamily="34" charset="0"/>
              </a:rPr>
              <a:t>All adults 16+ </a:t>
            </a:r>
            <a:br>
              <a:rPr lang="en-GB" sz="1100" kern="0" dirty="0">
                <a:cs typeface="Arial" pitchFamily="34" charset="0"/>
              </a:rPr>
            </a:br>
            <a:endParaRPr lang="en-GB" dirty="0"/>
          </a:p>
        </p:txBody>
      </p:sp>
      <p:sp>
        <p:nvSpPr>
          <p:cNvPr id="4" name="Text Placeholder 3"/>
          <p:cNvSpPr>
            <a:spLocks noGrp="1"/>
          </p:cNvSpPr>
          <p:nvPr>
            <p:ph type="body" sz="quarter" idx="14"/>
          </p:nvPr>
        </p:nvSpPr>
        <p:spPr>
          <a:xfrm>
            <a:off x="95141" y="336072"/>
            <a:ext cx="7548112" cy="705057"/>
          </a:xfrm>
          <a:prstGeom prst="rect">
            <a:avLst/>
          </a:prstGeom>
        </p:spPr>
        <p:txBody>
          <a:bodyPr anchor="t" anchorCtr="0"/>
          <a:lstStyle/>
          <a:p>
            <a:pPr>
              <a:lnSpc>
                <a:spcPts val="1700"/>
              </a:lnSpc>
            </a:pPr>
            <a:r>
              <a:rPr lang="en-GB" sz="1800" dirty="0"/>
              <a:t>Younger age groups are more likely to use the internet and social media for news. Reach of newspapers doubles for groups aged 16-44 when online newspapers are included </a:t>
            </a:r>
          </a:p>
        </p:txBody>
      </p:sp>
      <p:sp>
        <p:nvSpPr>
          <p:cNvPr id="15" name="Title 1">
            <a:extLst>
              <a:ext uri="{FF2B5EF4-FFF2-40B4-BE49-F238E27FC236}">
                <a16:creationId xmlns:a16="http://schemas.microsoft.com/office/drawing/2014/main" id="{E3B1E199-AA62-4F03-8FD2-28E2187C00C2}"/>
              </a:ext>
            </a:extLst>
          </p:cNvPr>
          <p:cNvSpPr txBox="1">
            <a:spLocks/>
          </p:cNvSpPr>
          <p:nvPr/>
        </p:nvSpPr>
        <p:spPr>
          <a:xfrm>
            <a:off x="95141" y="1119364"/>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dirty="0">
                <a:latin typeface="+mn-lt"/>
                <a:cs typeface="Arial" pitchFamily="34" charset="0"/>
              </a:rPr>
              <a:t>Figure 2.5</a:t>
            </a:r>
            <a:br>
              <a:rPr lang="en-GB" sz="1800" b="1" dirty="0">
                <a:latin typeface="+mn-lt"/>
                <a:cs typeface="Arial" pitchFamily="34" charset="0"/>
              </a:rPr>
            </a:br>
            <a:endParaRPr lang="en-GB" sz="1800" b="1" dirty="0">
              <a:latin typeface="+mn-lt"/>
              <a:cs typeface="Arial" pitchFamily="34" charset="0"/>
            </a:endParaRPr>
          </a:p>
        </p:txBody>
      </p:sp>
      <p:pic>
        <p:nvPicPr>
          <p:cNvPr id="2" name="Picture 1" descr="This chart shows a breakdown of the five main platforms used for news nowadays by age – using the 2022 combined F2F and online data.  Younger age groups are more likely to use the internet and social media for news, whereas older age groups are more likely to use newspapers (print + website/app) and TV">
            <a:extLst>
              <a:ext uri="{FF2B5EF4-FFF2-40B4-BE49-F238E27FC236}">
                <a16:creationId xmlns:a16="http://schemas.microsoft.com/office/drawing/2014/main" id="{BDA98800-1AD3-9AA7-5C46-77A3C5E16C3D}"/>
              </a:ext>
            </a:extLst>
          </p:cNvPr>
          <p:cNvPicPr>
            <a:picLocks noChangeAspect="1"/>
          </p:cNvPicPr>
          <p:nvPr/>
        </p:nvPicPr>
        <p:blipFill>
          <a:blip r:embed="rId3"/>
          <a:stretch>
            <a:fillRect/>
          </a:stretch>
        </p:blipFill>
        <p:spPr>
          <a:xfrm>
            <a:off x="140964" y="2049611"/>
            <a:ext cx="8919221" cy="3901778"/>
          </a:xfrm>
          <a:prstGeom prst="rect">
            <a:avLst/>
          </a:prstGeom>
        </p:spPr>
      </p:pic>
      <p:sp>
        <p:nvSpPr>
          <p:cNvPr id="39" name="Text Placeholder 4">
            <a:extLst>
              <a:ext uri="{FF2B5EF4-FFF2-40B4-BE49-F238E27FC236}">
                <a16:creationId xmlns:a16="http://schemas.microsoft.com/office/drawing/2014/main" id="{0938BEA6-86FF-B23C-2382-2A353D140C53}"/>
              </a:ext>
            </a:extLst>
          </p:cNvPr>
          <p:cNvSpPr txBox="1">
            <a:spLocks/>
          </p:cNvSpPr>
          <p:nvPr/>
        </p:nvSpPr>
        <p:spPr>
          <a:xfrm>
            <a:off x="11253" y="5972438"/>
            <a:ext cx="9046078" cy="880439"/>
          </a:xfrm>
          <a:prstGeom prst="rect">
            <a:avLst/>
          </a:prstGeom>
        </p:spPr>
        <p:txBody>
          <a:bodyPr/>
          <a:lstStyle>
            <a:lvl1pPr marL="0" indent="0" algn="l" defTabSz="457200" rtl="0" eaLnBrk="1" latinLnBrk="0" hangingPunct="1">
              <a:spcBef>
                <a:spcPct val="20000"/>
              </a:spcBef>
              <a:buFont typeface="Arial"/>
              <a:buNone/>
              <a:defRPr sz="1000" kern="1200" baseline="0">
                <a:ln>
                  <a:noFill/>
                </a:ln>
                <a:solidFill>
                  <a:schemeClr val="bg1"/>
                </a:solidFill>
                <a:effectLst/>
                <a:latin typeface="+mj-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spcBef>
                <a:spcPts val="200"/>
              </a:spcBef>
              <a:tabLst>
                <a:tab pos="8229600" algn="r"/>
              </a:tabLst>
            </a:pPr>
            <a:r>
              <a:rPr lang="en-GB" dirty="0"/>
              <a:t>Source: </a:t>
            </a:r>
            <a:r>
              <a:rPr lang="en-CA" dirty="0"/>
              <a:t>Ofcom News Consumption Survey 2022 – </a:t>
            </a:r>
            <a:r>
              <a:rPr lang="en-CA" dirty="0">
                <a:solidFill>
                  <a:srgbClr val="FFFF00"/>
                </a:solidFill>
              </a:rPr>
              <a:t>COMBINED F2F &amp; ONLINE </a:t>
            </a:r>
            <a:r>
              <a:rPr lang="en-CA" dirty="0"/>
              <a:t>sample</a:t>
            </a:r>
          </a:p>
          <a:p>
            <a:pPr>
              <a:lnSpc>
                <a:spcPct val="90000"/>
              </a:lnSpc>
              <a:spcBef>
                <a:spcPts val="200"/>
              </a:spcBef>
            </a:pPr>
            <a:r>
              <a:rPr lang="en-GB" dirty="0"/>
              <a:t>Question: </a:t>
            </a:r>
            <a:r>
              <a:rPr lang="en-US" dirty="0"/>
              <a:t>C1. Which of the following platforms do you use for news nowadays?   </a:t>
            </a:r>
          </a:p>
          <a:p>
            <a:pPr>
              <a:lnSpc>
                <a:spcPct val="90000"/>
              </a:lnSpc>
              <a:spcBef>
                <a:spcPts val="200"/>
              </a:spcBef>
            </a:pPr>
            <a:r>
              <a:rPr lang="en-GB" dirty="0"/>
              <a:t>Base: All Adults 16+ 2022 W2* – Aged 16-24=442, 25-34=385, 35-44=520, 45-54=463, 55-64=412, 65-74=346, 75+=223</a:t>
            </a:r>
          </a:p>
          <a:p>
            <a:pPr>
              <a:lnSpc>
                <a:spcPct val="90000"/>
              </a:lnSpc>
              <a:spcBef>
                <a:spcPts val="200"/>
              </a:spcBef>
            </a:pPr>
            <a:r>
              <a:rPr lang="en-GB" dirty="0"/>
              <a:t>*2022 W1</a:t>
            </a:r>
            <a:r>
              <a:rPr lang="en-CA" dirty="0"/>
              <a:t> data not shown because face-to-face fieldwork was not possible during Covid-19 pandemic</a:t>
            </a:r>
            <a:endParaRPr lang="en-GB" dirty="0"/>
          </a:p>
          <a:p>
            <a:pPr>
              <a:lnSpc>
                <a:spcPct val="90000"/>
              </a:lnSpc>
              <a:spcBef>
                <a:spcPts val="200"/>
              </a:spcBef>
            </a:pPr>
            <a:r>
              <a:rPr lang="en-GB" dirty="0"/>
              <a:t>**Internet figures include use of social media, podcasts and all other websites/apps accessed via any device</a:t>
            </a:r>
            <a:endParaRPr lang="en-US" dirty="0"/>
          </a:p>
        </p:txBody>
      </p:sp>
    </p:spTree>
    <p:extLst>
      <p:ext uri="{BB962C8B-B14F-4D97-AF65-F5344CB8AC3E}">
        <p14:creationId xmlns:p14="http://schemas.microsoft.com/office/powerpoint/2010/main" val="4108838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9552" y="2780928"/>
            <a:ext cx="7886700" cy="1080120"/>
          </a:xfrm>
        </p:spPr>
        <p:txBody>
          <a:bodyPr/>
          <a:lstStyle/>
          <a:p>
            <a:r>
              <a:rPr lang="en-GB" dirty="0"/>
              <a:t>Cross-platform news</a:t>
            </a:r>
          </a:p>
        </p:txBody>
      </p:sp>
    </p:spTree>
    <p:extLst>
      <p:ext uri="{BB962C8B-B14F-4D97-AF65-F5344CB8AC3E}">
        <p14:creationId xmlns:p14="http://schemas.microsoft.com/office/powerpoint/2010/main" val="3240049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77" y="1242241"/>
            <a:ext cx="9046078" cy="300991"/>
          </a:xfrm>
          <a:prstGeom prst="rect">
            <a:avLst/>
          </a:prstGeom>
        </p:spPr>
        <p:txBody>
          <a:bodyPr/>
          <a:lstStyle/>
          <a:p>
            <a:r>
              <a:rPr lang="en-GB" kern="0" dirty="0">
                <a:cs typeface="Arial" pitchFamily="34" charset="0"/>
              </a:rPr>
              <a:t>Top 20 news sources – trend data</a:t>
            </a:r>
            <a:br>
              <a:rPr lang="en-GB" dirty="0">
                <a:latin typeface="+mn-lt"/>
                <a:cs typeface="Arial" pitchFamily="34" charset="0"/>
              </a:rPr>
            </a:br>
            <a:r>
              <a:rPr lang="en-GB" sz="1100" i="1" kern="0" dirty="0">
                <a:cs typeface="Arial" pitchFamily="34" charset="0"/>
              </a:rPr>
              <a:t>% of all adults 16+ using each source for news nowadays</a:t>
            </a:r>
            <a:endParaRPr lang="en-GB" dirty="0">
              <a:latin typeface="+mn-lt"/>
              <a:cs typeface="Arial" pitchFamily="34" charset="0"/>
            </a:endParaRPr>
          </a:p>
        </p:txBody>
      </p:sp>
      <p:sp>
        <p:nvSpPr>
          <p:cNvPr id="6" name="Text Placeholder 5"/>
          <p:cNvSpPr>
            <a:spLocks noGrp="1"/>
          </p:cNvSpPr>
          <p:nvPr>
            <p:ph type="body" sz="quarter" idx="14"/>
          </p:nvPr>
        </p:nvSpPr>
        <p:spPr>
          <a:xfrm>
            <a:off x="136722" y="296853"/>
            <a:ext cx="7496999" cy="705057"/>
          </a:xfrm>
        </p:spPr>
        <p:txBody>
          <a:bodyPr anchor="t" anchorCtr="0"/>
          <a:lstStyle/>
          <a:p>
            <a:pPr>
              <a:lnSpc>
                <a:spcPts val="1700"/>
              </a:lnSpc>
            </a:pPr>
            <a:r>
              <a:rPr lang="en-GB" sz="1800" dirty="0"/>
              <a:t>BBC One is the most-used news source across platforms. Use of ITV and Google (search) have both decreased since 2020, while YouTube reach is up</a:t>
            </a:r>
          </a:p>
        </p:txBody>
      </p:sp>
      <p:sp>
        <p:nvSpPr>
          <p:cNvPr id="14" name="Title 1">
            <a:extLst>
              <a:ext uri="{FF2B5EF4-FFF2-40B4-BE49-F238E27FC236}">
                <a16:creationId xmlns:a16="http://schemas.microsoft.com/office/drawing/2014/main" id="{4655667E-2B0C-49A8-B277-827054C59BEC}"/>
              </a:ext>
            </a:extLst>
          </p:cNvPr>
          <p:cNvSpPr txBox="1">
            <a:spLocks/>
          </p:cNvSpPr>
          <p:nvPr/>
        </p:nvSpPr>
        <p:spPr>
          <a:xfrm>
            <a:off x="104377" y="976596"/>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dirty="0">
                <a:latin typeface="+mn-lt"/>
                <a:cs typeface="Arial" pitchFamily="34" charset="0"/>
              </a:rPr>
              <a:t>Figure 3.1</a:t>
            </a:r>
            <a:br>
              <a:rPr lang="en-GB" sz="1800" b="1" dirty="0">
                <a:latin typeface="+mn-lt"/>
                <a:cs typeface="Arial" pitchFamily="34" charset="0"/>
              </a:rPr>
            </a:br>
            <a:endParaRPr lang="en-GB" sz="1800" b="1" dirty="0">
              <a:latin typeface="+mn-lt"/>
              <a:cs typeface="Arial" pitchFamily="34" charset="0"/>
            </a:endParaRPr>
          </a:p>
        </p:txBody>
      </p:sp>
      <p:graphicFrame>
        <p:nvGraphicFramePr>
          <p:cNvPr id="20" name="Table 19" descr="This table shows the top 20 most used news sources – using the 2022, 2020, 2019 and 2018 combined F2F &amp; online data. BBC One is the most used source in 2022 at 53%, followed by ITV at 35% and Facebook at 32%.  The BBC News Channel is used by 24% of adults and the Sky News Channel by 23%. ">
            <a:extLst>
              <a:ext uri="{FF2B5EF4-FFF2-40B4-BE49-F238E27FC236}">
                <a16:creationId xmlns:a16="http://schemas.microsoft.com/office/drawing/2014/main" id="{59F53009-B3FB-E853-6782-09D5D2ADD84A}"/>
              </a:ext>
            </a:extLst>
          </p:cNvPr>
          <p:cNvGraphicFramePr>
            <a:graphicFrameLocks noGrp="1"/>
          </p:cNvGraphicFramePr>
          <p:nvPr>
            <p:extLst>
              <p:ext uri="{D42A27DB-BD31-4B8C-83A1-F6EECF244321}">
                <p14:modId xmlns:p14="http://schemas.microsoft.com/office/powerpoint/2010/main" val="1714674625"/>
              </p:ext>
            </p:extLst>
          </p:nvPr>
        </p:nvGraphicFramePr>
        <p:xfrm>
          <a:off x="2305762" y="1643066"/>
          <a:ext cx="4536000" cy="4220560"/>
        </p:xfrm>
        <a:graphic>
          <a:graphicData uri="http://schemas.openxmlformats.org/drawingml/2006/table">
            <a:tbl>
              <a:tblPr firstRow="1" firstCol="1" bandRow="1">
                <a:tableStyleId>{5C22544A-7EE6-4342-B048-85BDC9FD1C3A}</a:tableStyleId>
              </a:tblPr>
              <a:tblGrid>
                <a:gridCol w="1656000">
                  <a:extLst>
                    <a:ext uri="{9D8B030D-6E8A-4147-A177-3AD203B41FA5}">
                      <a16:colId xmlns:a16="http://schemas.microsoft.com/office/drawing/2014/main" val="20000"/>
                    </a:ext>
                  </a:extLst>
                </a:gridCol>
                <a:gridCol w="720000">
                  <a:extLst>
                    <a:ext uri="{9D8B030D-6E8A-4147-A177-3AD203B41FA5}">
                      <a16:colId xmlns:a16="http://schemas.microsoft.com/office/drawing/2014/main" val="2236065257"/>
                    </a:ext>
                  </a:extLst>
                </a:gridCol>
                <a:gridCol w="720000">
                  <a:extLst>
                    <a:ext uri="{9D8B030D-6E8A-4147-A177-3AD203B41FA5}">
                      <a16:colId xmlns:a16="http://schemas.microsoft.com/office/drawing/2014/main" val="2832113614"/>
                    </a:ext>
                  </a:extLst>
                </a:gridCol>
                <a:gridCol w="720000">
                  <a:extLst>
                    <a:ext uri="{9D8B030D-6E8A-4147-A177-3AD203B41FA5}">
                      <a16:colId xmlns:a16="http://schemas.microsoft.com/office/drawing/2014/main" val="4182827770"/>
                    </a:ext>
                  </a:extLst>
                </a:gridCol>
                <a:gridCol w="720000">
                  <a:extLst>
                    <a:ext uri="{9D8B030D-6E8A-4147-A177-3AD203B41FA5}">
                      <a16:colId xmlns:a16="http://schemas.microsoft.com/office/drawing/2014/main" val="20001"/>
                    </a:ext>
                  </a:extLst>
                </a:gridCol>
              </a:tblGrid>
              <a:tr h="252000">
                <a:tc>
                  <a:txBody>
                    <a:bodyPr/>
                    <a:lstStyle/>
                    <a:p>
                      <a:pPr algn="l" fontAlgn="t"/>
                      <a:r>
                        <a:rPr lang="en-US" sz="1800" b="0" i="0" u="none" strike="noStrike" dirty="0">
                          <a:solidFill>
                            <a:srgbClr val="000000"/>
                          </a:solidFill>
                          <a:effectLst/>
                          <a:latin typeface="Arial" panose="020B0604020202020204" pitchFamily="34" charset="0"/>
                        </a:rPr>
                        <a:t> </a:t>
                      </a:r>
                    </a:p>
                  </a:txBody>
                  <a:tcPr marL="9525" marR="9525" marT="0" marB="0"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ctr" rtl="0" fontAlgn="ctr"/>
                      <a:r>
                        <a:rPr lang="en-US" sz="1200" b="1" i="0" u="none" strike="noStrike" dirty="0">
                          <a:solidFill>
                            <a:srgbClr val="FFFFFF"/>
                          </a:solidFill>
                          <a:effectLst/>
                          <a:latin typeface="Calibri" panose="020F0502020204030204" pitchFamily="34" charset="0"/>
                        </a:rPr>
                        <a:t>2018</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4"/>
                    </a:solidFill>
                  </a:tcPr>
                </a:tc>
                <a:tc>
                  <a:txBody>
                    <a:bodyPr/>
                    <a:lstStyle/>
                    <a:p>
                      <a:pPr algn="ctr" rtl="0" fontAlgn="ctr"/>
                      <a:r>
                        <a:rPr lang="en-US" sz="1200" b="1" i="0" u="none" strike="noStrike">
                          <a:solidFill>
                            <a:srgbClr val="FFFFFF"/>
                          </a:solidFill>
                          <a:effectLst/>
                          <a:latin typeface="Calibri" panose="020F0502020204030204" pitchFamily="34" charset="0"/>
                        </a:rPr>
                        <a:t>2019</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2"/>
                    </a:solidFill>
                  </a:tcPr>
                </a:tc>
                <a:tc>
                  <a:txBody>
                    <a:bodyPr/>
                    <a:lstStyle/>
                    <a:p>
                      <a:pPr algn="ctr" rtl="0" fontAlgn="ctr"/>
                      <a:r>
                        <a:rPr lang="en-US" sz="1200" b="1" i="0" u="none" strike="noStrike">
                          <a:solidFill>
                            <a:srgbClr val="38393A"/>
                          </a:solidFill>
                          <a:effectLst/>
                          <a:latin typeface="Calibri" panose="020F0502020204030204" pitchFamily="34" charset="0"/>
                        </a:rPr>
                        <a:t>2020</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solidFill>
                  </a:tcPr>
                </a:tc>
                <a:tc>
                  <a:txBody>
                    <a:bodyPr/>
                    <a:lstStyle/>
                    <a:p>
                      <a:pPr algn="ctr" rtl="0" fontAlgn="ctr"/>
                      <a:r>
                        <a:rPr lang="en-US" sz="1200" b="1" i="0" u="none" strike="noStrike">
                          <a:solidFill>
                            <a:srgbClr val="FFFFFF"/>
                          </a:solidFill>
                          <a:effectLst/>
                          <a:latin typeface="Calibri" panose="020F0502020204030204" pitchFamily="34" charset="0"/>
                        </a:rPr>
                        <a:t>2022*</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197312">
                <a:tc>
                  <a:txBody>
                    <a:bodyPr/>
                    <a:lstStyle/>
                    <a:p>
                      <a:pPr algn="l" rtl="0" fontAlgn="b"/>
                      <a:r>
                        <a:rPr lang="en-US" sz="1050" b="0" i="0" u="none" strike="noStrike">
                          <a:solidFill>
                            <a:srgbClr val="FFFFFF"/>
                          </a:solidFill>
                          <a:effectLst/>
                          <a:latin typeface="Calibri" panose="020F0502020204030204" pitchFamily="34" charset="0"/>
                        </a:rPr>
                        <a:t>BBC One</a:t>
                      </a:r>
                    </a:p>
                  </a:txBody>
                  <a:tcPr marL="85725"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rtl="0" fontAlgn="b"/>
                      <a:r>
                        <a:rPr lang="en-US" sz="1050" b="0" i="0" u="none" strike="noStrike">
                          <a:solidFill>
                            <a:srgbClr val="38393A"/>
                          </a:solidFill>
                          <a:effectLst/>
                          <a:latin typeface="Calibri" panose="020F0502020204030204" pitchFamily="34" charset="0"/>
                        </a:rPr>
                        <a:t>62%</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b"/>
                      <a:r>
                        <a:rPr lang="en-US" sz="1050" b="0" i="0" u="none" strike="noStrike">
                          <a:solidFill>
                            <a:srgbClr val="38393A"/>
                          </a:solidFill>
                          <a:effectLst/>
                          <a:latin typeface="Calibri" panose="020F0502020204030204" pitchFamily="34" charset="0"/>
                        </a:rPr>
                        <a:t>58%</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b"/>
                      <a:r>
                        <a:rPr lang="en-US" sz="1050" b="0" i="0" u="none" strike="noStrike">
                          <a:solidFill>
                            <a:srgbClr val="38393A"/>
                          </a:solidFill>
                          <a:effectLst/>
                          <a:latin typeface="Calibri" panose="020F0502020204030204" pitchFamily="34" charset="0"/>
                        </a:rPr>
                        <a:t>56%</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b"/>
                      <a:r>
                        <a:rPr lang="en-US" sz="1050" b="0" i="0" u="none" strike="noStrike">
                          <a:solidFill>
                            <a:srgbClr val="38393A"/>
                          </a:solidFill>
                          <a:effectLst/>
                          <a:latin typeface="Calibri" panose="020F0502020204030204" pitchFamily="34" charset="0"/>
                        </a:rPr>
                        <a:t>53%</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2"/>
                  </a:ext>
                </a:extLst>
              </a:tr>
              <a:tr h="197312">
                <a:tc>
                  <a:txBody>
                    <a:bodyPr/>
                    <a:lstStyle/>
                    <a:p>
                      <a:pPr algn="l" rtl="0" fontAlgn="b"/>
                      <a:r>
                        <a:rPr lang="sv-SE" sz="1050" b="0" i="0" u="none" strike="noStrike">
                          <a:solidFill>
                            <a:srgbClr val="FFFFFF"/>
                          </a:solidFill>
                          <a:effectLst/>
                          <a:latin typeface="Calibri" panose="020F0502020204030204" pitchFamily="34" charset="0"/>
                        </a:rPr>
                        <a:t>ITV/ITV WALES/UTV/STV </a:t>
                      </a:r>
                    </a:p>
                  </a:txBody>
                  <a:tcPr marL="85725"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rtl="0" fontAlgn="b"/>
                      <a:r>
                        <a:rPr lang="en-US" sz="1050" b="0" i="0" u="none" strike="noStrike">
                          <a:solidFill>
                            <a:srgbClr val="38393A"/>
                          </a:solidFill>
                          <a:effectLst/>
                          <a:latin typeface="Calibri" panose="020F0502020204030204" pitchFamily="34" charset="0"/>
                        </a:rPr>
                        <a:t>41%</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b"/>
                      <a:r>
                        <a:rPr lang="en-US" sz="1050" b="0" i="0" u="none" strike="noStrike">
                          <a:solidFill>
                            <a:srgbClr val="38393A"/>
                          </a:solidFill>
                          <a:effectLst/>
                          <a:latin typeface="Calibri" panose="020F0502020204030204" pitchFamily="34" charset="0"/>
                        </a:rPr>
                        <a:t>40%</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b"/>
                      <a:r>
                        <a:rPr lang="en-US" sz="1050" b="0" i="0" u="none" strike="noStrike">
                          <a:solidFill>
                            <a:srgbClr val="38393A"/>
                          </a:solidFill>
                          <a:effectLst/>
                          <a:latin typeface="Calibri" panose="020F0502020204030204" pitchFamily="34" charset="0"/>
                        </a:rPr>
                        <a:t>41%</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b"/>
                      <a:r>
                        <a:rPr lang="en-US" sz="1050" b="0" i="0" u="none" strike="noStrike">
                          <a:solidFill>
                            <a:srgbClr val="38393A"/>
                          </a:solidFill>
                          <a:effectLst/>
                          <a:latin typeface="Calibri" panose="020F0502020204030204" pitchFamily="34" charset="0"/>
                        </a:rPr>
                        <a:t>35%</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3"/>
                  </a:ext>
                </a:extLst>
              </a:tr>
              <a:tr h="197312">
                <a:tc>
                  <a:txBody>
                    <a:bodyPr/>
                    <a:lstStyle/>
                    <a:p>
                      <a:pPr algn="l" rtl="0" fontAlgn="b"/>
                      <a:r>
                        <a:rPr lang="en-US" sz="1050" b="0" i="0" u="none" strike="noStrike">
                          <a:solidFill>
                            <a:srgbClr val="FFFFFF"/>
                          </a:solidFill>
                          <a:effectLst/>
                          <a:latin typeface="Calibri" panose="020F0502020204030204" pitchFamily="34" charset="0"/>
                        </a:rPr>
                        <a:t>Facebook</a:t>
                      </a:r>
                    </a:p>
                  </a:txBody>
                  <a:tcPr marL="85725" marR="9525" marT="0" marB="0" anchor="ctr">
                    <a:lnR w="38100" cap="flat" cmpd="sng" algn="ctr">
                      <a:solidFill>
                        <a:schemeClr val="bg1"/>
                      </a:solidFill>
                      <a:prstDash val="solid"/>
                      <a:round/>
                      <a:headEnd type="none" w="med" len="med"/>
                      <a:tailEnd type="none" w="med" len="med"/>
                    </a:lnR>
                    <a:solidFill>
                      <a:schemeClr val="accent4">
                        <a:lumMod val="75000"/>
                      </a:schemeClr>
                    </a:solidFill>
                  </a:tcPr>
                </a:tc>
                <a:tc>
                  <a:txBody>
                    <a:bodyPr/>
                    <a:lstStyle/>
                    <a:p>
                      <a:pPr algn="ctr" rtl="0" fontAlgn="b"/>
                      <a:r>
                        <a:rPr lang="en-US" sz="1050" b="0" i="0" u="none" strike="noStrike">
                          <a:solidFill>
                            <a:srgbClr val="38393A"/>
                          </a:solidFill>
                          <a:effectLst/>
                          <a:latin typeface="Calibri" panose="020F0502020204030204" pitchFamily="34" charset="0"/>
                        </a:rPr>
                        <a:t>33%</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b"/>
                      <a:r>
                        <a:rPr lang="en-US" sz="1050" b="0" i="0" u="none" strike="noStrike">
                          <a:solidFill>
                            <a:srgbClr val="38393A"/>
                          </a:solidFill>
                          <a:effectLst/>
                          <a:latin typeface="Calibri" panose="020F0502020204030204" pitchFamily="34" charset="0"/>
                        </a:rPr>
                        <a:t>35%</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b"/>
                      <a:r>
                        <a:rPr lang="en-US" sz="1050" b="0" i="0" u="none" strike="noStrike">
                          <a:solidFill>
                            <a:srgbClr val="38393A"/>
                          </a:solidFill>
                          <a:effectLst/>
                          <a:latin typeface="Calibri" panose="020F0502020204030204" pitchFamily="34" charset="0"/>
                        </a:rPr>
                        <a:t>34%</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b"/>
                      <a:r>
                        <a:rPr lang="en-US" sz="1050" b="0" i="0" u="none" strike="noStrike">
                          <a:solidFill>
                            <a:srgbClr val="38393A"/>
                          </a:solidFill>
                          <a:effectLst/>
                          <a:latin typeface="Calibri" panose="020F0502020204030204" pitchFamily="34" charset="0"/>
                        </a:rPr>
                        <a:t>32%</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4"/>
                  </a:ext>
                </a:extLst>
              </a:tr>
              <a:tr h="197312">
                <a:tc>
                  <a:txBody>
                    <a:bodyPr/>
                    <a:lstStyle/>
                    <a:p>
                      <a:pPr algn="l" rtl="0" fontAlgn="b"/>
                      <a:r>
                        <a:rPr lang="en-US" sz="1050" b="0" i="0" u="none" strike="noStrike" dirty="0">
                          <a:solidFill>
                            <a:srgbClr val="FFFFFF"/>
                          </a:solidFill>
                          <a:effectLst/>
                          <a:latin typeface="Calibri" panose="020F0502020204030204" pitchFamily="34" charset="0"/>
                        </a:rPr>
                        <a:t>BBC News Channel</a:t>
                      </a:r>
                    </a:p>
                  </a:txBody>
                  <a:tcPr marL="85725"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rtl="0" fontAlgn="b"/>
                      <a:r>
                        <a:rPr lang="en-US" sz="1050" b="0" i="0" u="none" strike="noStrike" dirty="0">
                          <a:solidFill>
                            <a:srgbClr val="38393A"/>
                          </a:solidFill>
                          <a:effectLst/>
                          <a:latin typeface="Calibri" panose="020F0502020204030204" pitchFamily="34" charset="0"/>
                        </a:rPr>
                        <a:t>26%</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b"/>
                      <a:r>
                        <a:rPr lang="en-US" sz="1050" b="0" i="0" u="none" strike="noStrike">
                          <a:solidFill>
                            <a:srgbClr val="38393A"/>
                          </a:solidFill>
                          <a:effectLst/>
                          <a:latin typeface="Calibri" panose="020F0502020204030204" pitchFamily="34" charset="0"/>
                        </a:rPr>
                        <a:t>23%</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b"/>
                      <a:r>
                        <a:rPr lang="en-US" sz="1050" b="0" i="0" u="none" strike="noStrike">
                          <a:solidFill>
                            <a:srgbClr val="38393A"/>
                          </a:solidFill>
                          <a:effectLst/>
                          <a:latin typeface="Calibri" panose="020F0502020204030204" pitchFamily="34" charset="0"/>
                        </a:rPr>
                        <a:t>21%</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b"/>
                      <a:r>
                        <a:rPr lang="en-US" sz="1050" b="0" i="0" u="none" strike="noStrike">
                          <a:solidFill>
                            <a:srgbClr val="38393A"/>
                          </a:solidFill>
                          <a:effectLst/>
                          <a:latin typeface="Calibri" panose="020F0502020204030204" pitchFamily="34" charset="0"/>
                        </a:rPr>
                        <a:t>24%</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5"/>
                  </a:ext>
                </a:extLst>
              </a:tr>
              <a:tr h="197312">
                <a:tc>
                  <a:txBody>
                    <a:bodyPr/>
                    <a:lstStyle/>
                    <a:p>
                      <a:pPr algn="l" rtl="0" fontAlgn="b"/>
                      <a:r>
                        <a:rPr lang="en-US" sz="1050" b="0" i="0" u="none" strike="noStrike">
                          <a:solidFill>
                            <a:srgbClr val="FFFFFF"/>
                          </a:solidFill>
                          <a:effectLst/>
                          <a:latin typeface="Calibri" panose="020F0502020204030204" pitchFamily="34" charset="0"/>
                        </a:rPr>
                        <a:t>Sky News Channel</a:t>
                      </a:r>
                    </a:p>
                  </a:txBody>
                  <a:tcPr marL="85725"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rtl="0" fontAlgn="b"/>
                      <a:r>
                        <a:rPr lang="en-US" sz="1050" b="0" i="0" u="none" strike="noStrike">
                          <a:solidFill>
                            <a:srgbClr val="38393A"/>
                          </a:solidFill>
                          <a:effectLst/>
                          <a:latin typeface="Calibri" panose="020F0502020204030204" pitchFamily="34" charset="0"/>
                        </a:rPr>
                        <a:t>24%</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b"/>
                      <a:r>
                        <a:rPr lang="en-US" sz="1050" b="0" i="0" u="none" strike="noStrike">
                          <a:solidFill>
                            <a:srgbClr val="38393A"/>
                          </a:solidFill>
                          <a:effectLst/>
                          <a:latin typeface="Calibri" panose="020F0502020204030204" pitchFamily="34" charset="0"/>
                        </a:rPr>
                        <a:t>23%</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b"/>
                      <a:r>
                        <a:rPr lang="en-US" sz="1050" b="0" i="0" u="none" strike="noStrike">
                          <a:solidFill>
                            <a:srgbClr val="38393A"/>
                          </a:solidFill>
                          <a:effectLst/>
                          <a:latin typeface="Calibri" panose="020F0502020204030204" pitchFamily="34" charset="0"/>
                        </a:rPr>
                        <a:t>25%</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b"/>
                      <a:r>
                        <a:rPr lang="en-US" sz="1050" b="0" i="0" u="none" strike="noStrike">
                          <a:solidFill>
                            <a:srgbClr val="38393A"/>
                          </a:solidFill>
                          <a:effectLst/>
                          <a:latin typeface="Calibri" panose="020F0502020204030204" pitchFamily="34" charset="0"/>
                        </a:rPr>
                        <a:t>23%</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6"/>
                  </a:ext>
                </a:extLst>
              </a:tr>
              <a:tr h="197312">
                <a:tc>
                  <a:txBody>
                    <a:bodyPr/>
                    <a:lstStyle/>
                    <a:p>
                      <a:pPr algn="l" rtl="0" fontAlgn="b"/>
                      <a:r>
                        <a:rPr lang="en-US" sz="1050" b="0" i="0" u="none" strike="noStrike" dirty="0">
                          <a:solidFill>
                            <a:srgbClr val="000000"/>
                          </a:solidFill>
                          <a:effectLst/>
                          <a:latin typeface="Calibri" panose="020F0502020204030204" pitchFamily="34" charset="0"/>
                        </a:rPr>
                        <a:t>BBC website/app**</a:t>
                      </a:r>
                    </a:p>
                  </a:txBody>
                  <a:tcPr marL="85725" marR="9525" marT="0" marB="0" anchor="ctr">
                    <a:lnR w="38100" cap="flat" cmpd="sng" algn="ctr">
                      <a:solidFill>
                        <a:schemeClr val="bg1"/>
                      </a:solidFill>
                      <a:prstDash val="solid"/>
                      <a:round/>
                      <a:headEnd type="none" w="med" len="med"/>
                      <a:tailEnd type="none" w="med" len="med"/>
                    </a:lnR>
                    <a:solidFill>
                      <a:schemeClr val="accent5"/>
                    </a:solidFill>
                  </a:tcPr>
                </a:tc>
                <a:tc>
                  <a:txBody>
                    <a:bodyPr/>
                    <a:lstStyle/>
                    <a:p>
                      <a:pPr algn="ctr" rtl="0" fontAlgn="b"/>
                      <a:r>
                        <a:rPr lang="en-US" sz="1050" b="0" i="0" u="none" strike="noStrike">
                          <a:solidFill>
                            <a:srgbClr val="38393A"/>
                          </a:solidFill>
                          <a:effectLst/>
                          <a:latin typeface="Calibri" panose="020F0502020204030204" pitchFamily="34" charset="0"/>
                        </a:rPr>
                        <a:t>23%</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b"/>
                      <a:r>
                        <a:rPr lang="en-US" sz="1050" b="0" i="0" u="none" strike="noStrike">
                          <a:solidFill>
                            <a:srgbClr val="38393A"/>
                          </a:solidFill>
                          <a:effectLst/>
                          <a:latin typeface="Calibri" panose="020F0502020204030204" pitchFamily="34" charset="0"/>
                        </a:rPr>
                        <a:t>25%</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b"/>
                      <a:r>
                        <a:rPr lang="en-US" sz="1050" b="0" i="0" u="none" strike="noStrike" dirty="0">
                          <a:solidFill>
                            <a:srgbClr val="38393A"/>
                          </a:solidFill>
                          <a:effectLst/>
                          <a:latin typeface="Calibri" panose="020F0502020204030204" pitchFamily="34" charset="0"/>
                        </a:rPr>
                        <a:t>23%</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b"/>
                      <a:r>
                        <a:rPr lang="en-US" sz="1050" b="0" i="0" u="none" strike="noStrike" dirty="0">
                          <a:solidFill>
                            <a:srgbClr val="38393A"/>
                          </a:solidFill>
                          <a:effectLst/>
                          <a:latin typeface="Calibri" panose="020F0502020204030204" pitchFamily="34" charset="0"/>
                        </a:rPr>
                        <a:t>23%</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7"/>
                  </a:ext>
                </a:extLst>
              </a:tr>
              <a:tr h="197312">
                <a:tc>
                  <a:txBody>
                    <a:bodyPr/>
                    <a:lstStyle/>
                    <a:p>
                      <a:pPr algn="l" rtl="0" fontAlgn="b"/>
                      <a:r>
                        <a:rPr lang="en-US" sz="1050" b="0" i="0" u="none" strike="noStrike" dirty="0">
                          <a:solidFill>
                            <a:srgbClr val="FFFFFF"/>
                          </a:solidFill>
                          <a:effectLst/>
                          <a:latin typeface="Calibri" panose="020F0502020204030204" pitchFamily="34" charset="0"/>
                        </a:rPr>
                        <a:t>Twitter</a:t>
                      </a:r>
                    </a:p>
                  </a:txBody>
                  <a:tcPr marL="85725" marR="9525" marT="0" marB="0" anchor="ctr">
                    <a:lnR w="38100" cap="flat" cmpd="sng" algn="ctr">
                      <a:solidFill>
                        <a:schemeClr val="bg1"/>
                      </a:solidFill>
                      <a:prstDash val="solid"/>
                      <a:round/>
                      <a:headEnd type="none" w="med" len="med"/>
                      <a:tailEnd type="none" w="med" len="med"/>
                    </a:lnR>
                    <a:solidFill>
                      <a:schemeClr val="accent4">
                        <a:lumMod val="75000"/>
                      </a:schemeClr>
                    </a:solidFill>
                  </a:tcPr>
                </a:tc>
                <a:tc>
                  <a:txBody>
                    <a:bodyPr/>
                    <a:lstStyle/>
                    <a:p>
                      <a:pPr algn="ctr" rtl="0" fontAlgn="b"/>
                      <a:r>
                        <a:rPr lang="en-US" sz="1050" b="0" i="0" u="none" strike="noStrike">
                          <a:solidFill>
                            <a:srgbClr val="38393A"/>
                          </a:solidFill>
                          <a:effectLst/>
                          <a:latin typeface="Calibri" panose="020F0502020204030204" pitchFamily="34" charset="0"/>
                        </a:rPr>
                        <a:t>14%</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b"/>
                      <a:r>
                        <a:rPr lang="en-US" sz="1050" b="0" i="0" u="none" strike="noStrike">
                          <a:solidFill>
                            <a:srgbClr val="38393A"/>
                          </a:solidFill>
                          <a:effectLst/>
                          <a:latin typeface="Calibri" panose="020F0502020204030204" pitchFamily="34" charset="0"/>
                        </a:rPr>
                        <a:t>16%</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b"/>
                      <a:r>
                        <a:rPr lang="en-US" sz="1050" b="0" i="0" u="none" strike="noStrike">
                          <a:solidFill>
                            <a:srgbClr val="38393A"/>
                          </a:solidFill>
                          <a:effectLst/>
                          <a:latin typeface="Calibri" panose="020F0502020204030204" pitchFamily="34" charset="0"/>
                        </a:rPr>
                        <a:t>17%</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b"/>
                      <a:r>
                        <a:rPr lang="en-US" sz="1050" b="0" i="0" u="none" strike="noStrike">
                          <a:solidFill>
                            <a:srgbClr val="38393A"/>
                          </a:solidFill>
                          <a:effectLst/>
                          <a:latin typeface="Calibri" panose="020F0502020204030204" pitchFamily="34" charset="0"/>
                        </a:rPr>
                        <a:t>17%</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8"/>
                  </a:ext>
                </a:extLst>
              </a:tr>
              <a:tr h="197312">
                <a:tc>
                  <a:txBody>
                    <a:bodyPr/>
                    <a:lstStyle/>
                    <a:p>
                      <a:pPr algn="l" rtl="0" fontAlgn="b"/>
                      <a:r>
                        <a:rPr lang="en-US" sz="1050" b="0" i="0" u="none" strike="noStrike">
                          <a:solidFill>
                            <a:srgbClr val="FFFFFF"/>
                          </a:solidFill>
                          <a:effectLst/>
                          <a:latin typeface="Calibri" panose="020F0502020204030204" pitchFamily="34" charset="0"/>
                        </a:rPr>
                        <a:t>Channel 4</a:t>
                      </a:r>
                    </a:p>
                  </a:txBody>
                  <a:tcPr marL="85725"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rtl="0" fontAlgn="b"/>
                      <a:r>
                        <a:rPr lang="en-US" sz="1050" b="0" i="0" u="none" strike="noStrike">
                          <a:solidFill>
                            <a:srgbClr val="38393A"/>
                          </a:solidFill>
                          <a:effectLst/>
                          <a:latin typeface="Calibri" panose="020F0502020204030204" pitchFamily="34" charset="0"/>
                        </a:rPr>
                        <a:t>18%</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b"/>
                      <a:r>
                        <a:rPr lang="en-US" sz="1050" b="0" i="0" u="none" strike="noStrike">
                          <a:solidFill>
                            <a:srgbClr val="38393A"/>
                          </a:solidFill>
                          <a:effectLst/>
                          <a:latin typeface="Calibri" panose="020F0502020204030204" pitchFamily="34" charset="0"/>
                        </a:rPr>
                        <a:t>17%</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b"/>
                      <a:r>
                        <a:rPr lang="en-US" sz="1050" b="0" i="0" u="none" strike="noStrike">
                          <a:solidFill>
                            <a:srgbClr val="38393A"/>
                          </a:solidFill>
                          <a:effectLst/>
                          <a:latin typeface="Calibri" panose="020F0502020204030204" pitchFamily="34" charset="0"/>
                        </a:rPr>
                        <a:t>18%</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b"/>
                      <a:r>
                        <a:rPr lang="en-US" sz="1050" b="0" i="0" u="none" strike="noStrike" dirty="0">
                          <a:solidFill>
                            <a:srgbClr val="38393A"/>
                          </a:solidFill>
                          <a:effectLst/>
                          <a:latin typeface="Calibri" panose="020F0502020204030204" pitchFamily="34" charset="0"/>
                        </a:rPr>
                        <a:t>17%</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031654830"/>
                  </a:ext>
                </a:extLst>
              </a:tr>
              <a:tr h="197312">
                <a:tc>
                  <a:txBody>
                    <a:bodyPr/>
                    <a:lstStyle/>
                    <a:p>
                      <a:pPr algn="l" rtl="0" fontAlgn="b"/>
                      <a:r>
                        <a:rPr lang="en-US" sz="1050" b="0" i="0" u="none" strike="noStrike">
                          <a:solidFill>
                            <a:srgbClr val="FFFFFF"/>
                          </a:solidFill>
                          <a:effectLst/>
                          <a:latin typeface="Calibri" panose="020F0502020204030204" pitchFamily="34" charset="0"/>
                        </a:rPr>
                        <a:t>Instagram </a:t>
                      </a:r>
                    </a:p>
                  </a:txBody>
                  <a:tcPr marL="85725" marR="9525" marT="0" marB="0" anchor="ctr">
                    <a:lnR w="38100" cap="flat" cmpd="sng" algn="ctr">
                      <a:solidFill>
                        <a:schemeClr val="bg1"/>
                      </a:solidFill>
                      <a:prstDash val="solid"/>
                      <a:round/>
                      <a:headEnd type="none" w="med" len="med"/>
                      <a:tailEnd type="none" w="med" len="med"/>
                    </a:lnR>
                    <a:solidFill>
                      <a:schemeClr val="accent4">
                        <a:lumMod val="75000"/>
                      </a:schemeClr>
                    </a:solidFill>
                  </a:tcPr>
                </a:tc>
                <a:tc>
                  <a:txBody>
                    <a:bodyPr/>
                    <a:lstStyle/>
                    <a:p>
                      <a:pPr algn="ctr" rtl="0" fontAlgn="b"/>
                      <a:r>
                        <a:rPr lang="en-US" sz="1050" b="0" i="0" u="none" strike="noStrike">
                          <a:solidFill>
                            <a:srgbClr val="38393A"/>
                          </a:solidFill>
                          <a:effectLst/>
                          <a:latin typeface="Calibri" panose="020F0502020204030204" pitchFamily="34" charset="0"/>
                        </a:rPr>
                        <a:t>9%</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b"/>
                      <a:r>
                        <a:rPr lang="en-US" sz="1050" b="0" i="0" u="none" strike="noStrike">
                          <a:solidFill>
                            <a:srgbClr val="38393A"/>
                          </a:solidFill>
                          <a:effectLst/>
                          <a:latin typeface="Calibri" panose="020F0502020204030204" pitchFamily="34" charset="0"/>
                        </a:rPr>
                        <a:t>13%</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b"/>
                      <a:r>
                        <a:rPr lang="en-US" sz="1050" b="0" i="0" u="none" strike="noStrike">
                          <a:solidFill>
                            <a:srgbClr val="38393A"/>
                          </a:solidFill>
                          <a:effectLst/>
                          <a:latin typeface="Calibri" panose="020F0502020204030204" pitchFamily="34" charset="0"/>
                        </a:rPr>
                        <a:t>14%</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b"/>
                      <a:r>
                        <a:rPr lang="en-US" sz="1050" b="0" i="0" u="none" strike="noStrike">
                          <a:solidFill>
                            <a:srgbClr val="38393A"/>
                          </a:solidFill>
                          <a:effectLst/>
                          <a:latin typeface="Calibri" panose="020F0502020204030204" pitchFamily="34" charset="0"/>
                        </a:rPr>
                        <a:t>16%</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9"/>
                  </a:ext>
                </a:extLst>
              </a:tr>
              <a:tr h="197312">
                <a:tc>
                  <a:txBody>
                    <a:bodyPr/>
                    <a:lstStyle/>
                    <a:p>
                      <a:pPr algn="l" rtl="0" fontAlgn="b"/>
                      <a:r>
                        <a:rPr lang="en-CA" sz="1050" b="0" i="0" u="none" strike="noStrike" dirty="0">
                          <a:solidFill>
                            <a:srgbClr val="000000"/>
                          </a:solidFill>
                          <a:effectLst/>
                          <a:latin typeface="Calibri" panose="020F0502020204030204" pitchFamily="34" charset="0"/>
                        </a:rPr>
                        <a:t>Daily Mail/Mail on Sunday</a:t>
                      </a:r>
                    </a:p>
                  </a:txBody>
                  <a:tcPr marL="85725" marR="9525"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rtl="0" fontAlgn="b"/>
                      <a:r>
                        <a:rPr lang="en-US" sz="1050" b="0" i="0" u="none" strike="noStrike">
                          <a:solidFill>
                            <a:srgbClr val="38393A"/>
                          </a:solidFill>
                          <a:effectLst/>
                          <a:latin typeface="Calibri" panose="020F0502020204030204" pitchFamily="34" charset="0"/>
                        </a:rPr>
                        <a:t>18%</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b"/>
                      <a:r>
                        <a:rPr lang="en-US" sz="1050" b="0" i="0" u="none" strike="noStrike">
                          <a:solidFill>
                            <a:srgbClr val="38393A"/>
                          </a:solidFill>
                          <a:effectLst/>
                          <a:latin typeface="Calibri" panose="020F0502020204030204" pitchFamily="34" charset="0"/>
                        </a:rPr>
                        <a:t>18%</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b"/>
                      <a:r>
                        <a:rPr lang="en-US" sz="1050" b="0" i="0" u="none" strike="noStrike">
                          <a:solidFill>
                            <a:srgbClr val="38393A"/>
                          </a:solidFill>
                          <a:effectLst/>
                          <a:latin typeface="Calibri" panose="020F0502020204030204" pitchFamily="34" charset="0"/>
                        </a:rPr>
                        <a:t>17%</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b"/>
                      <a:r>
                        <a:rPr lang="en-US" sz="1050" b="0" i="0" u="none" strike="noStrike">
                          <a:solidFill>
                            <a:srgbClr val="38393A"/>
                          </a:solidFill>
                          <a:effectLst/>
                          <a:latin typeface="Calibri" panose="020F0502020204030204" pitchFamily="34" charset="0"/>
                        </a:rPr>
                        <a:t>15%</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10"/>
                  </a:ext>
                </a:extLst>
              </a:tr>
              <a:tr h="197312">
                <a:tc>
                  <a:txBody>
                    <a:bodyPr/>
                    <a:lstStyle/>
                    <a:p>
                      <a:pPr algn="l" rtl="0" fontAlgn="b"/>
                      <a:r>
                        <a:rPr lang="en-US" sz="1050" b="0" i="0" u="none" strike="noStrike">
                          <a:solidFill>
                            <a:srgbClr val="FFFFFF"/>
                          </a:solidFill>
                          <a:effectLst/>
                          <a:latin typeface="Calibri" panose="020F0502020204030204" pitchFamily="34" charset="0"/>
                        </a:rPr>
                        <a:t>WhatsApp </a:t>
                      </a:r>
                    </a:p>
                  </a:txBody>
                  <a:tcPr marL="85725" marR="9525" marT="0" marB="0" anchor="ctr">
                    <a:lnR w="38100" cap="flat" cmpd="sng" algn="ctr">
                      <a:solidFill>
                        <a:schemeClr val="bg1"/>
                      </a:solidFill>
                      <a:prstDash val="solid"/>
                      <a:round/>
                      <a:headEnd type="none" w="med" len="med"/>
                      <a:tailEnd type="none" w="med" len="med"/>
                    </a:lnR>
                    <a:solidFill>
                      <a:schemeClr val="accent4">
                        <a:lumMod val="75000"/>
                      </a:schemeClr>
                    </a:solidFill>
                  </a:tcPr>
                </a:tc>
                <a:tc>
                  <a:txBody>
                    <a:bodyPr/>
                    <a:lstStyle/>
                    <a:p>
                      <a:pPr algn="ctr" rtl="0" fontAlgn="b"/>
                      <a:r>
                        <a:rPr lang="en-US" sz="1050" b="0" i="0" u="none" strike="noStrike">
                          <a:solidFill>
                            <a:srgbClr val="38393A"/>
                          </a:solidFill>
                          <a:effectLst/>
                          <a:latin typeface="Calibri" panose="020F0502020204030204" pitchFamily="34" charset="0"/>
                        </a:rPr>
                        <a:t>10%</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b"/>
                      <a:r>
                        <a:rPr lang="en-US" sz="1050" b="0" i="0" u="none" strike="noStrike">
                          <a:solidFill>
                            <a:srgbClr val="38393A"/>
                          </a:solidFill>
                          <a:effectLst/>
                          <a:latin typeface="Calibri" panose="020F0502020204030204" pitchFamily="34" charset="0"/>
                        </a:rPr>
                        <a:t>14%</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b"/>
                      <a:r>
                        <a:rPr lang="en-US" sz="1050" b="0" i="0" u="none" strike="noStrike">
                          <a:solidFill>
                            <a:srgbClr val="38393A"/>
                          </a:solidFill>
                          <a:effectLst/>
                          <a:latin typeface="Calibri" panose="020F0502020204030204" pitchFamily="34" charset="0"/>
                        </a:rPr>
                        <a:t>13%</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b"/>
                      <a:r>
                        <a:rPr lang="en-US" sz="1050" b="0" i="0" u="none" strike="noStrike">
                          <a:solidFill>
                            <a:srgbClr val="38393A"/>
                          </a:solidFill>
                          <a:effectLst/>
                          <a:latin typeface="Calibri" panose="020F0502020204030204" pitchFamily="34" charset="0"/>
                        </a:rPr>
                        <a:t>14%</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11"/>
                  </a:ext>
                </a:extLst>
              </a:tr>
              <a:tr h="197312">
                <a:tc>
                  <a:txBody>
                    <a:bodyPr/>
                    <a:lstStyle/>
                    <a:p>
                      <a:pPr algn="l" rtl="0" fontAlgn="b"/>
                      <a:r>
                        <a:rPr lang="en-US" sz="1050" b="0" i="0" u="none" strike="noStrike" dirty="0">
                          <a:solidFill>
                            <a:srgbClr val="000000"/>
                          </a:solidFill>
                          <a:effectLst/>
                          <a:latin typeface="Calibri" panose="020F0502020204030204" pitchFamily="34" charset="0"/>
                        </a:rPr>
                        <a:t>Google (search engine)</a:t>
                      </a:r>
                    </a:p>
                  </a:txBody>
                  <a:tcPr marL="85725" marR="9525" marT="0" marB="0" anchor="ctr">
                    <a:lnR w="38100" cap="flat" cmpd="sng" algn="ctr">
                      <a:solidFill>
                        <a:schemeClr val="bg1"/>
                      </a:solidFill>
                      <a:prstDash val="solid"/>
                      <a:round/>
                      <a:headEnd type="none" w="med" len="med"/>
                      <a:tailEnd type="none" w="med" len="med"/>
                    </a:lnR>
                    <a:solidFill>
                      <a:schemeClr val="accent5"/>
                    </a:solidFill>
                  </a:tcPr>
                </a:tc>
                <a:tc>
                  <a:txBody>
                    <a:bodyPr/>
                    <a:lstStyle/>
                    <a:p>
                      <a:pPr algn="ctr" rtl="0" fontAlgn="b"/>
                      <a:r>
                        <a:rPr lang="en-US" sz="1050" b="0" i="0" u="none" strike="noStrike">
                          <a:solidFill>
                            <a:srgbClr val="38393A"/>
                          </a:solidFill>
                          <a:effectLst/>
                          <a:latin typeface="Calibri" panose="020F0502020204030204" pitchFamily="34" charset="0"/>
                        </a:rPr>
                        <a:t>17%</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b"/>
                      <a:r>
                        <a:rPr lang="en-US" sz="1050" b="0" i="0" u="none" strike="noStrike">
                          <a:solidFill>
                            <a:srgbClr val="38393A"/>
                          </a:solidFill>
                          <a:effectLst/>
                          <a:latin typeface="Calibri" panose="020F0502020204030204" pitchFamily="34" charset="0"/>
                        </a:rPr>
                        <a:t>19%</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b"/>
                      <a:r>
                        <a:rPr lang="en-US" sz="1050" b="0" i="0" u="none" strike="noStrike">
                          <a:solidFill>
                            <a:srgbClr val="38393A"/>
                          </a:solidFill>
                          <a:effectLst/>
                          <a:latin typeface="Calibri" panose="020F0502020204030204" pitchFamily="34" charset="0"/>
                        </a:rPr>
                        <a:t>15%</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b"/>
                      <a:r>
                        <a:rPr lang="en-US" sz="1050" b="0" i="0" u="none" strike="noStrike">
                          <a:solidFill>
                            <a:srgbClr val="38393A"/>
                          </a:solidFill>
                          <a:effectLst/>
                          <a:latin typeface="Calibri" panose="020F0502020204030204" pitchFamily="34" charset="0"/>
                        </a:rPr>
                        <a:t>12%</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12"/>
                  </a:ext>
                </a:extLst>
              </a:tr>
              <a:tr h="197312">
                <a:tc>
                  <a:txBody>
                    <a:bodyPr/>
                    <a:lstStyle/>
                    <a:p>
                      <a:pPr algn="l" rtl="0" fontAlgn="b"/>
                      <a:r>
                        <a:rPr lang="en-US" sz="1050" b="0" i="0" u="none" strike="noStrike">
                          <a:solidFill>
                            <a:srgbClr val="FFFFFF"/>
                          </a:solidFill>
                          <a:effectLst/>
                          <a:latin typeface="Calibri" panose="020F0502020204030204" pitchFamily="34" charset="0"/>
                        </a:rPr>
                        <a:t>BBC Two</a:t>
                      </a:r>
                    </a:p>
                  </a:txBody>
                  <a:tcPr marL="85725"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rtl="0" fontAlgn="b"/>
                      <a:r>
                        <a:rPr lang="en-US" sz="1050" b="0" i="0" u="none" strike="noStrike">
                          <a:solidFill>
                            <a:srgbClr val="38393A"/>
                          </a:solidFill>
                          <a:effectLst/>
                          <a:latin typeface="Calibri" panose="020F0502020204030204" pitchFamily="34" charset="0"/>
                        </a:rPr>
                        <a:t>14%</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b"/>
                      <a:r>
                        <a:rPr lang="en-US" sz="1050" b="0" i="0" u="none" strike="noStrike">
                          <a:solidFill>
                            <a:srgbClr val="38393A"/>
                          </a:solidFill>
                          <a:effectLst/>
                          <a:latin typeface="Calibri" panose="020F0502020204030204" pitchFamily="34" charset="0"/>
                        </a:rPr>
                        <a:t>11%</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b"/>
                      <a:r>
                        <a:rPr lang="en-US" sz="1050" b="0" i="0" u="none" strike="noStrike">
                          <a:solidFill>
                            <a:srgbClr val="38393A"/>
                          </a:solidFill>
                          <a:effectLst/>
                          <a:latin typeface="Calibri" panose="020F0502020204030204" pitchFamily="34" charset="0"/>
                        </a:rPr>
                        <a:t>11%</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b"/>
                      <a:r>
                        <a:rPr lang="en-US" sz="1050" b="0" i="0" u="none" strike="noStrike">
                          <a:solidFill>
                            <a:srgbClr val="38393A"/>
                          </a:solidFill>
                          <a:effectLst/>
                          <a:latin typeface="Calibri" panose="020F0502020204030204" pitchFamily="34" charset="0"/>
                        </a:rPr>
                        <a:t>11%</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13"/>
                  </a:ext>
                </a:extLst>
              </a:tr>
              <a:tr h="197312">
                <a:tc>
                  <a:txBody>
                    <a:bodyPr/>
                    <a:lstStyle/>
                    <a:p>
                      <a:pPr algn="l" rtl="0" fontAlgn="b"/>
                      <a:r>
                        <a:rPr lang="en-US" sz="1050" b="0" i="0" u="none" strike="noStrike">
                          <a:solidFill>
                            <a:srgbClr val="FFFFFF"/>
                          </a:solidFill>
                          <a:effectLst/>
                          <a:latin typeface="Calibri" panose="020F0502020204030204" pitchFamily="34" charset="0"/>
                        </a:rPr>
                        <a:t>BBC Radio 2</a:t>
                      </a:r>
                    </a:p>
                  </a:txBody>
                  <a:tcPr marL="85725" marR="9525" marT="0" marB="0" anchor="ctr">
                    <a:lnR w="38100" cap="flat" cmpd="sng" algn="ctr">
                      <a:solidFill>
                        <a:schemeClr val="bg1"/>
                      </a:solidFill>
                      <a:prstDash val="solid"/>
                      <a:round/>
                      <a:headEnd type="none" w="med" len="med"/>
                      <a:tailEnd type="none" w="med" len="med"/>
                    </a:lnR>
                    <a:solidFill>
                      <a:schemeClr val="accent2"/>
                    </a:solidFill>
                  </a:tcPr>
                </a:tc>
                <a:tc>
                  <a:txBody>
                    <a:bodyPr/>
                    <a:lstStyle/>
                    <a:p>
                      <a:pPr algn="ctr" rtl="0" fontAlgn="b"/>
                      <a:r>
                        <a:rPr lang="en-US" sz="1050" b="0" i="0" u="none" strike="noStrike">
                          <a:solidFill>
                            <a:srgbClr val="38393A"/>
                          </a:solidFill>
                          <a:effectLst/>
                          <a:latin typeface="Calibri" panose="020F0502020204030204" pitchFamily="34" charset="0"/>
                        </a:rPr>
                        <a:t>12%</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b"/>
                      <a:r>
                        <a:rPr lang="en-US" sz="1050" b="0" i="0" u="none" strike="noStrike">
                          <a:solidFill>
                            <a:srgbClr val="38393A"/>
                          </a:solidFill>
                          <a:effectLst/>
                          <a:latin typeface="Calibri" panose="020F0502020204030204" pitchFamily="34" charset="0"/>
                        </a:rPr>
                        <a:t>12%</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b"/>
                      <a:r>
                        <a:rPr lang="en-US" sz="1050" b="0" i="0" u="none" strike="noStrike">
                          <a:solidFill>
                            <a:srgbClr val="38393A"/>
                          </a:solidFill>
                          <a:effectLst/>
                          <a:latin typeface="Calibri" panose="020F0502020204030204" pitchFamily="34" charset="0"/>
                        </a:rPr>
                        <a:t>12%</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b"/>
                      <a:r>
                        <a:rPr lang="en-US" sz="1050" b="0" i="0" u="none" strike="noStrike">
                          <a:solidFill>
                            <a:srgbClr val="38393A"/>
                          </a:solidFill>
                          <a:effectLst/>
                          <a:latin typeface="Calibri" panose="020F0502020204030204" pitchFamily="34" charset="0"/>
                        </a:rPr>
                        <a:t>11%</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433641605"/>
                  </a:ext>
                </a:extLst>
              </a:tr>
              <a:tr h="197312">
                <a:tc>
                  <a:txBody>
                    <a:bodyPr/>
                    <a:lstStyle/>
                    <a:p>
                      <a:pPr algn="l" rtl="0" fontAlgn="b"/>
                      <a:r>
                        <a:rPr lang="en-US" sz="1050" b="0" i="0" u="none" strike="noStrike" dirty="0">
                          <a:solidFill>
                            <a:srgbClr val="000000"/>
                          </a:solidFill>
                          <a:effectLst/>
                          <a:latin typeface="Calibri" panose="020F0502020204030204" pitchFamily="34" charset="0"/>
                        </a:rPr>
                        <a:t>The Guardian/Observer</a:t>
                      </a:r>
                    </a:p>
                  </a:txBody>
                  <a:tcPr marL="85725" marR="9525"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rtl="0" fontAlgn="b"/>
                      <a:r>
                        <a:rPr lang="en-US" sz="1050" b="0" i="0" u="none" strike="noStrike">
                          <a:solidFill>
                            <a:srgbClr val="38393A"/>
                          </a:solidFill>
                          <a:effectLst/>
                          <a:latin typeface="Calibri" panose="020F0502020204030204" pitchFamily="34" charset="0"/>
                        </a:rPr>
                        <a:t>11%</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b"/>
                      <a:r>
                        <a:rPr lang="en-US" sz="1050" b="0" i="0" u="none" strike="noStrike">
                          <a:solidFill>
                            <a:srgbClr val="38393A"/>
                          </a:solidFill>
                          <a:effectLst/>
                          <a:latin typeface="Calibri" panose="020F0502020204030204" pitchFamily="34" charset="0"/>
                        </a:rPr>
                        <a:t>11%</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b"/>
                      <a:r>
                        <a:rPr lang="en-US" sz="1050" b="0" i="0" u="none" strike="noStrike">
                          <a:solidFill>
                            <a:srgbClr val="38393A"/>
                          </a:solidFill>
                          <a:effectLst/>
                          <a:latin typeface="Calibri" panose="020F0502020204030204" pitchFamily="34" charset="0"/>
                        </a:rPr>
                        <a:t>10%</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b"/>
                      <a:r>
                        <a:rPr lang="en-US" sz="1050" b="0" i="0" u="none" strike="noStrike">
                          <a:solidFill>
                            <a:srgbClr val="38393A"/>
                          </a:solidFill>
                          <a:effectLst/>
                          <a:latin typeface="Calibri" panose="020F0502020204030204" pitchFamily="34" charset="0"/>
                        </a:rPr>
                        <a:t>10%</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20499600"/>
                  </a:ext>
                </a:extLst>
              </a:tr>
              <a:tr h="197312">
                <a:tc>
                  <a:txBody>
                    <a:bodyPr/>
                    <a:lstStyle/>
                    <a:p>
                      <a:pPr algn="l" rtl="0" fontAlgn="b"/>
                      <a:r>
                        <a:rPr lang="en-US" sz="1050" b="0" i="0" u="none" strike="noStrike">
                          <a:solidFill>
                            <a:srgbClr val="FFFFFF"/>
                          </a:solidFill>
                          <a:effectLst/>
                          <a:latin typeface="Calibri" panose="020F0502020204030204" pitchFamily="34" charset="0"/>
                        </a:rPr>
                        <a:t>BBC Radio 4</a:t>
                      </a:r>
                    </a:p>
                  </a:txBody>
                  <a:tcPr marL="85725" marR="9525" marT="0" marB="0" anchor="ctr">
                    <a:lnR w="38100" cap="flat" cmpd="sng" algn="ctr">
                      <a:solidFill>
                        <a:schemeClr val="bg1"/>
                      </a:solidFill>
                      <a:prstDash val="solid"/>
                      <a:round/>
                      <a:headEnd type="none" w="med" len="med"/>
                      <a:tailEnd type="none" w="med" len="med"/>
                    </a:lnR>
                    <a:solidFill>
                      <a:schemeClr val="accent2"/>
                    </a:solidFill>
                  </a:tcPr>
                </a:tc>
                <a:tc>
                  <a:txBody>
                    <a:bodyPr/>
                    <a:lstStyle/>
                    <a:p>
                      <a:pPr algn="ctr" rtl="0" fontAlgn="b"/>
                      <a:r>
                        <a:rPr lang="en-US" sz="1050" b="0" i="0" u="none" strike="noStrike">
                          <a:solidFill>
                            <a:srgbClr val="38393A"/>
                          </a:solidFill>
                          <a:effectLst/>
                          <a:latin typeface="Calibri" panose="020F0502020204030204" pitchFamily="34" charset="0"/>
                        </a:rPr>
                        <a:t>10%</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b"/>
                      <a:r>
                        <a:rPr lang="en-US" sz="1050" b="0" i="0" u="none" strike="noStrike">
                          <a:solidFill>
                            <a:srgbClr val="38393A"/>
                          </a:solidFill>
                          <a:effectLst/>
                          <a:latin typeface="Calibri" panose="020F0502020204030204" pitchFamily="34" charset="0"/>
                        </a:rPr>
                        <a:t>9%</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b"/>
                      <a:r>
                        <a:rPr lang="en-US" sz="1050" b="0" i="0" u="none" strike="noStrike">
                          <a:solidFill>
                            <a:srgbClr val="38393A"/>
                          </a:solidFill>
                          <a:effectLst/>
                          <a:latin typeface="Calibri" panose="020F0502020204030204" pitchFamily="34" charset="0"/>
                        </a:rPr>
                        <a:t>9%</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b"/>
                      <a:r>
                        <a:rPr lang="en-US" sz="1050" b="0" i="0" u="none" strike="noStrike">
                          <a:solidFill>
                            <a:srgbClr val="38393A"/>
                          </a:solidFill>
                          <a:effectLst/>
                          <a:latin typeface="Calibri" panose="020F0502020204030204" pitchFamily="34" charset="0"/>
                        </a:rPr>
                        <a:t>9%</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15"/>
                  </a:ext>
                </a:extLst>
              </a:tr>
              <a:tr h="197312">
                <a:tc>
                  <a:txBody>
                    <a:bodyPr/>
                    <a:lstStyle/>
                    <a:p>
                      <a:pPr algn="l" rtl="0" fontAlgn="b"/>
                      <a:r>
                        <a:rPr lang="en-US" sz="1050" b="0" i="0" u="none" strike="noStrike">
                          <a:solidFill>
                            <a:srgbClr val="FFFFFF"/>
                          </a:solidFill>
                          <a:effectLst/>
                          <a:latin typeface="Calibri" panose="020F0502020204030204" pitchFamily="34" charset="0"/>
                        </a:rPr>
                        <a:t>Channel 5</a:t>
                      </a:r>
                    </a:p>
                  </a:txBody>
                  <a:tcPr marL="85725"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rtl="0" fontAlgn="b"/>
                      <a:r>
                        <a:rPr lang="en-US" sz="1050" b="0" i="0" u="none" strike="noStrike">
                          <a:solidFill>
                            <a:srgbClr val="38393A"/>
                          </a:solidFill>
                          <a:effectLst/>
                          <a:latin typeface="Calibri" panose="020F0502020204030204" pitchFamily="34" charset="0"/>
                        </a:rPr>
                        <a:t>10%</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b"/>
                      <a:r>
                        <a:rPr lang="en-US" sz="1050" b="0" i="0" u="none" strike="noStrike">
                          <a:solidFill>
                            <a:srgbClr val="38393A"/>
                          </a:solidFill>
                          <a:effectLst/>
                          <a:latin typeface="Calibri" panose="020F0502020204030204" pitchFamily="34" charset="0"/>
                        </a:rPr>
                        <a:t>10%</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b"/>
                      <a:r>
                        <a:rPr lang="en-US" sz="1050" b="0" i="0" u="none" strike="noStrike">
                          <a:solidFill>
                            <a:srgbClr val="38393A"/>
                          </a:solidFill>
                          <a:effectLst/>
                          <a:latin typeface="Calibri" panose="020F0502020204030204" pitchFamily="34" charset="0"/>
                        </a:rPr>
                        <a:t>8%</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b"/>
                      <a:r>
                        <a:rPr lang="en-US" sz="1050" b="0" i="0" u="none" strike="noStrike">
                          <a:solidFill>
                            <a:srgbClr val="38393A"/>
                          </a:solidFill>
                          <a:effectLst/>
                          <a:latin typeface="Calibri" panose="020F0502020204030204" pitchFamily="34" charset="0"/>
                        </a:rPr>
                        <a:t>8%</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16"/>
                  </a:ext>
                </a:extLst>
              </a:tr>
              <a:tr h="197312">
                <a:tc>
                  <a:txBody>
                    <a:bodyPr/>
                    <a:lstStyle/>
                    <a:p>
                      <a:pPr algn="l" rtl="0" fontAlgn="b"/>
                      <a:r>
                        <a:rPr lang="en-US" sz="1050" b="0" i="0" u="none" strike="noStrike">
                          <a:solidFill>
                            <a:srgbClr val="FFFFFF"/>
                          </a:solidFill>
                          <a:effectLst/>
                          <a:latin typeface="Calibri" panose="020F0502020204030204" pitchFamily="34" charset="0"/>
                        </a:rPr>
                        <a:t>BBC Radio 1</a:t>
                      </a:r>
                    </a:p>
                  </a:txBody>
                  <a:tcPr marL="85725" marR="9525" marT="0" marB="0" anchor="ctr">
                    <a:lnR w="38100" cap="flat" cmpd="sng" algn="ctr">
                      <a:solidFill>
                        <a:schemeClr val="bg1"/>
                      </a:solidFill>
                      <a:prstDash val="solid"/>
                      <a:round/>
                      <a:headEnd type="none" w="med" len="med"/>
                      <a:tailEnd type="none" w="med" len="med"/>
                    </a:lnR>
                    <a:solidFill>
                      <a:schemeClr val="accent2"/>
                    </a:solidFill>
                  </a:tcPr>
                </a:tc>
                <a:tc>
                  <a:txBody>
                    <a:bodyPr/>
                    <a:lstStyle/>
                    <a:p>
                      <a:pPr algn="ctr" rtl="0" fontAlgn="b"/>
                      <a:r>
                        <a:rPr lang="en-US" sz="1050" b="0" i="0" u="none" strike="noStrike">
                          <a:solidFill>
                            <a:srgbClr val="38393A"/>
                          </a:solidFill>
                          <a:effectLst/>
                          <a:latin typeface="Calibri" panose="020F0502020204030204" pitchFamily="34" charset="0"/>
                        </a:rPr>
                        <a:t>9%</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b"/>
                      <a:r>
                        <a:rPr lang="en-US" sz="1050" b="0" i="0" u="none" strike="noStrike">
                          <a:solidFill>
                            <a:srgbClr val="38393A"/>
                          </a:solidFill>
                          <a:effectLst/>
                          <a:latin typeface="Calibri" panose="020F0502020204030204" pitchFamily="34" charset="0"/>
                        </a:rPr>
                        <a:t>9%</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b"/>
                      <a:r>
                        <a:rPr lang="en-US" sz="1050" b="0" i="0" u="none" strike="noStrike">
                          <a:solidFill>
                            <a:srgbClr val="38393A"/>
                          </a:solidFill>
                          <a:effectLst/>
                          <a:latin typeface="Calibri" panose="020F0502020204030204" pitchFamily="34" charset="0"/>
                        </a:rPr>
                        <a:t>9%</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b"/>
                      <a:r>
                        <a:rPr lang="en-US" sz="1050" b="0" i="0" u="none" strike="noStrike">
                          <a:solidFill>
                            <a:srgbClr val="38393A"/>
                          </a:solidFill>
                          <a:effectLst/>
                          <a:latin typeface="Calibri" panose="020F0502020204030204" pitchFamily="34" charset="0"/>
                        </a:rPr>
                        <a:t>8%</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17"/>
                  </a:ext>
                </a:extLst>
              </a:tr>
              <a:tr h="197312">
                <a:tc>
                  <a:txBody>
                    <a:bodyPr/>
                    <a:lstStyle/>
                    <a:p>
                      <a:pPr algn="l" rtl="0" fontAlgn="b"/>
                      <a:r>
                        <a:rPr lang="en-US" sz="1050" b="0" i="0" u="none" strike="noStrike" dirty="0">
                          <a:solidFill>
                            <a:srgbClr val="000000"/>
                          </a:solidFill>
                          <a:effectLst/>
                          <a:latin typeface="Calibri" panose="020F0502020204030204" pitchFamily="34" charset="0"/>
                        </a:rPr>
                        <a:t>YouTube website/app</a:t>
                      </a:r>
                    </a:p>
                  </a:txBody>
                  <a:tcPr marL="85725" marR="9525" marT="0" marB="0" anchor="ctr">
                    <a:lnR w="38100" cap="flat" cmpd="sng" algn="ctr">
                      <a:solidFill>
                        <a:schemeClr val="bg1"/>
                      </a:solidFill>
                      <a:prstDash val="solid"/>
                      <a:round/>
                      <a:headEnd type="none" w="med" len="med"/>
                      <a:tailEnd type="none" w="med" len="med"/>
                    </a:lnR>
                    <a:solidFill>
                      <a:schemeClr val="accent5"/>
                    </a:solidFill>
                  </a:tcPr>
                </a:tc>
                <a:tc>
                  <a:txBody>
                    <a:bodyPr/>
                    <a:lstStyle/>
                    <a:p>
                      <a:pPr algn="ctr" rtl="0" fontAlgn="b"/>
                      <a:r>
                        <a:rPr lang="en-US" sz="1050" b="0" i="0" u="none" strike="noStrike">
                          <a:solidFill>
                            <a:srgbClr val="38393A"/>
                          </a:solidFill>
                          <a:effectLst/>
                          <a:latin typeface="Calibri" panose="020F0502020204030204" pitchFamily="34" charset="0"/>
                        </a:rPr>
                        <a:t>5%</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b"/>
                      <a:r>
                        <a:rPr lang="en-US" sz="1050" b="0" i="0" u="none" strike="noStrike">
                          <a:solidFill>
                            <a:srgbClr val="38393A"/>
                          </a:solidFill>
                          <a:effectLst/>
                          <a:latin typeface="Calibri" panose="020F0502020204030204" pitchFamily="34" charset="0"/>
                        </a:rPr>
                        <a:t>6%</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b"/>
                      <a:r>
                        <a:rPr lang="en-US" sz="1050" b="0" i="0" u="none" strike="noStrike">
                          <a:solidFill>
                            <a:srgbClr val="38393A"/>
                          </a:solidFill>
                          <a:effectLst/>
                          <a:latin typeface="Calibri" panose="020F0502020204030204" pitchFamily="34" charset="0"/>
                        </a:rPr>
                        <a:t>6%</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b"/>
                      <a:r>
                        <a:rPr lang="en-US" sz="1050" b="0" i="0" u="none" strike="noStrike">
                          <a:solidFill>
                            <a:srgbClr val="38393A"/>
                          </a:solidFill>
                          <a:effectLst/>
                          <a:latin typeface="Calibri" panose="020F0502020204030204" pitchFamily="34" charset="0"/>
                        </a:rPr>
                        <a:t>8%</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18"/>
                  </a:ext>
                </a:extLst>
              </a:tr>
              <a:tr h="197312">
                <a:tc>
                  <a:txBody>
                    <a:bodyPr/>
                    <a:lstStyle/>
                    <a:p>
                      <a:pPr algn="l" rtl="0" fontAlgn="b"/>
                      <a:r>
                        <a:rPr lang="en-US" sz="1050" b="0" i="0" u="none" strike="noStrike" dirty="0">
                          <a:solidFill>
                            <a:srgbClr val="000000"/>
                          </a:solidFill>
                          <a:effectLst/>
                          <a:latin typeface="Calibri" panose="020F0502020204030204" pitchFamily="34" charset="0"/>
                        </a:rPr>
                        <a:t>Sky News website/app</a:t>
                      </a:r>
                    </a:p>
                  </a:txBody>
                  <a:tcPr marL="85725" marR="9525" marT="0" marB="0" anchor="ctr">
                    <a:lnR w="38100" cap="flat" cmpd="sng" algn="ctr">
                      <a:solidFill>
                        <a:schemeClr val="bg1"/>
                      </a:solidFill>
                      <a:prstDash val="solid"/>
                      <a:round/>
                      <a:headEnd type="none" w="med" len="med"/>
                      <a:tailEnd type="none" w="med" len="med"/>
                    </a:lnR>
                    <a:solidFill>
                      <a:schemeClr val="accent5"/>
                    </a:solidFill>
                  </a:tcPr>
                </a:tc>
                <a:tc>
                  <a:txBody>
                    <a:bodyPr/>
                    <a:lstStyle/>
                    <a:p>
                      <a:pPr algn="ctr" rtl="0" fontAlgn="b"/>
                      <a:r>
                        <a:rPr lang="en-US" sz="1050" b="0" i="0" u="none" strike="noStrike">
                          <a:solidFill>
                            <a:srgbClr val="38393A"/>
                          </a:solidFill>
                          <a:effectLst/>
                          <a:latin typeface="Calibri" panose="020F0502020204030204" pitchFamily="34" charset="0"/>
                        </a:rPr>
                        <a:t>6%</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b"/>
                      <a:r>
                        <a:rPr lang="en-US" sz="1050" b="0" i="0" u="none" strike="noStrike">
                          <a:solidFill>
                            <a:srgbClr val="38393A"/>
                          </a:solidFill>
                          <a:effectLst/>
                          <a:latin typeface="Calibri" panose="020F0502020204030204" pitchFamily="34" charset="0"/>
                        </a:rPr>
                        <a:t>7%</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b"/>
                      <a:r>
                        <a:rPr lang="en-US" sz="1050" b="0" i="0" u="none" strike="noStrike">
                          <a:solidFill>
                            <a:srgbClr val="38393A"/>
                          </a:solidFill>
                          <a:effectLst/>
                          <a:latin typeface="Calibri" panose="020F0502020204030204" pitchFamily="34" charset="0"/>
                        </a:rPr>
                        <a:t>8%</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b"/>
                      <a:r>
                        <a:rPr lang="en-US" sz="1050" b="0" i="0" u="none" strike="noStrike" dirty="0">
                          <a:solidFill>
                            <a:srgbClr val="38393A"/>
                          </a:solidFill>
                          <a:effectLst/>
                          <a:latin typeface="Calibri" panose="020F0502020204030204" pitchFamily="34" charset="0"/>
                        </a:rPr>
                        <a:t>7%</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984204311"/>
                  </a:ext>
                </a:extLst>
              </a:tr>
            </a:tbl>
          </a:graphicData>
        </a:graphic>
      </p:graphicFrame>
      <p:sp>
        <p:nvSpPr>
          <p:cNvPr id="10" name="Isosceles Triangle 9">
            <a:extLst>
              <a:ext uri="{FF2B5EF4-FFF2-40B4-BE49-F238E27FC236}">
                <a16:creationId xmlns:a16="http://schemas.microsoft.com/office/drawing/2014/main" id="{5826D424-9710-9933-3017-5F6CACA3DC23}"/>
              </a:ext>
              <a:ext uri="{C183D7F6-B498-43B3-948B-1728B52AA6E4}">
                <adec:decorative xmlns:adec="http://schemas.microsoft.com/office/drawing/2017/decorative" val="1"/>
              </a:ext>
            </a:extLst>
          </p:cNvPr>
          <p:cNvSpPr/>
          <p:nvPr/>
        </p:nvSpPr>
        <p:spPr bwMode="ltGray">
          <a:xfrm rot="10800000">
            <a:off x="6646592" y="2173955"/>
            <a:ext cx="90000" cy="90000"/>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a:p>
        </p:txBody>
      </p:sp>
      <p:sp>
        <p:nvSpPr>
          <p:cNvPr id="11" name="Isosceles Triangle 10">
            <a:extLst>
              <a:ext uri="{FF2B5EF4-FFF2-40B4-BE49-F238E27FC236}">
                <a16:creationId xmlns:a16="http://schemas.microsoft.com/office/drawing/2014/main" id="{4C94632C-1813-E444-7CCC-0F6451468E38}"/>
              </a:ext>
              <a:ext uri="{C183D7F6-B498-43B3-948B-1728B52AA6E4}">
                <adec:decorative xmlns:adec="http://schemas.microsoft.com/office/drawing/2017/decorative" val="1"/>
              </a:ext>
            </a:extLst>
          </p:cNvPr>
          <p:cNvSpPr/>
          <p:nvPr/>
        </p:nvSpPr>
        <p:spPr bwMode="ltGray">
          <a:xfrm>
            <a:off x="6646592" y="5525759"/>
            <a:ext cx="90000" cy="90000"/>
          </a:xfrm>
          <a:prstGeom prst="triangle">
            <a:avLst/>
          </a:prstGeom>
          <a:solidFill>
            <a:schemeClr val="accent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a:p>
        </p:txBody>
      </p:sp>
      <p:sp>
        <p:nvSpPr>
          <p:cNvPr id="12" name="Isosceles Triangle 11">
            <a:extLst>
              <a:ext uri="{FF2B5EF4-FFF2-40B4-BE49-F238E27FC236}">
                <a16:creationId xmlns:a16="http://schemas.microsoft.com/office/drawing/2014/main" id="{8301496C-1D6E-8DF4-1197-BE976195A48B}"/>
              </a:ext>
              <a:ext uri="{C183D7F6-B498-43B3-948B-1728B52AA6E4}">
                <adec:decorative xmlns:adec="http://schemas.microsoft.com/office/drawing/2017/decorative" val="1"/>
              </a:ext>
            </a:extLst>
          </p:cNvPr>
          <p:cNvSpPr/>
          <p:nvPr/>
        </p:nvSpPr>
        <p:spPr bwMode="ltGray">
          <a:xfrm rot="10800000">
            <a:off x="6646592" y="4148945"/>
            <a:ext cx="90000" cy="90000"/>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a:p>
        </p:txBody>
      </p:sp>
      <p:graphicFrame>
        <p:nvGraphicFramePr>
          <p:cNvPr id="16" name="Table 15">
            <a:extLst>
              <a:ext uri="{C183D7F6-B498-43B3-948B-1728B52AA6E4}">
                <adec:decorative xmlns:adec="http://schemas.microsoft.com/office/drawing/2017/decorative" val="1"/>
              </a:ext>
            </a:extLst>
          </p:cNvPr>
          <p:cNvGraphicFramePr>
            <a:graphicFrameLocks noGrp="1"/>
          </p:cNvGraphicFramePr>
          <p:nvPr/>
        </p:nvGraphicFramePr>
        <p:xfrm>
          <a:off x="304323" y="2223453"/>
          <a:ext cx="1371600" cy="1600200"/>
        </p:xfrm>
        <a:graphic>
          <a:graphicData uri="http://schemas.openxmlformats.org/drawingml/2006/table">
            <a:tbl>
              <a:tblPr bandRow="1">
                <a:tableStyleId>{5C22544A-7EE6-4342-B048-85BDC9FD1C3A}</a:tableStyleId>
              </a:tblPr>
              <a:tblGrid>
                <a:gridCol w="1371600">
                  <a:extLst>
                    <a:ext uri="{9D8B030D-6E8A-4147-A177-3AD203B41FA5}">
                      <a16:colId xmlns:a16="http://schemas.microsoft.com/office/drawing/2014/main" val="20000"/>
                    </a:ext>
                  </a:extLst>
                </a:gridCol>
              </a:tblGrid>
              <a:tr h="3200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dirty="0">
                          <a:solidFill>
                            <a:schemeClr val="bg1"/>
                          </a:solidFill>
                        </a:rPr>
                        <a:t>TV channel</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320040">
                <a:tc>
                  <a:txBody>
                    <a:bodyPr/>
                    <a:lstStyle/>
                    <a:p>
                      <a:pPr algn="ctr">
                        <a:lnSpc>
                          <a:spcPct val="85000"/>
                        </a:lnSpc>
                      </a:pPr>
                      <a:r>
                        <a:rPr lang="en-GB" sz="1200" dirty="0">
                          <a:solidFill>
                            <a:srgbClr val="000000"/>
                          </a:solidFill>
                        </a:rPr>
                        <a:t>Newspaper</a:t>
                      </a:r>
                      <a:br>
                        <a:rPr lang="en-GB" sz="1200" dirty="0">
                          <a:solidFill>
                            <a:srgbClr val="000000"/>
                          </a:solidFill>
                        </a:rPr>
                      </a:br>
                      <a:r>
                        <a:rPr lang="en-GB" sz="1000" dirty="0">
                          <a:solidFill>
                            <a:srgbClr val="000000"/>
                          </a:solidFill>
                        </a:rPr>
                        <a:t>(print + website/app)</a:t>
                      </a:r>
                      <a:endParaRPr lang="en-US" sz="1200" dirty="0">
                        <a:solidFill>
                          <a:srgbClr val="000000"/>
                        </a:solidFill>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3200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a:solidFill>
                            <a:schemeClr val="bg1"/>
                          </a:solidFill>
                        </a:rPr>
                        <a:t>Radio station</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10002"/>
                  </a:ext>
                </a:extLst>
              </a:tr>
              <a:tr h="3200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a:solidFill>
                            <a:schemeClr val="bg1"/>
                          </a:solidFill>
                        </a:rPr>
                        <a:t>Social media</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lumMod val="75000"/>
                      </a:schemeClr>
                    </a:solidFill>
                  </a:tcPr>
                </a:tc>
                <a:extLst>
                  <a:ext uri="{0D108BD9-81ED-4DB2-BD59-A6C34878D82A}">
                    <a16:rowId xmlns:a16="http://schemas.microsoft.com/office/drawing/2014/main" val="10003"/>
                  </a:ext>
                </a:extLst>
              </a:tr>
              <a:tr h="3200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dirty="0">
                          <a:solidFill>
                            <a:srgbClr val="000000"/>
                          </a:solidFill>
                        </a:rPr>
                        <a:t>Other website/app</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0004"/>
                  </a:ext>
                </a:extLst>
              </a:tr>
            </a:tbl>
          </a:graphicData>
        </a:graphic>
      </p:graphicFrame>
      <p:sp>
        <p:nvSpPr>
          <p:cNvPr id="19" name="Text Placeholder 4">
            <a:extLst>
              <a:ext uri="{FF2B5EF4-FFF2-40B4-BE49-F238E27FC236}">
                <a16:creationId xmlns:a16="http://schemas.microsoft.com/office/drawing/2014/main" id="{14D9426D-6856-68E7-4EF9-69225DF36DF1}"/>
              </a:ext>
            </a:extLst>
          </p:cNvPr>
          <p:cNvSpPr txBox="1">
            <a:spLocks/>
          </p:cNvSpPr>
          <p:nvPr/>
        </p:nvSpPr>
        <p:spPr>
          <a:xfrm>
            <a:off x="11253" y="5972438"/>
            <a:ext cx="9046078" cy="880439"/>
          </a:xfrm>
          <a:prstGeom prst="rect">
            <a:avLst/>
          </a:prstGeom>
        </p:spPr>
        <p:txBody>
          <a:bodyPr/>
          <a:lstStyle>
            <a:lvl1pPr marL="0" indent="0" algn="l" defTabSz="457200" rtl="0" eaLnBrk="1" latinLnBrk="0" hangingPunct="1">
              <a:spcBef>
                <a:spcPct val="20000"/>
              </a:spcBef>
              <a:buFont typeface="Arial"/>
              <a:buNone/>
              <a:defRPr sz="1000" kern="1200" baseline="0">
                <a:ln>
                  <a:noFill/>
                </a:ln>
                <a:solidFill>
                  <a:schemeClr val="bg1"/>
                </a:solidFill>
                <a:effectLst/>
                <a:latin typeface="+mj-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spcBef>
                <a:spcPts val="200"/>
              </a:spcBef>
              <a:tabLst>
                <a:tab pos="8229600" algn="r"/>
              </a:tabLst>
            </a:pPr>
            <a:r>
              <a:rPr lang="en-GB" dirty="0"/>
              <a:t>Source: </a:t>
            </a:r>
            <a:r>
              <a:rPr lang="en-CA" dirty="0"/>
              <a:t>Ofcom News Consumption Survey 2022 – </a:t>
            </a:r>
            <a:r>
              <a:rPr lang="en-CA" dirty="0">
                <a:solidFill>
                  <a:srgbClr val="FFFF00"/>
                </a:solidFill>
              </a:rPr>
              <a:t>COMBINED F2F &amp; ONLINE </a:t>
            </a:r>
            <a:r>
              <a:rPr lang="en-CA" dirty="0"/>
              <a:t>sample</a:t>
            </a:r>
          </a:p>
          <a:p>
            <a:pPr>
              <a:lnSpc>
                <a:spcPct val="90000"/>
              </a:lnSpc>
              <a:spcBef>
                <a:spcPts val="200"/>
              </a:spcBef>
            </a:pPr>
            <a:r>
              <a:rPr lang="en-GB" dirty="0"/>
              <a:t>Question: D2a-D8a</a:t>
            </a:r>
            <a:r>
              <a:rPr lang="nl-NL" dirty="0"/>
              <a:t>. </a:t>
            </a:r>
            <a:r>
              <a:rPr lang="en-GB" dirty="0"/>
              <a:t>Thinking specifically about  &lt;platform&gt;, which of the following do you use for news nowadays?</a:t>
            </a:r>
            <a:endParaRPr lang="en-US" dirty="0"/>
          </a:p>
          <a:p>
            <a:pPr>
              <a:lnSpc>
                <a:spcPct val="90000"/>
              </a:lnSpc>
              <a:spcBef>
                <a:spcPts val="200"/>
              </a:spcBef>
            </a:pPr>
            <a:r>
              <a:rPr lang="en-GB" dirty="0"/>
              <a:t>Base: All Adults 16+ - 2022 W2*=2792, 2020=4576, 2019=4691, 2018=4618</a:t>
            </a:r>
          </a:p>
          <a:p>
            <a:pPr>
              <a:lnSpc>
                <a:spcPct val="90000"/>
              </a:lnSpc>
              <a:spcBef>
                <a:spcPts val="200"/>
              </a:spcBef>
            </a:pPr>
            <a:r>
              <a:rPr lang="en-GB" dirty="0"/>
              <a:t>*2022 W1, and </a:t>
            </a:r>
            <a:r>
              <a:rPr lang="en-CA" dirty="0"/>
              <a:t>2021, data not shown because face-to-face fieldwork was not possible during Covid-19 pandemic. **</a:t>
            </a:r>
            <a:r>
              <a:rPr lang="en-US" sz="1000" dirty="0"/>
              <a:t>Includes Welsh language version</a:t>
            </a:r>
            <a:endParaRPr lang="en-GB" dirty="0"/>
          </a:p>
          <a:p>
            <a:pPr>
              <a:lnSpc>
                <a:spcPct val="90000"/>
              </a:lnSpc>
              <a:spcBef>
                <a:spcPts val="200"/>
              </a:spcBef>
            </a:pPr>
            <a:r>
              <a:rPr lang="en-US" dirty="0"/>
              <a:t>Green/red triangles </a:t>
            </a:r>
            <a:r>
              <a:rPr lang="en-GB" dirty="0"/>
              <a:t>indicate statistically significant differences between 2022 and 2020 (at 99% confidence level)</a:t>
            </a:r>
          </a:p>
        </p:txBody>
      </p:sp>
    </p:spTree>
    <p:extLst>
      <p:ext uri="{BB962C8B-B14F-4D97-AF65-F5344CB8AC3E}">
        <p14:creationId xmlns:p14="http://schemas.microsoft.com/office/powerpoint/2010/main" val="42240185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23387D0-2F02-C700-5B7F-225231ABE884}"/>
              </a:ext>
            </a:extLst>
          </p:cNvPr>
          <p:cNvSpPr>
            <a:spLocks noGrp="1"/>
          </p:cNvSpPr>
          <p:nvPr>
            <p:ph type="title"/>
          </p:nvPr>
        </p:nvSpPr>
        <p:spPr>
          <a:xfrm>
            <a:off x="104377" y="1242241"/>
            <a:ext cx="9046078" cy="300991"/>
          </a:xfrm>
          <a:prstGeom prst="rect">
            <a:avLst/>
          </a:prstGeom>
        </p:spPr>
        <p:txBody>
          <a:bodyPr/>
          <a:lstStyle/>
          <a:p>
            <a:r>
              <a:rPr lang="en-GB" kern="0" dirty="0">
                <a:cs typeface="Arial" pitchFamily="34" charset="0"/>
              </a:rPr>
              <a:t>Top 10 news sources used by age</a:t>
            </a:r>
            <a:br>
              <a:rPr lang="en-GB" dirty="0">
                <a:latin typeface="+mn-lt"/>
                <a:cs typeface="Arial" pitchFamily="34" charset="0"/>
              </a:rPr>
            </a:br>
            <a:r>
              <a:rPr lang="en-GB" sz="1100" i="1" kern="0" dirty="0">
                <a:cs typeface="Arial" pitchFamily="34" charset="0"/>
              </a:rPr>
              <a:t>% of all adults using each source for news nowadays</a:t>
            </a:r>
            <a:endParaRPr lang="en-GB" dirty="0">
              <a:latin typeface="+mn-lt"/>
              <a:cs typeface="Arial" pitchFamily="34" charset="0"/>
            </a:endParaRPr>
          </a:p>
        </p:txBody>
      </p:sp>
      <p:sp>
        <p:nvSpPr>
          <p:cNvPr id="43" name="Text Placeholder 3"/>
          <p:cNvSpPr>
            <a:spLocks noGrp="1"/>
          </p:cNvSpPr>
          <p:nvPr>
            <p:ph type="body" sz="quarter" idx="14"/>
          </p:nvPr>
        </p:nvSpPr>
        <p:spPr>
          <a:xfrm>
            <a:off x="97922" y="363408"/>
            <a:ext cx="7512637" cy="705057"/>
          </a:xfrm>
          <a:prstGeom prst="rect">
            <a:avLst/>
          </a:prstGeom>
        </p:spPr>
        <p:txBody>
          <a:bodyPr anchor="t" anchorCtr="0"/>
          <a:lstStyle/>
          <a:p>
            <a:pPr>
              <a:lnSpc>
                <a:spcPts val="1800"/>
              </a:lnSpc>
            </a:pPr>
            <a:r>
              <a:rPr lang="en-GB" sz="1800" dirty="0"/>
              <a:t>There is significant variation in the top 10 sources used by different age groups </a:t>
            </a:r>
            <a:endParaRPr lang="en-GB" dirty="0"/>
          </a:p>
        </p:txBody>
      </p:sp>
      <p:sp>
        <p:nvSpPr>
          <p:cNvPr id="10" name="Title 1">
            <a:extLst>
              <a:ext uri="{FF2B5EF4-FFF2-40B4-BE49-F238E27FC236}">
                <a16:creationId xmlns:a16="http://schemas.microsoft.com/office/drawing/2014/main" id="{86530ECC-C7B8-9D24-3EBC-8254F88D5572}"/>
              </a:ext>
            </a:extLst>
          </p:cNvPr>
          <p:cNvSpPr txBox="1">
            <a:spLocks/>
          </p:cNvSpPr>
          <p:nvPr/>
        </p:nvSpPr>
        <p:spPr>
          <a:xfrm>
            <a:off x="104377" y="976596"/>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dirty="0">
                <a:latin typeface="+mn-lt"/>
                <a:cs typeface="Arial" pitchFamily="34" charset="0"/>
              </a:rPr>
              <a:t>Figure 3.2</a:t>
            </a:r>
            <a:br>
              <a:rPr lang="en-GB" sz="1800" b="1" dirty="0">
                <a:latin typeface="+mn-lt"/>
                <a:cs typeface="Arial" pitchFamily="34" charset="0"/>
              </a:rPr>
            </a:br>
            <a:endParaRPr lang="en-GB" sz="1800" b="1" dirty="0">
              <a:latin typeface="+mn-lt"/>
              <a:cs typeface="Arial" pitchFamily="34" charset="0"/>
            </a:endParaRPr>
          </a:p>
        </p:txBody>
      </p:sp>
      <p:graphicFrame>
        <p:nvGraphicFramePr>
          <p:cNvPr id="8" name="Table 3" descr="These tables show the top 10 most used news sources by age – using the 2022 combined F2F &amp; online data">
            <a:extLst>
              <a:ext uri="{FF2B5EF4-FFF2-40B4-BE49-F238E27FC236}">
                <a16:creationId xmlns:a16="http://schemas.microsoft.com/office/drawing/2014/main" id="{CFD80EC1-A047-4F9A-B8A3-1A9E6736B5C4}"/>
              </a:ext>
            </a:extLst>
          </p:cNvPr>
          <p:cNvGraphicFramePr>
            <a:graphicFrameLocks noGrp="1"/>
          </p:cNvGraphicFramePr>
          <p:nvPr>
            <p:extLst>
              <p:ext uri="{D42A27DB-BD31-4B8C-83A1-F6EECF244321}">
                <p14:modId xmlns:p14="http://schemas.microsoft.com/office/powerpoint/2010/main" val="13115455"/>
              </p:ext>
            </p:extLst>
          </p:nvPr>
        </p:nvGraphicFramePr>
        <p:xfrm>
          <a:off x="259087" y="1971593"/>
          <a:ext cx="2556000" cy="2574720"/>
        </p:xfrm>
        <a:graphic>
          <a:graphicData uri="http://schemas.openxmlformats.org/drawingml/2006/table">
            <a:tbl>
              <a:tblPr firstRow="1">
                <a:tableStyleId>{5C22544A-7EE6-4342-B048-85BDC9FD1C3A}</a:tableStyleId>
              </a:tblPr>
              <a:tblGrid>
                <a:gridCol w="1764000">
                  <a:extLst>
                    <a:ext uri="{9D8B030D-6E8A-4147-A177-3AD203B41FA5}">
                      <a16:colId xmlns:a16="http://schemas.microsoft.com/office/drawing/2014/main" val="2337885747"/>
                    </a:ext>
                  </a:extLst>
                </a:gridCol>
                <a:gridCol w="792000">
                  <a:extLst>
                    <a:ext uri="{9D8B030D-6E8A-4147-A177-3AD203B41FA5}">
                      <a16:colId xmlns:a16="http://schemas.microsoft.com/office/drawing/2014/main" val="373934854"/>
                    </a:ext>
                  </a:extLst>
                </a:gridCol>
              </a:tblGrid>
              <a:tr h="324000">
                <a:tc>
                  <a:txBody>
                    <a:bodyPr/>
                    <a:lstStyle/>
                    <a:p>
                      <a:pPr marL="0" algn="l" defTabSz="457200" rtl="0" eaLnBrk="1" latinLnBrk="0" hangingPunct="1"/>
                      <a:r>
                        <a:rPr lang="en-US" sz="1300" b="1" kern="1200" dirty="0">
                          <a:solidFill>
                            <a:schemeClr val="dk1"/>
                          </a:solidFill>
                          <a:latin typeface="+mn-lt"/>
                          <a:ea typeface="+mn-ea"/>
                          <a:cs typeface="+mn-cs"/>
                        </a:rPr>
                        <a:t>All adults</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lnSpc>
                          <a:spcPct val="90000"/>
                        </a:lnSpc>
                      </a:pPr>
                      <a:r>
                        <a:rPr lang="en-US" sz="1200" b="1" dirty="0">
                          <a:solidFill>
                            <a:schemeClr val="bg1"/>
                          </a:solidFill>
                        </a:rPr>
                        <a:t>Aged 16+</a:t>
                      </a:r>
                      <a:endParaRPr lang="en-US" sz="120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670337729"/>
                  </a:ext>
                </a:extLst>
              </a:tr>
              <a:tr h="225072">
                <a:tc>
                  <a:txBody>
                    <a:bodyPr/>
                    <a:lstStyle/>
                    <a:p>
                      <a:pPr algn="l" rtl="0" fontAlgn="b"/>
                      <a:r>
                        <a:rPr lang="en-US" sz="1100" b="0" i="0" u="none" strike="noStrike" dirty="0">
                          <a:solidFill>
                            <a:schemeClr val="bg1"/>
                          </a:solidFill>
                          <a:effectLst/>
                          <a:latin typeface="Calibri" panose="020F0502020204030204" pitchFamily="34" charset="0"/>
                        </a:rPr>
                        <a:t>BBC One</a:t>
                      </a:r>
                    </a:p>
                  </a:txBody>
                  <a:tcPr marL="85725" marR="952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a:txBody>
                    <a:bodyPr/>
                    <a:lstStyle/>
                    <a:p>
                      <a:pPr algn="ctr" rtl="0" fontAlgn="b"/>
                      <a:r>
                        <a:rPr lang="en-US" sz="1100" b="0" i="0" u="none" strike="noStrike" dirty="0">
                          <a:solidFill>
                            <a:schemeClr val="bg1"/>
                          </a:solidFill>
                          <a:effectLst/>
                          <a:latin typeface="Calibri" panose="020F0502020204030204" pitchFamily="34" charset="0"/>
                        </a:rPr>
                        <a:t>53%</a:t>
                      </a:r>
                    </a:p>
                  </a:txBody>
                  <a:tcPr marL="9525" marR="952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3752426078"/>
                  </a:ext>
                </a:extLst>
              </a:tr>
              <a:tr h="225072">
                <a:tc>
                  <a:txBody>
                    <a:bodyPr/>
                    <a:lstStyle/>
                    <a:p>
                      <a:pPr algn="l" rtl="0" fontAlgn="b"/>
                      <a:r>
                        <a:rPr lang="sv-SE" sz="1100" b="0" i="0" u="none" strike="noStrike" dirty="0">
                          <a:solidFill>
                            <a:schemeClr val="bg1"/>
                          </a:solidFill>
                          <a:effectLst/>
                          <a:latin typeface="Calibri" panose="020F0502020204030204" pitchFamily="34" charset="0"/>
                        </a:rPr>
                        <a:t>ITV/ITV WALES/UTV/STV </a:t>
                      </a:r>
                    </a:p>
                  </a:txBody>
                  <a:tcPr marL="85725" marR="952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a:txBody>
                    <a:bodyPr/>
                    <a:lstStyle/>
                    <a:p>
                      <a:pPr algn="ctr" rtl="0" fontAlgn="b"/>
                      <a:r>
                        <a:rPr lang="en-US" sz="1100" b="0" i="0" u="none" strike="noStrike" dirty="0">
                          <a:solidFill>
                            <a:schemeClr val="bg1"/>
                          </a:solidFill>
                          <a:effectLst/>
                          <a:latin typeface="Calibri" panose="020F0502020204030204" pitchFamily="34" charset="0"/>
                        </a:rPr>
                        <a:t>35%</a:t>
                      </a:r>
                    </a:p>
                  </a:txBody>
                  <a:tcPr marL="9525" marR="952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2999820499"/>
                  </a:ext>
                </a:extLst>
              </a:tr>
              <a:tr h="225072">
                <a:tc>
                  <a:txBody>
                    <a:bodyPr/>
                    <a:lstStyle/>
                    <a:p>
                      <a:pPr algn="l" rtl="0" fontAlgn="b"/>
                      <a:r>
                        <a:rPr lang="en-US" sz="1100" b="0" i="0" u="none" strike="noStrike" dirty="0">
                          <a:solidFill>
                            <a:schemeClr val="bg1"/>
                          </a:solidFill>
                          <a:effectLst/>
                          <a:latin typeface="Calibri" panose="020F0502020204030204" pitchFamily="34" charset="0"/>
                        </a:rPr>
                        <a:t>Facebook</a:t>
                      </a:r>
                    </a:p>
                  </a:txBody>
                  <a:tcPr marL="85725" marR="952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lumMod val="75000"/>
                      </a:schemeClr>
                    </a:solidFill>
                  </a:tcPr>
                </a:tc>
                <a:tc>
                  <a:txBody>
                    <a:bodyPr/>
                    <a:lstStyle/>
                    <a:p>
                      <a:pPr algn="ctr" rtl="0" fontAlgn="b"/>
                      <a:r>
                        <a:rPr lang="en-US" sz="1100" b="0" i="0" u="none" strike="noStrike" dirty="0">
                          <a:solidFill>
                            <a:schemeClr val="bg1"/>
                          </a:solidFill>
                          <a:effectLst/>
                          <a:latin typeface="Calibri" panose="020F0502020204030204" pitchFamily="34" charset="0"/>
                        </a:rPr>
                        <a:t>32%</a:t>
                      </a:r>
                    </a:p>
                  </a:txBody>
                  <a:tcPr marL="9525" marR="952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2082271462"/>
                  </a:ext>
                </a:extLst>
              </a:tr>
              <a:tr h="225072">
                <a:tc>
                  <a:txBody>
                    <a:bodyPr/>
                    <a:lstStyle/>
                    <a:p>
                      <a:pPr algn="l" rtl="0" fontAlgn="b"/>
                      <a:r>
                        <a:rPr lang="en-US" sz="1100" b="0" i="0" u="none" strike="noStrike" dirty="0">
                          <a:solidFill>
                            <a:schemeClr val="bg1"/>
                          </a:solidFill>
                          <a:effectLst/>
                          <a:latin typeface="Calibri" panose="020F0502020204030204" pitchFamily="34" charset="0"/>
                        </a:rPr>
                        <a:t>BBC News Channel</a:t>
                      </a:r>
                    </a:p>
                  </a:txBody>
                  <a:tcPr marL="85725" marR="952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a:txBody>
                    <a:bodyPr/>
                    <a:lstStyle/>
                    <a:p>
                      <a:pPr algn="ctr" rtl="0" fontAlgn="b"/>
                      <a:r>
                        <a:rPr lang="en-US" sz="1100" b="0" i="0" u="none" strike="noStrike" dirty="0">
                          <a:solidFill>
                            <a:schemeClr val="bg1"/>
                          </a:solidFill>
                          <a:effectLst/>
                          <a:latin typeface="Calibri" panose="020F0502020204030204" pitchFamily="34" charset="0"/>
                        </a:rPr>
                        <a:t>24%</a:t>
                      </a:r>
                    </a:p>
                  </a:txBody>
                  <a:tcPr marL="9525" marR="952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4267008363"/>
                  </a:ext>
                </a:extLst>
              </a:tr>
              <a:tr h="225072">
                <a:tc>
                  <a:txBody>
                    <a:bodyPr/>
                    <a:lstStyle/>
                    <a:p>
                      <a:pPr algn="l" rtl="0" fontAlgn="b"/>
                      <a:r>
                        <a:rPr lang="en-US" sz="1100" b="0" i="0" u="none" strike="noStrike" dirty="0">
                          <a:solidFill>
                            <a:schemeClr val="bg1"/>
                          </a:solidFill>
                          <a:effectLst/>
                          <a:latin typeface="Calibri" panose="020F0502020204030204" pitchFamily="34" charset="0"/>
                        </a:rPr>
                        <a:t>Sky News Channel</a:t>
                      </a:r>
                    </a:p>
                  </a:txBody>
                  <a:tcPr marL="85725" marR="952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a:txBody>
                    <a:bodyPr/>
                    <a:lstStyle/>
                    <a:p>
                      <a:pPr algn="ctr" rtl="0" fontAlgn="b"/>
                      <a:r>
                        <a:rPr lang="en-US" sz="1100" b="0" i="0" u="none" strike="noStrike" dirty="0">
                          <a:solidFill>
                            <a:schemeClr val="bg1"/>
                          </a:solidFill>
                          <a:effectLst/>
                          <a:latin typeface="Calibri" panose="020F0502020204030204" pitchFamily="34" charset="0"/>
                        </a:rPr>
                        <a:t>23%</a:t>
                      </a:r>
                    </a:p>
                  </a:txBody>
                  <a:tcPr marL="9525" marR="952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3510319329"/>
                  </a:ext>
                </a:extLst>
              </a:tr>
              <a:tr h="225072">
                <a:tc>
                  <a:txBody>
                    <a:bodyPr/>
                    <a:lstStyle/>
                    <a:p>
                      <a:pPr algn="l" rtl="0" fontAlgn="b"/>
                      <a:r>
                        <a:rPr lang="en-US" sz="1100" b="0" i="0" u="none" strike="noStrike" dirty="0">
                          <a:solidFill>
                            <a:srgbClr val="000000"/>
                          </a:solidFill>
                          <a:effectLst/>
                          <a:latin typeface="Calibri" panose="020F0502020204030204" pitchFamily="34" charset="0"/>
                        </a:rPr>
                        <a:t>BBC website/app**</a:t>
                      </a:r>
                    </a:p>
                  </a:txBody>
                  <a:tcPr marL="85725" marR="952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solidFill>
                  </a:tcPr>
                </a:tc>
                <a:tc>
                  <a:txBody>
                    <a:bodyPr/>
                    <a:lstStyle/>
                    <a:p>
                      <a:pPr algn="ctr" rtl="0" fontAlgn="b"/>
                      <a:r>
                        <a:rPr lang="en-US" sz="1100" b="0" i="0" u="none" strike="noStrike" dirty="0">
                          <a:solidFill>
                            <a:schemeClr val="bg1"/>
                          </a:solidFill>
                          <a:effectLst/>
                          <a:latin typeface="Calibri" panose="020F0502020204030204" pitchFamily="34" charset="0"/>
                        </a:rPr>
                        <a:t>23%</a:t>
                      </a:r>
                    </a:p>
                  </a:txBody>
                  <a:tcPr marL="9525" marR="952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192331540"/>
                  </a:ext>
                </a:extLst>
              </a:tr>
              <a:tr h="225072">
                <a:tc>
                  <a:txBody>
                    <a:bodyPr/>
                    <a:lstStyle/>
                    <a:p>
                      <a:pPr algn="l" rtl="0" fontAlgn="b"/>
                      <a:r>
                        <a:rPr lang="en-US" sz="1100" b="0" i="0" u="none" strike="noStrike" dirty="0">
                          <a:solidFill>
                            <a:schemeClr val="bg1"/>
                          </a:solidFill>
                          <a:effectLst/>
                          <a:latin typeface="Calibri" panose="020F0502020204030204" pitchFamily="34" charset="0"/>
                        </a:rPr>
                        <a:t>Twitter</a:t>
                      </a:r>
                    </a:p>
                  </a:txBody>
                  <a:tcPr marL="85725" marR="952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lumMod val="75000"/>
                      </a:schemeClr>
                    </a:solidFill>
                  </a:tcPr>
                </a:tc>
                <a:tc>
                  <a:txBody>
                    <a:bodyPr/>
                    <a:lstStyle/>
                    <a:p>
                      <a:pPr algn="ctr" rtl="0" fontAlgn="b"/>
                      <a:r>
                        <a:rPr lang="en-US" sz="1100" b="0" i="0" u="none" strike="noStrike" dirty="0">
                          <a:solidFill>
                            <a:schemeClr val="bg1"/>
                          </a:solidFill>
                          <a:effectLst/>
                          <a:latin typeface="Calibri" panose="020F0502020204030204" pitchFamily="34" charset="0"/>
                        </a:rPr>
                        <a:t>17%</a:t>
                      </a:r>
                    </a:p>
                  </a:txBody>
                  <a:tcPr marL="9525" marR="952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2728887544"/>
                  </a:ext>
                </a:extLst>
              </a:tr>
              <a:tr h="225072">
                <a:tc>
                  <a:txBody>
                    <a:bodyPr/>
                    <a:lstStyle/>
                    <a:p>
                      <a:pPr algn="l" rtl="0" fontAlgn="b"/>
                      <a:r>
                        <a:rPr lang="en-US" sz="1100" b="0" i="0" u="none" strike="noStrike" dirty="0">
                          <a:solidFill>
                            <a:schemeClr val="bg1"/>
                          </a:solidFill>
                          <a:effectLst/>
                          <a:latin typeface="Calibri" panose="020F0502020204030204" pitchFamily="34" charset="0"/>
                        </a:rPr>
                        <a:t>Channel 4</a:t>
                      </a:r>
                    </a:p>
                  </a:txBody>
                  <a:tcPr marL="85725" marR="952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a:txBody>
                    <a:bodyPr/>
                    <a:lstStyle/>
                    <a:p>
                      <a:pPr algn="ctr" rtl="0" fontAlgn="b"/>
                      <a:r>
                        <a:rPr lang="en-US" sz="1100" b="0" i="0" u="none" strike="noStrike" dirty="0">
                          <a:solidFill>
                            <a:schemeClr val="bg1"/>
                          </a:solidFill>
                          <a:effectLst/>
                          <a:latin typeface="Calibri" panose="020F0502020204030204" pitchFamily="34" charset="0"/>
                        </a:rPr>
                        <a:t>17%</a:t>
                      </a:r>
                    </a:p>
                  </a:txBody>
                  <a:tcPr marL="9525" marR="952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4020936488"/>
                  </a:ext>
                </a:extLst>
              </a:tr>
              <a:tr h="225072">
                <a:tc>
                  <a:txBody>
                    <a:bodyPr/>
                    <a:lstStyle/>
                    <a:p>
                      <a:pPr algn="l" rtl="0" fontAlgn="b"/>
                      <a:r>
                        <a:rPr lang="en-US" sz="1100" b="0" i="0" u="none" strike="noStrike" dirty="0">
                          <a:solidFill>
                            <a:schemeClr val="bg1"/>
                          </a:solidFill>
                          <a:effectLst/>
                          <a:latin typeface="Calibri" panose="020F0502020204030204" pitchFamily="34" charset="0"/>
                        </a:rPr>
                        <a:t>Instagram </a:t>
                      </a:r>
                    </a:p>
                  </a:txBody>
                  <a:tcPr marL="85725" marR="952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lumMod val="75000"/>
                      </a:schemeClr>
                    </a:solidFill>
                  </a:tcPr>
                </a:tc>
                <a:tc>
                  <a:txBody>
                    <a:bodyPr/>
                    <a:lstStyle/>
                    <a:p>
                      <a:pPr algn="ctr" rtl="0" fontAlgn="b"/>
                      <a:r>
                        <a:rPr lang="en-US" sz="1100" b="0" i="0" u="none" strike="noStrike" dirty="0">
                          <a:solidFill>
                            <a:schemeClr val="bg1"/>
                          </a:solidFill>
                          <a:effectLst/>
                          <a:latin typeface="Calibri" panose="020F0502020204030204" pitchFamily="34" charset="0"/>
                        </a:rPr>
                        <a:t>16%</a:t>
                      </a:r>
                    </a:p>
                  </a:txBody>
                  <a:tcPr marL="9525" marR="952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3786815768"/>
                  </a:ext>
                </a:extLst>
              </a:tr>
              <a:tr h="225072">
                <a:tc>
                  <a:txBody>
                    <a:bodyPr/>
                    <a:lstStyle/>
                    <a:p>
                      <a:pPr algn="l" rtl="0" fontAlgn="b"/>
                      <a:r>
                        <a:rPr lang="en-CA" sz="1100" b="0" i="0" u="none" strike="noStrike">
                          <a:solidFill>
                            <a:srgbClr val="000000"/>
                          </a:solidFill>
                          <a:effectLst/>
                          <a:latin typeface="Calibri" panose="020F0502020204030204" pitchFamily="34" charset="0"/>
                        </a:rPr>
                        <a:t>Daily Mail/Mail on Sunday</a:t>
                      </a:r>
                    </a:p>
                  </a:txBody>
                  <a:tcPr marL="85725" marR="952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solidFill>
                  </a:tcPr>
                </a:tc>
                <a:tc>
                  <a:txBody>
                    <a:bodyPr/>
                    <a:lstStyle/>
                    <a:p>
                      <a:pPr algn="ctr" rtl="0" fontAlgn="b"/>
                      <a:r>
                        <a:rPr lang="en-US" sz="1100" b="0" i="0" u="none" strike="noStrike" dirty="0">
                          <a:solidFill>
                            <a:schemeClr val="bg1"/>
                          </a:solidFill>
                          <a:effectLst/>
                          <a:latin typeface="Calibri" panose="020F0502020204030204" pitchFamily="34" charset="0"/>
                        </a:rPr>
                        <a:t>15%</a:t>
                      </a:r>
                    </a:p>
                  </a:txBody>
                  <a:tcPr marL="9525" marR="952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753467282"/>
                  </a:ext>
                </a:extLst>
              </a:tr>
            </a:tbl>
          </a:graphicData>
        </a:graphic>
      </p:graphicFrame>
      <p:graphicFrame>
        <p:nvGraphicFramePr>
          <p:cNvPr id="41" name="Table 3" descr="Adults aged 16-24 are more likely to use social media">
            <a:extLst>
              <a:ext uri="{FF2B5EF4-FFF2-40B4-BE49-F238E27FC236}">
                <a16:creationId xmlns:a16="http://schemas.microsoft.com/office/drawing/2014/main" id="{3CB9F65E-1696-7576-1853-06331334D7FC}"/>
              </a:ext>
            </a:extLst>
          </p:cNvPr>
          <p:cNvGraphicFramePr>
            <a:graphicFrameLocks noGrp="1"/>
          </p:cNvGraphicFramePr>
          <p:nvPr>
            <p:extLst>
              <p:ext uri="{D42A27DB-BD31-4B8C-83A1-F6EECF244321}">
                <p14:modId xmlns:p14="http://schemas.microsoft.com/office/powerpoint/2010/main" val="1499134502"/>
              </p:ext>
            </p:extLst>
          </p:nvPr>
        </p:nvGraphicFramePr>
        <p:xfrm>
          <a:off x="3414864" y="1971593"/>
          <a:ext cx="2485193" cy="2574720"/>
        </p:xfrm>
        <a:graphic>
          <a:graphicData uri="http://schemas.openxmlformats.org/drawingml/2006/table">
            <a:tbl>
              <a:tblPr firstRow="1">
                <a:tableStyleId>{5C22544A-7EE6-4342-B048-85BDC9FD1C3A}</a:tableStyleId>
              </a:tblPr>
              <a:tblGrid>
                <a:gridCol w="1764000">
                  <a:extLst>
                    <a:ext uri="{9D8B030D-6E8A-4147-A177-3AD203B41FA5}">
                      <a16:colId xmlns:a16="http://schemas.microsoft.com/office/drawing/2014/main" val="2337885747"/>
                    </a:ext>
                  </a:extLst>
                </a:gridCol>
                <a:gridCol w="721193">
                  <a:extLst>
                    <a:ext uri="{9D8B030D-6E8A-4147-A177-3AD203B41FA5}">
                      <a16:colId xmlns:a16="http://schemas.microsoft.com/office/drawing/2014/main" val="373934854"/>
                    </a:ext>
                  </a:extLst>
                </a:gridCol>
              </a:tblGrid>
              <a:tr h="324000">
                <a:tc>
                  <a:txBody>
                    <a:bodyPr/>
                    <a:lstStyle/>
                    <a:p>
                      <a:pPr marL="0" algn="l" defTabSz="457200" rtl="0" eaLnBrk="1" latinLnBrk="0" hangingPunct="1"/>
                      <a:r>
                        <a:rPr lang="en-US" sz="1300" b="1" kern="1200" dirty="0">
                          <a:solidFill>
                            <a:schemeClr val="dk1"/>
                          </a:solidFill>
                          <a:latin typeface="+mn-lt"/>
                          <a:ea typeface="+mn-ea"/>
                          <a:cs typeface="+mn-cs"/>
                        </a:rPr>
                        <a:t>Young adults</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lnSpc>
                          <a:spcPct val="90000"/>
                        </a:lnSpc>
                      </a:pPr>
                      <a:r>
                        <a:rPr lang="en-US" sz="1200" b="1" dirty="0">
                          <a:solidFill>
                            <a:schemeClr val="bg1"/>
                          </a:solidFill>
                        </a:rPr>
                        <a:t>16-24</a:t>
                      </a:r>
                      <a:endParaRPr lang="en-US" sz="120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670337729"/>
                  </a:ext>
                </a:extLst>
              </a:tr>
              <a:tr h="225072">
                <a:tc>
                  <a:txBody>
                    <a:bodyPr/>
                    <a:lstStyle/>
                    <a:p>
                      <a:pPr marL="0" algn="l" defTabSz="457200" rtl="0" eaLnBrk="1" fontAlgn="b" latinLnBrk="0" hangingPunct="1"/>
                      <a:r>
                        <a:rPr lang="en-US" sz="1100" b="0" i="0" u="none" strike="noStrike" kern="1200" dirty="0">
                          <a:solidFill>
                            <a:schemeClr val="bg1"/>
                          </a:solidFill>
                          <a:effectLst/>
                          <a:latin typeface="Calibri" panose="020F0502020204030204" pitchFamily="34" charset="0"/>
                          <a:ea typeface="+mn-ea"/>
                          <a:cs typeface="+mn-cs"/>
                        </a:rPr>
                        <a:t>Instagram</a:t>
                      </a:r>
                    </a:p>
                  </a:txBody>
                  <a:tcPr marL="86400"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lumMod val="75000"/>
                      </a:schemeClr>
                    </a:solidFill>
                  </a:tcPr>
                </a:tc>
                <a:tc>
                  <a:txBody>
                    <a:bodyPr/>
                    <a:lstStyle/>
                    <a:p>
                      <a:pPr marL="0" algn="ctr" defTabSz="457200" rtl="0" eaLnBrk="1" fontAlgn="b" latinLnBrk="0" hangingPunct="1"/>
                      <a:r>
                        <a:rPr lang="en-US" sz="1100" b="0" i="0" u="none" strike="noStrike" kern="1200" dirty="0">
                          <a:solidFill>
                            <a:schemeClr val="bg1"/>
                          </a:solidFill>
                          <a:effectLst/>
                          <a:latin typeface="Calibri" panose="020F0502020204030204" pitchFamily="34" charset="0"/>
                          <a:ea typeface="+mn-ea"/>
                          <a:cs typeface="+mn-cs"/>
                        </a:rPr>
                        <a:t>46%</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3752426078"/>
                  </a:ext>
                </a:extLst>
              </a:tr>
              <a:tr h="225072">
                <a:tc>
                  <a:txBody>
                    <a:bodyPr/>
                    <a:lstStyle/>
                    <a:p>
                      <a:pPr marL="0" algn="l" defTabSz="457200" rtl="0" eaLnBrk="1" fontAlgn="b" latinLnBrk="0" hangingPunct="1"/>
                      <a:r>
                        <a:rPr lang="en-US" sz="1100" b="0" i="0" u="none" strike="noStrike" kern="1200" dirty="0">
                          <a:solidFill>
                            <a:schemeClr val="bg1"/>
                          </a:solidFill>
                          <a:effectLst/>
                          <a:latin typeface="Calibri" panose="020F0502020204030204" pitchFamily="34" charset="0"/>
                          <a:ea typeface="+mn-ea"/>
                          <a:cs typeface="+mn-cs"/>
                        </a:rPr>
                        <a:t>Facebook</a:t>
                      </a:r>
                    </a:p>
                  </a:txBody>
                  <a:tcPr marL="86400"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lumMod val="75000"/>
                      </a:schemeClr>
                    </a:solidFill>
                  </a:tcPr>
                </a:tc>
                <a:tc>
                  <a:txBody>
                    <a:bodyPr/>
                    <a:lstStyle/>
                    <a:p>
                      <a:pPr marL="0" algn="ctr" defTabSz="457200" rtl="0" eaLnBrk="1" fontAlgn="b" latinLnBrk="0" hangingPunct="1"/>
                      <a:r>
                        <a:rPr lang="en-US" sz="1100" b="0" i="0" u="none" strike="noStrike" kern="1200" dirty="0">
                          <a:solidFill>
                            <a:schemeClr val="bg1"/>
                          </a:solidFill>
                          <a:effectLst/>
                          <a:latin typeface="Calibri" panose="020F0502020204030204" pitchFamily="34" charset="0"/>
                          <a:ea typeface="+mn-ea"/>
                          <a:cs typeface="+mn-cs"/>
                        </a:rPr>
                        <a:t>40%</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2999820499"/>
                  </a:ext>
                </a:extLst>
              </a:tr>
              <a:tr h="225072">
                <a:tc>
                  <a:txBody>
                    <a:bodyPr/>
                    <a:lstStyle/>
                    <a:p>
                      <a:pPr marL="0" algn="l" defTabSz="457200" rtl="0" eaLnBrk="1" fontAlgn="b" latinLnBrk="0" hangingPunct="1"/>
                      <a:r>
                        <a:rPr lang="en-US" sz="1100" b="0" i="0" u="none" strike="noStrike" kern="1200" dirty="0">
                          <a:solidFill>
                            <a:schemeClr val="bg1"/>
                          </a:solidFill>
                          <a:effectLst/>
                          <a:latin typeface="Calibri" panose="020F0502020204030204" pitchFamily="34" charset="0"/>
                          <a:ea typeface="+mn-ea"/>
                          <a:cs typeface="+mn-cs"/>
                        </a:rPr>
                        <a:t>BBC One</a:t>
                      </a:r>
                    </a:p>
                  </a:txBody>
                  <a:tcPr marL="86400"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a:txBody>
                    <a:bodyPr/>
                    <a:lstStyle/>
                    <a:p>
                      <a:pPr marL="0" algn="ctr" defTabSz="457200" rtl="0" eaLnBrk="1" fontAlgn="b" latinLnBrk="0" hangingPunct="1"/>
                      <a:r>
                        <a:rPr lang="en-US" sz="1100" b="0" i="0" u="none" strike="noStrike" kern="1200" dirty="0">
                          <a:solidFill>
                            <a:schemeClr val="bg1"/>
                          </a:solidFill>
                          <a:effectLst/>
                          <a:latin typeface="Calibri" panose="020F0502020204030204" pitchFamily="34" charset="0"/>
                          <a:ea typeface="+mn-ea"/>
                          <a:cs typeface="+mn-cs"/>
                        </a:rPr>
                        <a:t>36%</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2082271462"/>
                  </a:ext>
                </a:extLst>
              </a:tr>
              <a:tr h="225072">
                <a:tc>
                  <a:txBody>
                    <a:bodyPr/>
                    <a:lstStyle/>
                    <a:p>
                      <a:pPr marL="0" algn="l" defTabSz="457200" rtl="0" eaLnBrk="1" fontAlgn="b" latinLnBrk="0" hangingPunct="1"/>
                      <a:r>
                        <a:rPr lang="en-US" sz="1100" b="0" i="0" u="none" strike="noStrike" kern="1200" dirty="0">
                          <a:solidFill>
                            <a:schemeClr val="bg1"/>
                          </a:solidFill>
                          <a:effectLst/>
                          <a:latin typeface="Calibri" panose="020F0502020204030204" pitchFamily="34" charset="0"/>
                          <a:ea typeface="+mn-ea"/>
                          <a:cs typeface="+mn-cs"/>
                        </a:rPr>
                        <a:t>Twitter</a:t>
                      </a:r>
                    </a:p>
                  </a:txBody>
                  <a:tcPr marL="86400"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lumMod val="75000"/>
                      </a:schemeClr>
                    </a:solidFill>
                  </a:tcPr>
                </a:tc>
                <a:tc>
                  <a:txBody>
                    <a:bodyPr/>
                    <a:lstStyle/>
                    <a:p>
                      <a:pPr marL="0" algn="ctr" defTabSz="457200" rtl="0" eaLnBrk="1" fontAlgn="b" latinLnBrk="0" hangingPunct="1"/>
                      <a:r>
                        <a:rPr lang="en-US" sz="1100" b="0" i="0" u="none" strike="noStrike" kern="1200" dirty="0">
                          <a:solidFill>
                            <a:schemeClr val="bg1"/>
                          </a:solidFill>
                          <a:effectLst/>
                          <a:latin typeface="Calibri" panose="020F0502020204030204" pitchFamily="34" charset="0"/>
                          <a:ea typeface="+mn-ea"/>
                          <a:cs typeface="+mn-cs"/>
                        </a:rPr>
                        <a:t>35%</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4267008363"/>
                  </a:ext>
                </a:extLst>
              </a:tr>
              <a:tr h="225072">
                <a:tc>
                  <a:txBody>
                    <a:bodyPr/>
                    <a:lstStyle/>
                    <a:p>
                      <a:pPr marL="0" algn="l" defTabSz="4572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BBC website/app**</a:t>
                      </a:r>
                    </a:p>
                  </a:txBody>
                  <a:tcPr marL="86400"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solidFill>
                  </a:tcPr>
                </a:tc>
                <a:tc>
                  <a:txBody>
                    <a:bodyPr/>
                    <a:lstStyle/>
                    <a:p>
                      <a:pPr marL="0" algn="ctr" defTabSz="457200" rtl="0" eaLnBrk="1" fontAlgn="b" latinLnBrk="0" hangingPunct="1"/>
                      <a:r>
                        <a:rPr lang="en-US" sz="1100" b="0" i="0" u="none" strike="noStrike" kern="1200" dirty="0">
                          <a:solidFill>
                            <a:schemeClr val="bg1"/>
                          </a:solidFill>
                          <a:effectLst/>
                          <a:latin typeface="Calibri" panose="020F0502020204030204" pitchFamily="34" charset="0"/>
                          <a:ea typeface="+mn-ea"/>
                          <a:cs typeface="+mn-cs"/>
                        </a:rPr>
                        <a:t>29%</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3298482297"/>
                  </a:ext>
                </a:extLst>
              </a:tr>
              <a:tr h="225072">
                <a:tc>
                  <a:txBody>
                    <a:bodyPr/>
                    <a:lstStyle/>
                    <a:p>
                      <a:pPr marL="0" algn="l" defTabSz="457200" rtl="0" eaLnBrk="1" fontAlgn="b" latinLnBrk="0" hangingPunct="1"/>
                      <a:r>
                        <a:rPr lang="en-US" sz="1100" b="0" i="0" u="none" strike="noStrike" kern="1200" dirty="0">
                          <a:solidFill>
                            <a:schemeClr val="bg1"/>
                          </a:solidFill>
                          <a:effectLst/>
                          <a:latin typeface="Calibri" panose="020F0502020204030204" pitchFamily="34" charset="0"/>
                          <a:ea typeface="+mn-ea"/>
                          <a:cs typeface="+mn-cs"/>
                        </a:rPr>
                        <a:t>TikTok</a:t>
                      </a:r>
                    </a:p>
                  </a:txBody>
                  <a:tcPr marL="86400"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lumMod val="75000"/>
                      </a:schemeClr>
                    </a:solidFill>
                  </a:tcPr>
                </a:tc>
                <a:tc>
                  <a:txBody>
                    <a:bodyPr/>
                    <a:lstStyle/>
                    <a:p>
                      <a:pPr marL="0" algn="ctr" defTabSz="457200" rtl="0" eaLnBrk="1" fontAlgn="b" latinLnBrk="0" hangingPunct="1"/>
                      <a:r>
                        <a:rPr lang="en-US" sz="1100" b="0" i="0" u="none" strike="noStrike" kern="1200" dirty="0">
                          <a:solidFill>
                            <a:schemeClr val="bg1"/>
                          </a:solidFill>
                          <a:effectLst/>
                          <a:latin typeface="Calibri" panose="020F0502020204030204" pitchFamily="34" charset="0"/>
                          <a:ea typeface="+mn-ea"/>
                          <a:cs typeface="+mn-cs"/>
                        </a:rPr>
                        <a:t>27%</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3510319329"/>
                  </a:ext>
                </a:extLst>
              </a:tr>
              <a:tr h="225072">
                <a:tc>
                  <a:txBody>
                    <a:bodyPr/>
                    <a:lstStyle/>
                    <a:p>
                      <a:pPr marL="0" algn="l" defTabSz="457200" rtl="0" eaLnBrk="1" fontAlgn="b" latinLnBrk="0" hangingPunct="1"/>
                      <a:r>
                        <a:rPr lang="en-US" sz="1100" b="0" i="0" u="none" strike="noStrike" kern="1200" dirty="0">
                          <a:solidFill>
                            <a:schemeClr val="bg1"/>
                          </a:solidFill>
                          <a:effectLst/>
                          <a:latin typeface="Calibri" panose="020F0502020204030204" pitchFamily="34" charset="0"/>
                          <a:ea typeface="+mn-ea"/>
                          <a:cs typeface="+mn-cs"/>
                        </a:rPr>
                        <a:t>WhatsApp</a:t>
                      </a:r>
                    </a:p>
                  </a:txBody>
                  <a:tcPr marL="86400"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lumMod val="75000"/>
                      </a:schemeClr>
                    </a:solidFill>
                  </a:tcPr>
                </a:tc>
                <a:tc>
                  <a:txBody>
                    <a:bodyPr/>
                    <a:lstStyle/>
                    <a:p>
                      <a:pPr marL="0" algn="ctr" defTabSz="457200" rtl="0" eaLnBrk="1" fontAlgn="b" latinLnBrk="0" hangingPunct="1"/>
                      <a:r>
                        <a:rPr lang="en-US" sz="1100" b="0" i="0" u="none" strike="noStrike" kern="1200" dirty="0">
                          <a:solidFill>
                            <a:schemeClr val="bg1"/>
                          </a:solidFill>
                          <a:effectLst/>
                          <a:latin typeface="Calibri" panose="020F0502020204030204" pitchFamily="34" charset="0"/>
                          <a:ea typeface="+mn-ea"/>
                          <a:cs typeface="+mn-cs"/>
                        </a:rPr>
                        <a:t>23%</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2728887544"/>
                  </a:ext>
                </a:extLst>
              </a:tr>
              <a:tr h="225072">
                <a:tc>
                  <a:txBody>
                    <a:bodyPr/>
                    <a:lstStyle/>
                    <a:p>
                      <a:pPr marL="0" algn="l" defTabSz="457200" rtl="0" eaLnBrk="1" fontAlgn="b" latinLnBrk="0" hangingPunct="1"/>
                      <a:r>
                        <a:rPr lang="sv-SE" sz="1100" b="0" i="0" u="none" strike="noStrike" dirty="0">
                          <a:solidFill>
                            <a:schemeClr val="bg1"/>
                          </a:solidFill>
                          <a:effectLst/>
                          <a:latin typeface="Calibri" panose="020F0502020204030204" pitchFamily="34" charset="0"/>
                        </a:rPr>
                        <a:t>ITV/ITV WALES/UTV/STV </a:t>
                      </a:r>
                      <a:endParaRPr lang="en-CA" sz="1100" b="0" i="0" u="none" strike="noStrike" kern="1200" dirty="0">
                        <a:solidFill>
                          <a:schemeClr val="bg1"/>
                        </a:solidFill>
                        <a:effectLst/>
                        <a:latin typeface="Calibri" panose="020F0502020204030204" pitchFamily="34" charset="0"/>
                        <a:ea typeface="+mn-ea"/>
                        <a:cs typeface="+mn-cs"/>
                      </a:endParaRPr>
                    </a:p>
                  </a:txBody>
                  <a:tcPr marL="86400"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a:txBody>
                    <a:bodyPr/>
                    <a:lstStyle/>
                    <a:p>
                      <a:pPr marL="0" algn="ctr" defTabSz="457200" rtl="0" eaLnBrk="1" fontAlgn="b" latinLnBrk="0" hangingPunct="1"/>
                      <a:r>
                        <a:rPr lang="en-US" sz="1100" b="0" i="0" u="none" strike="noStrike" kern="1200" dirty="0">
                          <a:solidFill>
                            <a:schemeClr val="bg1"/>
                          </a:solidFill>
                          <a:effectLst/>
                          <a:latin typeface="Calibri" panose="020F0502020204030204" pitchFamily="34" charset="0"/>
                          <a:ea typeface="+mn-ea"/>
                          <a:cs typeface="+mn-cs"/>
                        </a:rPr>
                        <a:t>20%</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4020936488"/>
                  </a:ext>
                </a:extLst>
              </a:tr>
              <a:tr h="225072">
                <a:tc>
                  <a:txBody>
                    <a:bodyPr/>
                    <a:lstStyle/>
                    <a:p>
                      <a:pPr marL="0" algn="l" defTabSz="457200" rtl="0" eaLnBrk="1" fontAlgn="b" latinLnBrk="0" hangingPunct="1"/>
                      <a:r>
                        <a:rPr lang="en-US" sz="1100" b="0" i="0" u="none" strike="noStrike" kern="1200" dirty="0">
                          <a:solidFill>
                            <a:schemeClr val="bg1"/>
                          </a:solidFill>
                          <a:effectLst/>
                          <a:latin typeface="Calibri" panose="020F0502020204030204" pitchFamily="34" charset="0"/>
                          <a:ea typeface="+mn-ea"/>
                          <a:cs typeface="+mn-cs"/>
                        </a:rPr>
                        <a:t>Snapchat</a:t>
                      </a:r>
                    </a:p>
                  </a:txBody>
                  <a:tcPr marL="86400"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lumMod val="75000"/>
                      </a:schemeClr>
                    </a:solidFill>
                  </a:tcPr>
                </a:tc>
                <a:tc>
                  <a:txBody>
                    <a:bodyPr/>
                    <a:lstStyle/>
                    <a:p>
                      <a:pPr marL="0" algn="ctr" defTabSz="457200" rtl="0" eaLnBrk="1" fontAlgn="b" latinLnBrk="0" hangingPunct="1"/>
                      <a:r>
                        <a:rPr lang="en-US" sz="1100" b="0" i="0" u="none" strike="noStrike" kern="1200" dirty="0">
                          <a:solidFill>
                            <a:schemeClr val="bg1"/>
                          </a:solidFill>
                          <a:effectLst/>
                          <a:latin typeface="Calibri" panose="020F0502020204030204" pitchFamily="34" charset="0"/>
                          <a:ea typeface="+mn-ea"/>
                          <a:cs typeface="+mn-cs"/>
                        </a:rPr>
                        <a:t>19%</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3786815768"/>
                  </a:ext>
                </a:extLst>
              </a:tr>
              <a:tr h="225072">
                <a:tc>
                  <a:txBody>
                    <a:bodyPr/>
                    <a:lstStyle/>
                    <a:p>
                      <a:pPr marL="0" algn="l" defTabSz="457200" rtl="0" eaLnBrk="1" fontAlgn="b" latinLnBrk="0" hangingPunct="1"/>
                      <a:r>
                        <a:rPr lang="en-US" sz="1100" b="0" i="0" u="none" strike="noStrike" kern="1200">
                          <a:solidFill>
                            <a:schemeClr val="bg1"/>
                          </a:solidFill>
                          <a:effectLst/>
                          <a:latin typeface="Calibri" panose="020F0502020204030204" pitchFamily="34" charset="0"/>
                          <a:ea typeface="+mn-ea"/>
                          <a:cs typeface="+mn-cs"/>
                        </a:rPr>
                        <a:t>BBC News Channel</a:t>
                      </a:r>
                    </a:p>
                  </a:txBody>
                  <a:tcPr marL="86400"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a:txBody>
                    <a:bodyPr/>
                    <a:lstStyle/>
                    <a:p>
                      <a:pPr marL="0" algn="ctr" defTabSz="457200" rtl="0" eaLnBrk="1" fontAlgn="b" latinLnBrk="0" hangingPunct="1"/>
                      <a:r>
                        <a:rPr lang="en-US" sz="1100" b="0" i="0" u="none" strike="noStrike" kern="1200" dirty="0">
                          <a:solidFill>
                            <a:schemeClr val="bg1"/>
                          </a:solidFill>
                          <a:effectLst/>
                          <a:latin typeface="Calibri" panose="020F0502020204030204" pitchFamily="34" charset="0"/>
                          <a:ea typeface="+mn-ea"/>
                          <a:cs typeface="+mn-cs"/>
                        </a:rPr>
                        <a:t>17%</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753467282"/>
                  </a:ext>
                </a:extLst>
              </a:tr>
            </a:tbl>
          </a:graphicData>
        </a:graphic>
      </p:graphicFrame>
      <p:graphicFrame>
        <p:nvGraphicFramePr>
          <p:cNvPr id="42" name="Table 3" descr="Those aged 65+ are more likely to use TV and newspaper sources">
            <a:extLst>
              <a:ext uri="{FF2B5EF4-FFF2-40B4-BE49-F238E27FC236}">
                <a16:creationId xmlns:a16="http://schemas.microsoft.com/office/drawing/2014/main" id="{35690FFE-682D-FE53-E042-D8EF31F2F2D6}"/>
              </a:ext>
            </a:extLst>
          </p:cNvPr>
          <p:cNvGraphicFramePr>
            <a:graphicFrameLocks noGrp="1"/>
          </p:cNvGraphicFramePr>
          <p:nvPr>
            <p:extLst>
              <p:ext uri="{D42A27DB-BD31-4B8C-83A1-F6EECF244321}">
                <p14:modId xmlns:p14="http://schemas.microsoft.com/office/powerpoint/2010/main" val="3407620310"/>
              </p:ext>
            </p:extLst>
          </p:nvPr>
        </p:nvGraphicFramePr>
        <p:xfrm>
          <a:off x="6390642" y="1971593"/>
          <a:ext cx="2376572" cy="2574720"/>
        </p:xfrm>
        <a:graphic>
          <a:graphicData uri="http://schemas.openxmlformats.org/drawingml/2006/table">
            <a:tbl>
              <a:tblPr firstRow="1">
                <a:tableStyleId>{5C22544A-7EE6-4342-B048-85BDC9FD1C3A}</a:tableStyleId>
              </a:tblPr>
              <a:tblGrid>
                <a:gridCol w="1764000">
                  <a:extLst>
                    <a:ext uri="{9D8B030D-6E8A-4147-A177-3AD203B41FA5}">
                      <a16:colId xmlns:a16="http://schemas.microsoft.com/office/drawing/2014/main" val="2337885747"/>
                    </a:ext>
                  </a:extLst>
                </a:gridCol>
                <a:gridCol w="612572">
                  <a:extLst>
                    <a:ext uri="{9D8B030D-6E8A-4147-A177-3AD203B41FA5}">
                      <a16:colId xmlns:a16="http://schemas.microsoft.com/office/drawing/2014/main" val="373934854"/>
                    </a:ext>
                  </a:extLst>
                </a:gridCol>
              </a:tblGrid>
              <a:tr h="324000">
                <a:tc>
                  <a:txBody>
                    <a:bodyPr/>
                    <a:lstStyle/>
                    <a:p>
                      <a:pPr marL="0" algn="l" defTabSz="457200" rtl="0" eaLnBrk="1" latinLnBrk="0" hangingPunct="1"/>
                      <a:r>
                        <a:rPr lang="en-US" sz="1300" b="1" kern="1200" dirty="0">
                          <a:solidFill>
                            <a:schemeClr val="dk1"/>
                          </a:solidFill>
                          <a:latin typeface="+mn-lt"/>
                          <a:ea typeface="+mn-ea"/>
                          <a:cs typeface="+mn-cs"/>
                        </a:rPr>
                        <a:t>Older adults</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lnSpc>
                          <a:spcPct val="90000"/>
                        </a:lnSpc>
                      </a:pPr>
                      <a:r>
                        <a:rPr lang="en-US" sz="1200" b="1" dirty="0">
                          <a:solidFill>
                            <a:schemeClr val="bg1"/>
                          </a:solidFill>
                        </a:rPr>
                        <a:t>65+</a:t>
                      </a:r>
                      <a:endParaRPr lang="en-US" sz="120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670337729"/>
                  </a:ext>
                </a:extLst>
              </a:tr>
              <a:tr h="225072">
                <a:tc>
                  <a:txBody>
                    <a:bodyPr/>
                    <a:lstStyle/>
                    <a:p>
                      <a:pPr algn="l" fontAlgn="b"/>
                      <a:r>
                        <a:rPr lang="en-US" sz="1100" b="0" i="0" u="none" strike="noStrike" kern="1200" dirty="0">
                          <a:solidFill>
                            <a:schemeClr val="bg1"/>
                          </a:solidFill>
                          <a:effectLst/>
                          <a:latin typeface="Calibri" panose="020F0502020204030204" pitchFamily="34" charset="0"/>
                          <a:ea typeface="+mn-ea"/>
                          <a:cs typeface="+mn-cs"/>
                        </a:rPr>
                        <a:t>BBC One</a:t>
                      </a:r>
                    </a:p>
                  </a:txBody>
                  <a:tcPr marL="86400"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1100" b="0" i="0" u="none" strike="noStrike">
                          <a:solidFill>
                            <a:schemeClr val="bg1"/>
                          </a:solidFill>
                          <a:effectLst/>
                          <a:latin typeface="Calibri" panose="020F0502020204030204" pitchFamily="34" charset="0"/>
                        </a:rPr>
                        <a:t>72%</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3752426078"/>
                  </a:ext>
                </a:extLst>
              </a:tr>
              <a:tr h="225072">
                <a:tc>
                  <a:txBody>
                    <a:bodyPr/>
                    <a:lstStyle/>
                    <a:p>
                      <a:pPr algn="l" fontAlgn="b"/>
                      <a:r>
                        <a:rPr lang="sv-SE" sz="1100" b="0" i="0" u="none" strike="noStrike" dirty="0">
                          <a:solidFill>
                            <a:schemeClr val="bg1"/>
                          </a:solidFill>
                          <a:effectLst/>
                          <a:latin typeface="Calibri" panose="020F0502020204030204" pitchFamily="34" charset="0"/>
                        </a:rPr>
                        <a:t>ITV/ITV WALES/UTV/STV </a:t>
                      </a:r>
                      <a:endParaRPr lang="en-CA" sz="1100" b="0" i="0" u="none" strike="noStrike" kern="1200" dirty="0">
                        <a:solidFill>
                          <a:schemeClr val="bg1"/>
                        </a:solidFill>
                        <a:effectLst/>
                        <a:latin typeface="Calibri" panose="020F0502020204030204" pitchFamily="34" charset="0"/>
                        <a:ea typeface="+mn-ea"/>
                        <a:cs typeface="+mn-cs"/>
                      </a:endParaRPr>
                    </a:p>
                  </a:txBody>
                  <a:tcPr marL="86400"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1100" b="0" i="0" u="none" strike="noStrike">
                          <a:solidFill>
                            <a:schemeClr val="bg1"/>
                          </a:solidFill>
                          <a:effectLst/>
                          <a:latin typeface="Calibri" panose="020F0502020204030204" pitchFamily="34" charset="0"/>
                        </a:rPr>
                        <a:t>47%</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2999820499"/>
                  </a:ext>
                </a:extLst>
              </a:tr>
              <a:tr h="225072">
                <a:tc>
                  <a:txBody>
                    <a:bodyPr/>
                    <a:lstStyle/>
                    <a:p>
                      <a:pPr algn="l" fontAlgn="b"/>
                      <a:r>
                        <a:rPr lang="en-US" sz="1100" b="0" i="0" u="none" strike="noStrike" kern="1200" dirty="0">
                          <a:solidFill>
                            <a:schemeClr val="bg1"/>
                          </a:solidFill>
                          <a:effectLst/>
                          <a:latin typeface="Calibri" panose="020F0502020204030204" pitchFamily="34" charset="0"/>
                          <a:ea typeface="+mn-ea"/>
                          <a:cs typeface="+mn-cs"/>
                        </a:rPr>
                        <a:t>BBC News Channel</a:t>
                      </a:r>
                    </a:p>
                  </a:txBody>
                  <a:tcPr marL="86400"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1100" b="0" i="0" u="none" strike="noStrike" dirty="0">
                          <a:solidFill>
                            <a:schemeClr val="bg1"/>
                          </a:solidFill>
                          <a:effectLst/>
                          <a:latin typeface="Calibri" panose="020F0502020204030204" pitchFamily="34" charset="0"/>
                        </a:rPr>
                        <a:t>29%</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2082271462"/>
                  </a:ext>
                </a:extLst>
              </a:tr>
              <a:tr h="225072">
                <a:tc>
                  <a:txBody>
                    <a:bodyPr/>
                    <a:lstStyle/>
                    <a:p>
                      <a:pPr algn="l" fontAlgn="b"/>
                      <a:r>
                        <a:rPr lang="en-US" sz="1100" b="0" i="0" u="none" strike="noStrike" kern="1200" dirty="0">
                          <a:solidFill>
                            <a:srgbClr val="000000"/>
                          </a:solidFill>
                          <a:effectLst/>
                          <a:latin typeface="Calibri" panose="020F0502020204030204" pitchFamily="34" charset="0"/>
                          <a:ea typeface="+mn-ea"/>
                          <a:cs typeface="+mn-cs"/>
                        </a:rPr>
                        <a:t>Daily Mail/Mail on Sunday</a:t>
                      </a:r>
                    </a:p>
                  </a:txBody>
                  <a:tcPr marL="86400"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solidFill>
                  </a:tcPr>
                </a:tc>
                <a:tc>
                  <a:txBody>
                    <a:bodyPr/>
                    <a:lstStyle/>
                    <a:p>
                      <a:pPr algn="ctr" fontAlgn="b"/>
                      <a:r>
                        <a:rPr lang="en-US" sz="1100" b="0" i="0" u="none" strike="noStrike" dirty="0">
                          <a:solidFill>
                            <a:schemeClr val="bg1"/>
                          </a:solidFill>
                          <a:effectLst/>
                          <a:latin typeface="Calibri" panose="020F0502020204030204" pitchFamily="34" charset="0"/>
                        </a:rPr>
                        <a:t>20%</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4267008363"/>
                  </a:ext>
                </a:extLst>
              </a:tr>
              <a:tr h="225072">
                <a:tc>
                  <a:txBody>
                    <a:bodyPr/>
                    <a:lstStyle/>
                    <a:p>
                      <a:pPr algn="l" fontAlgn="b"/>
                      <a:r>
                        <a:rPr lang="en-US" sz="1100" b="0" i="0" u="none" strike="noStrike" kern="1200">
                          <a:solidFill>
                            <a:schemeClr val="bg1"/>
                          </a:solidFill>
                          <a:effectLst/>
                          <a:latin typeface="Calibri" panose="020F0502020204030204" pitchFamily="34" charset="0"/>
                          <a:ea typeface="+mn-ea"/>
                          <a:cs typeface="+mn-cs"/>
                        </a:rPr>
                        <a:t>Sky News Channel</a:t>
                      </a:r>
                    </a:p>
                  </a:txBody>
                  <a:tcPr marL="86400"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1100" b="0" i="0" u="none" strike="noStrike" dirty="0">
                          <a:solidFill>
                            <a:schemeClr val="bg1"/>
                          </a:solidFill>
                          <a:effectLst/>
                          <a:latin typeface="Calibri" panose="020F0502020204030204" pitchFamily="34" charset="0"/>
                        </a:rPr>
                        <a:t>19%</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3510319329"/>
                  </a:ext>
                </a:extLst>
              </a:tr>
              <a:tr h="225072">
                <a:tc>
                  <a:txBody>
                    <a:bodyPr/>
                    <a:lstStyle/>
                    <a:p>
                      <a:pPr algn="l" fontAlgn="b"/>
                      <a:r>
                        <a:rPr lang="en-US" sz="1100" b="0" i="0" u="none" strike="noStrike" kern="1200" dirty="0">
                          <a:solidFill>
                            <a:srgbClr val="000000"/>
                          </a:solidFill>
                          <a:effectLst/>
                          <a:latin typeface="Calibri" panose="020F0502020204030204" pitchFamily="34" charset="0"/>
                          <a:ea typeface="+mn-ea"/>
                          <a:cs typeface="+mn-cs"/>
                        </a:rPr>
                        <a:t>BBC website/app**</a:t>
                      </a:r>
                    </a:p>
                  </a:txBody>
                  <a:tcPr marL="86400"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solidFill>
                  </a:tcPr>
                </a:tc>
                <a:tc>
                  <a:txBody>
                    <a:bodyPr/>
                    <a:lstStyle/>
                    <a:p>
                      <a:pPr algn="ctr" fontAlgn="b"/>
                      <a:r>
                        <a:rPr lang="en-US" sz="1100" b="0" i="0" u="none" strike="noStrike" dirty="0">
                          <a:solidFill>
                            <a:schemeClr val="bg1"/>
                          </a:solidFill>
                          <a:effectLst/>
                          <a:latin typeface="Calibri" panose="020F0502020204030204" pitchFamily="34" charset="0"/>
                        </a:rPr>
                        <a:t>19%</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192331540"/>
                  </a:ext>
                </a:extLst>
              </a:tr>
              <a:tr h="225072">
                <a:tc>
                  <a:txBody>
                    <a:bodyPr/>
                    <a:lstStyle/>
                    <a:p>
                      <a:pPr algn="l" fontAlgn="b"/>
                      <a:r>
                        <a:rPr lang="en-US" sz="1100" b="0" i="0" u="none" strike="noStrike" kern="1200">
                          <a:solidFill>
                            <a:schemeClr val="bg1"/>
                          </a:solidFill>
                          <a:effectLst/>
                          <a:latin typeface="Calibri" panose="020F0502020204030204" pitchFamily="34" charset="0"/>
                          <a:ea typeface="+mn-ea"/>
                          <a:cs typeface="+mn-cs"/>
                        </a:rPr>
                        <a:t>Channel 4</a:t>
                      </a:r>
                    </a:p>
                  </a:txBody>
                  <a:tcPr marL="86400"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1100" b="0" i="0" u="none" strike="noStrike">
                          <a:solidFill>
                            <a:schemeClr val="bg1"/>
                          </a:solidFill>
                          <a:effectLst/>
                          <a:latin typeface="Calibri" panose="020F0502020204030204" pitchFamily="34" charset="0"/>
                        </a:rPr>
                        <a:t>19%</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2728887544"/>
                  </a:ext>
                </a:extLst>
              </a:tr>
              <a:tr h="225072">
                <a:tc>
                  <a:txBody>
                    <a:bodyPr/>
                    <a:lstStyle/>
                    <a:p>
                      <a:pPr algn="l" fontAlgn="b"/>
                      <a:r>
                        <a:rPr lang="en-US" sz="1100" b="0" i="0" u="none" strike="noStrike" kern="1200" dirty="0">
                          <a:solidFill>
                            <a:schemeClr val="bg1"/>
                          </a:solidFill>
                          <a:effectLst/>
                          <a:latin typeface="Calibri" panose="020F0502020204030204" pitchFamily="34" charset="0"/>
                          <a:ea typeface="+mn-ea"/>
                          <a:cs typeface="+mn-cs"/>
                        </a:rPr>
                        <a:t>BBC Radio 4</a:t>
                      </a:r>
                    </a:p>
                  </a:txBody>
                  <a:tcPr marL="86400"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algn="ctr" fontAlgn="b"/>
                      <a:r>
                        <a:rPr lang="en-US" sz="1100" b="0" i="0" u="none" strike="noStrike" dirty="0">
                          <a:solidFill>
                            <a:schemeClr val="bg1"/>
                          </a:solidFill>
                          <a:effectLst/>
                          <a:latin typeface="Calibri" panose="020F0502020204030204" pitchFamily="34" charset="0"/>
                        </a:rPr>
                        <a:t>19%</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4020936488"/>
                  </a:ext>
                </a:extLst>
              </a:tr>
              <a:tr h="225072">
                <a:tc>
                  <a:txBody>
                    <a:bodyPr/>
                    <a:lstStyle/>
                    <a:p>
                      <a:pPr algn="l" fontAlgn="b"/>
                      <a:r>
                        <a:rPr lang="en-US" sz="1100" b="0" i="0" u="none" strike="noStrike" kern="1200">
                          <a:solidFill>
                            <a:schemeClr val="bg1"/>
                          </a:solidFill>
                          <a:effectLst/>
                          <a:latin typeface="Calibri" panose="020F0502020204030204" pitchFamily="34" charset="0"/>
                          <a:ea typeface="+mn-ea"/>
                          <a:cs typeface="+mn-cs"/>
                        </a:rPr>
                        <a:t>BBC Two</a:t>
                      </a:r>
                    </a:p>
                  </a:txBody>
                  <a:tcPr marL="86400"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1100" b="0" i="0" u="none" strike="noStrike" dirty="0">
                          <a:solidFill>
                            <a:schemeClr val="bg1"/>
                          </a:solidFill>
                          <a:effectLst/>
                          <a:latin typeface="Calibri" panose="020F0502020204030204" pitchFamily="34" charset="0"/>
                        </a:rPr>
                        <a:t>16%</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3786815768"/>
                  </a:ext>
                </a:extLst>
              </a:tr>
              <a:tr h="225072">
                <a:tc>
                  <a:txBody>
                    <a:bodyPr/>
                    <a:lstStyle/>
                    <a:p>
                      <a:pPr algn="l" fontAlgn="b"/>
                      <a:r>
                        <a:rPr lang="en-US" sz="1100" b="0" i="0" u="none" strike="noStrike" kern="1200" dirty="0">
                          <a:solidFill>
                            <a:srgbClr val="000000"/>
                          </a:solidFill>
                          <a:effectLst/>
                          <a:latin typeface="Calibri" panose="020F0502020204030204" pitchFamily="34" charset="0"/>
                          <a:ea typeface="+mn-ea"/>
                          <a:cs typeface="+mn-cs"/>
                        </a:rPr>
                        <a:t>Local newspapers</a:t>
                      </a:r>
                    </a:p>
                  </a:txBody>
                  <a:tcPr marL="86400"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solidFill>
                  </a:tcPr>
                </a:tc>
                <a:tc>
                  <a:txBody>
                    <a:bodyPr/>
                    <a:lstStyle/>
                    <a:p>
                      <a:pPr algn="ctr" fontAlgn="b"/>
                      <a:r>
                        <a:rPr lang="en-US" sz="1100" b="0" i="0" u="none" strike="noStrike" dirty="0">
                          <a:solidFill>
                            <a:schemeClr val="bg1"/>
                          </a:solidFill>
                          <a:effectLst/>
                          <a:latin typeface="Calibri" panose="020F0502020204030204" pitchFamily="34" charset="0"/>
                        </a:rPr>
                        <a:t>14%</a:t>
                      </a: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753467282"/>
                  </a:ext>
                </a:extLst>
              </a:tr>
            </a:tbl>
          </a:graphicData>
        </a:graphic>
      </p:graphicFrame>
      <p:graphicFrame>
        <p:nvGraphicFramePr>
          <p:cNvPr id="9" name="Table 8">
            <a:extLst>
              <a:ext uri="{FF2B5EF4-FFF2-40B4-BE49-F238E27FC236}">
                <a16:creationId xmlns:a16="http://schemas.microsoft.com/office/drawing/2014/main" id="{0CADCB34-870D-854F-7121-1B4D0DA794C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51937870"/>
              </p:ext>
            </p:extLst>
          </p:nvPr>
        </p:nvGraphicFramePr>
        <p:xfrm>
          <a:off x="240037" y="4650389"/>
          <a:ext cx="1224000" cy="1260000"/>
        </p:xfrm>
        <a:graphic>
          <a:graphicData uri="http://schemas.openxmlformats.org/drawingml/2006/table">
            <a:tbl>
              <a:tblPr bandRow="1">
                <a:tableStyleId>{5C22544A-7EE6-4342-B048-85BDC9FD1C3A}</a:tableStyleId>
              </a:tblPr>
              <a:tblGrid>
                <a:gridCol w="1224000">
                  <a:extLst>
                    <a:ext uri="{9D8B030D-6E8A-4147-A177-3AD203B41FA5}">
                      <a16:colId xmlns:a16="http://schemas.microsoft.com/office/drawing/2014/main" val="20000"/>
                    </a:ext>
                  </a:extLst>
                </a:gridCol>
              </a:tblGrid>
              <a:tr h="25200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100" dirty="0">
                          <a:solidFill>
                            <a:schemeClr val="bg1"/>
                          </a:solidFill>
                        </a:rPr>
                        <a:t>TV channel</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252000">
                <a:tc>
                  <a:txBody>
                    <a:bodyPr/>
                    <a:lstStyle/>
                    <a:p>
                      <a:pPr algn="ctr">
                        <a:lnSpc>
                          <a:spcPct val="80000"/>
                        </a:lnSpc>
                      </a:pPr>
                      <a:r>
                        <a:rPr lang="en-GB" sz="1100" dirty="0">
                          <a:solidFill>
                            <a:srgbClr val="000000"/>
                          </a:solidFill>
                        </a:rPr>
                        <a:t>Newspaper</a:t>
                      </a:r>
                      <a:br>
                        <a:rPr lang="en-GB" sz="1100" dirty="0">
                          <a:solidFill>
                            <a:srgbClr val="000000"/>
                          </a:solidFill>
                        </a:rPr>
                      </a:br>
                      <a:r>
                        <a:rPr lang="en-GB" sz="900" dirty="0">
                          <a:solidFill>
                            <a:srgbClr val="000000"/>
                          </a:solidFill>
                        </a:rPr>
                        <a:t>(print + website/app)</a:t>
                      </a:r>
                      <a:endParaRPr lang="en-US" sz="1100" dirty="0">
                        <a:solidFill>
                          <a:srgbClr val="000000"/>
                        </a:solidFill>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25200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100" dirty="0">
                          <a:solidFill>
                            <a:schemeClr val="bg1"/>
                          </a:solidFill>
                        </a:rPr>
                        <a:t>Radio station</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10002"/>
                  </a:ext>
                </a:extLst>
              </a:tr>
              <a:tr h="25200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100" dirty="0">
                          <a:solidFill>
                            <a:schemeClr val="bg1"/>
                          </a:solidFill>
                        </a:rPr>
                        <a:t>Social media</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lumMod val="75000"/>
                      </a:schemeClr>
                    </a:solidFill>
                  </a:tcPr>
                </a:tc>
                <a:extLst>
                  <a:ext uri="{0D108BD9-81ED-4DB2-BD59-A6C34878D82A}">
                    <a16:rowId xmlns:a16="http://schemas.microsoft.com/office/drawing/2014/main" val="10003"/>
                  </a:ext>
                </a:extLst>
              </a:tr>
              <a:tr h="25200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100" dirty="0">
                          <a:solidFill>
                            <a:srgbClr val="000000"/>
                          </a:solidFill>
                        </a:rPr>
                        <a:t>Other website/app</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0004"/>
                  </a:ext>
                </a:extLst>
              </a:tr>
            </a:tbl>
          </a:graphicData>
        </a:graphic>
      </p:graphicFrame>
      <p:sp>
        <p:nvSpPr>
          <p:cNvPr id="29" name="Text Placeholder 4">
            <a:extLst>
              <a:ext uri="{FF2B5EF4-FFF2-40B4-BE49-F238E27FC236}">
                <a16:creationId xmlns:a16="http://schemas.microsoft.com/office/drawing/2014/main" id="{876FD0D5-394B-2CAA-FCD4-C6E782EB69E6}"/>
              </a:ext>
            </a:extLst>
          </p:cNvPr>
          <p:cNvSpPr txBox="1">
            <a:spLocks/>
          </p:cNvSpPr>
          <p:nvPr/>
        </p:nvSpPr>
        <p:spPr>
          <a:xfrm>
            <a:off x="11253" y="5972438"/>
            <a:ext cx="9046078" cy="880439"/>
          </a:xfrm>
          <a:prstGeom prst="rect">
            <a:avLst/>
          </a:prstGeom>
        </p:spPr>
        <p:txBody>
          <a:bodyPr/>
          <a:lstStyle>
            <a:lvl1pPr marL="0" indent="0" algn="l" defTabSz="457200" rtl="0" eaLnBrk="1" latinLnBrk="0" hangingPunct="1">
              <a:spcBef>
                <a:spcPct val="20000"/>
              </a:spcBef>
              <a:buFont typeface="Arial"/>
              <a:buNone/>
              <a:defRPr sz="1000" kern="1200" baseline="0">
                <a:ln>
                  <a:noFill/>
                </a:ln>
                <a:solidFill>
                  <a:schemeClr val="bg1"/>
                </a:solidFill>
                <a:effectLst/>
                <a:latin typeface="+mj-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spcBef>
                <a:spcPts val="200"/>
              </a:spcBef>
              <a:tabLst>
                <a:tab pos="8229600" algn="r"/>
              </a:tabLst>
            </a:pPr>
            <a:r>
              <a:rPr lang="en-GB" dirty="0"/>
              <a:t>Source: </a:t>
            </a:r>
            <a:r>
              <a:rPr lang="en-CA" dirty="0"/>
              <a:t>Ofcom News Consumption Survey 2022 – </a:t>
            </a:r>
            <a:r>
              <a:rPr lang="en-CA" dirty="0">
                <a:solidFill>
                  <a:srgbClr val="FFFF00"/>
                </a:solidFill>
              </a:rPr>
              <a:t>COMBINED F2F &amp; ONLINE </a:t>
            </a:r>
            <a:r>
              <a:rPr lang="en-CA" dirty="0"/>
              <a:t>sample</a:t>
            </a:r>
          </a:p>
          <a:p>
            <a:pPr>
              <a:lnSpc>
                <a:spcPct val="90000"/>
              </a:lnSpc>
              <a:spcBef>
                <a:spcPts val="200"/>
              </a:spcBef>
              <a:tabLst>
                <a:tab pos="8229600" algn="r"/>
              </a:tabLst>
            </a:pPr>
            <a:r>
              <a:rPr lang="en-GB" dirty="0"/>
              <a:t>Question: D2a-D8a</a:t>
            </a:r>
            <a:r>
              <a:rPr lang="nl-NL" dirty="0"/>
              <a:t>. </a:t>
            </a:r>
            <a:r>
              <a:rPr lang="en-GB" dirty="0"/>
              <a:t>Thinking specifically about  &lt;platform&gt;, which of the following do you use for news nowadays?</a:t>
            </a:r>
          </a:p>
          <a:p>
            <a:pPr>
              <a:lnSpc>
                <a:spcPct val="90000"/>
              </a:lnSpc>
              <a:spcBef>
                <a:spcPts val="200"/>
              </a:spcBef>
              <a:tabLst>
                <a:tab pos="8229600" algn="r"/>
              </a:tabLst>
            </a:pPr>
            <a:r>
              <a:rPr lang="en-GB" dirty="0"/>
              <a:t>Base: All Adults 16+ 2022 W2* - Total=2792, Aged 16-24=442, Aged 65+=569</a:t>
            </a:r>
          </a:p>
          <a:p>
            <a:pPr>
              <a:lnSpc>
                <a:spcPct val="90000"/>
              </a:lnSpc>
              <a:spcBef>
                <a:spcPts val="200"/>
              </a:spcBef>
              <a:tabLst>
                <a:tab pos="8229600" algn="r"/>
              </a:tabLst>
            </a:pPr>
            <a:r>
              <a:rPr lang="en-GB" dirty="0"/>
              <a:t>*2022 W1, and </a:t>
            </a:r>
            <a:r>
              <a:rPr lang="en-CA" dirty="0"/>
              <a:t>2021, data not shown because face-to-face fieldwork was not possible during Covid-19 pandemic</a:t>
            </a:r>
            <a:endParaRPr lang="en-GB" dirty="0"/>
          </a:p>
          <a:p>
            <a:pPr>
              <a:lnSpc>
                <a:spcPct val="90000"/>
              </a:lnSpc>
              <a:spcBef>
                <a:spcPts val="200"/>
              </a:spcBef>
            </a:pPr>
            <a:r>
              <a:rPr lang="en-CA" dirty="0"/>
              <a:t>**</a:t>
            </a:r>
            <a:r>
              <a:rPr lang="en-US" sz="1000" dirty="0"/>
              <a:t>Includes Welsh language version</a:t>
            </a:r>
            <a:endParaRPr lang="en-GB" dirty="0"/>
          </a:p>
          <a:p>
            <a:pPr>
              <a:lnSpc>
                <a:spcPct val="90000"/>
              </a:lnSpc>
              <a:spcBef>
                <a:spcPts val="200"/>
              </a:spcBef>
            </a:pPr>
            <a:endParaRPr lang="en-GB" dirty="0"/>
          </a:p>
        </p:txBody>
      </p:sp>
    </p:spTree>
    <p:extLst>
      <p:ext uri="{BB962C8B-B14F-4D97-AF65-F5344CB8AC3E}">
        <p14:creationId xmlns:p14="http://schemas.microsoft.com/office/powerpoint/2010/main" val="2751049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0177" y="533057"/>
            <a:ext cx="8248650" cy="307777"/>
          </a:xfrm>
        </p:spPr>
        <p:txBody>
          <a:bodyPr anchor="ctr"/>
          <a:lstStyle/>
          <a:p>
            <a:pPr algn="l"/>
            <a:r>
              <a:rPr lang="en-GB" sz="2400" b="1" dirty="0">
                <a:solidFill>
                  <a:schemeClr val="tx1"/>
                </a:solidFill>
                <a:latin typeface="+mn-lt"/>
                <a:cs typeface="Arial" panose="020B0604020202020204" pitchFamily="34" charset="0"/>
              </a:rPr>
              <a:t>Contents</a:t>
            </a:r>
          </a:p>
        </p:txBody>
      </p:sp>
      <p:graphicFrame>
        <p:nvGraphicFramePr>
          <p:cNvPr id="4" name="Table 3">
            <a:extLst>
              <a:ext uri="{FF2B5EF4-FFF2-40B4-BE49-F238E27FC236}">
                <a16:creationId xmlns:a16="http://schemas.microsoft.com/office/drawing/2014/main" id="{3FBFDA86-4FC1-478C-A3BB-B4FEA1B44FF2}"/>
              </a:ext>
            </a:extLst>
          </p:cNvPr>
          <p:cNvGraphicFramePr>
            <a:graphicFrameLocks noGrp="1"/>
          </p:cNvGraphicFramePr>
          <p:nvPr>
            <p:extLst>
              <p:ext uri="{D42A27DB-BD31-4B8C-83A1-F6EECF244321}">
                <p14:modId xmlns:p14="http://schemas.microsoft.com/office/powerpoint/2010/main" val="34470424"/>
              </p:ext>
            </p:extLst>
          </p:nvPr>
        </p:nvGraphicFramePr>
        <p:xfrm>
          <a:off x="114445" y="1081420"/>
          <a:ext cx="8855054" cy="4279452"/>
        </p:xfrm>
        <a:graphic>
          <a:graphicData uri="http://schemas.openxmlformats.org/drawingml/2006/table">
            <a:tbl>
              <a:tblPr firstRow="1" bandRow="1">
                <a:tableStyleId>{72833802-FEF1-4C79-8D5D-14CF1EAF98D9}</a:tableStyleId>
              </a:tblPr>
              <a:tblGrid>
                <a:gridCol w="791054">
                  <a:extLst>
                    <a:ext uri="{9D8B030D-6E8A-4147-A177-3AD203B41FA5}">
                      <a16:colId xmlns:a16="http://schemas.microsoft.com/office/drawing/2014/main" val="20000"/>
                    </a:ext>
                  </a:extLst>
                </a:gridCol>
                <a:gridCol w="8064000">
                  <a:extLst>
                    <a:ext uri="{9D8B030D-6E8A-4147-A177-3AD203B41FA5}">
                      <a16:colId xmlns:a16="http://schemas.microsoft.com/office/drawing/2014/main" val="20001"/>
                    </a:ext>
                  </a:extLst>
                </a:gridCol>
              </a:tblGrid>
              <a:tr h="348014">
                <a:tc>
                  <a:txBody>
                    <a:bodyPr/>
                    <a:lstStyle/>
                    <a:p>
                      <a:pPr algn="ctr"/>
                      <a:r>
                        <a:rPr lang="en-GB" sz="1400" dirty="0">
                          <a:latin typeface="+mj-lt"/>
                        </a:rPr>
                        <a:t>Slide</a:t>
                      </a:r>
                      <a:endParaRPr lang="en-GB" sz="1400" dirty="0">
                        <a:latin typeface="+mj-lt"/>
                        <a:ea typeface="Tahoma" panose="020B0604030504040204" pitchFamily="34" charset="0"/>
                        <a:cs typeface="Tahoma" panose="020B060403050404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r>
                        <a:rPr lang="en-GB" sz="1400">
                          <a:latin typeface="+mj-lt"/>
                        </a:rPr>
                        <a:t>Section</a:t>
                      </a:r>
                      <a:endParaRPr lang="en-GB" sz="1400">
                        <a:latin typeface="+mj-lt"/>
                        <a:ea typeface="Tahoma" panose="020B0604030504040204" pitchFamily="34" charset="0"/>
                        <a:cs typeface="Tahoma" panose="020B060403050404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280817">
                <a:tc>
                  <a:txBody>
                    <a:bodyPr/>
                    <a:lstStyle/>
                    <a:p>
                      <a:pPr algn="ctr"/>
                      <a:r>
                        <a:rPr lang="en-GB" sz="1200">
                          <a:latin typeface="+mn-lt"/>
                          <a:cs typeface="Arial" panose="020B0604020202020204" pitchFamily="34" charset="0"/>
                        </a:rPr>
                        <a:t>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GB" sz="1200" b="0">
                          <a:latin typeface="+mn-lt"/>
                          <a:cs typeface="Arial" panose="020B0604020202020204" pitchFamily="34" charset="0"/>
                        </a:rPr>
                        <a:t>1. Overall summary of findings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280817">
                <a:tc>
                  <a:txBody>
                    <a:bodyPr/>
                    <a:lstStyle/>
                    <a:p>
                      <a:pPr algn="ctr"/>
                      <a:r>
                        <a:rPr lang="en-GB" sz="1200" dirty="0">
                          <a:latin typeface="+mn-lt"/>
                          <a:cs typeface="Arial" panose="020B0604020202020204" pitchFamily="34" charset="0"/>
                        </a:rPr>
                        <a:t>11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GB" sz="1200" b="0" dirty="0">
                          <a:latin typeface="+mn-lt"/>
                          <a:cs typeface="Arial" panose="020B0604020202020204" pitchFamily="34" charset="0"/>
                        </a:rPr>
                        <a:t>2. Platforms used for news nowadays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280817">
                <a:tc>
                  <a:txBody>
                    <a:bodyPr/>
                    <a:lstStyle/>
                    <a:p>
                      <a:pPr algn="ctr"/>
                      <a:r>
                        <a:rPr lang="en-GB" sz="1200" dirty="0">
                          <a:latin typeface="+mn-lt"/>
                          <a:cs typeface="Arial" panose="020B0604020202020204" pitchFamily="34" charset="0"/>
                        </a:rPr>
                        <a:t>17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GB" sz="1200" b="0" dirty="0">
                          <a:latin typeface="+mn-lt"/>
                          <a:cs typeface="Arial" panose="020B0604020202020204" pitchFamily="34" charset="0"/>
                        </a:rPr>
                        <a:t>3. Cross-platform news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r h="280817">
                <a:tc>
                  <a:txBody>
                    <a:bodyPr/>
                    <a:lstStyle/>
                    <a:p>
                      <a:pPr algn="ctr"/>
                      <a:r>
                        <a:rPr lang="en-GB" sz="1200" dirty="0">
                          <a:latin typeface="+mn-lt"/>
                          <a:cs typeface="Arial" panose="020B0604020202020204" pitchFamily="34" charset="0"/>
                        </a:rPr>
                        <a:t>25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GB" sz="1200" b="0">
                          <a:latin typeface="+mn-lt"/>
                          <a:cs typeface="Arial" panose="020B0604020202020204" pitchFamily="34" charset="0"/>
                        </a:rPr>
                        <a:t>4. News consumption via television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7"/>
                  </a:ext>
                </a:extLst>
              </a:tr>
              <a:tr h="280817">
                <a:tc>
                  <a:txBody>
                    <a:bodyPr/>
                    <a:lstStyle/>
                    <a:p>
                      <a:pPr algn="ctr"/>
                      <a:r>
                        <a:rPr lang="en-GB" sz="1200">
                          <a:latin typeface="+mn-lt"/>
                          <a:cs typeface="Arial" panose="020B0604020202020204" pitchFamily="34" charset="0"/>
                        </a:rPr>
                        <a:t>32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GB" sz="1200" b="0">
                          <a:latin typeface="+mn-lt"/>
                          <a:cs typeface="Arial" panose="020B0604020202020204" pitchFamily="34" charset="0"/>
                        </a:rPr>
                        <a:t>5. News consumption via radio</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9"/>
                  </a:ext>
                </a:extLst>
              </a:tr>
              <a:tr h="280817">
                <a:tc>
                  <a:txBody>
                    <a:bodyPr/>
                    <a:lstStyle/>
                    <a:p>
                      <a:pPr algn="ctr"/>
                      <a:r>
                        <a:rPr lang="en-GB" sz="1200">
                          <a:latin typeface="+mn-lt"/>
                          <a:cs typeface="Arial" panose="020B0604020202020204" pitchFamily="34" charset="0"/>
                        </a:rPr>
                        <a:t>35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a:latin typeface="+mn-lt"/>
                          <a:cs typeface="Arial" panose="020B0604020202020204" pitchFamily="34" charset="0"/>
                        </a:rPr>
                        <a:t>6. News consumption via newspapers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0"/>
                  </a:ext>
                </a:extLst>
              </a:tr>
              <a:tr h="280817">
                <a:tc>
                  <a:txBody>
                    <a:bodyPr/>
                    <a:lstStyle/>
                    <a:p>
                      <a:pPr algn="ctr"/>
                      <a:r>
                        <a:rPr lang="en-GB" sz="1200">
                          <a:latin typeface="+mn-lt"/>
                          <a:cs typeface="Arial" panose="020B0604020202020204" pitchFamily="34" charset="0"/>
                        </a:rPr>
                        <a:t>41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GB" sz="1200" b="0">
                          <a:latin typeface="+mn-lt"/>
                          <a:cs typeface="Arial" pitchFamily="34" charset="0"/>
                        </a:rPr>
                        <a:t>7. News consumption via social media</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1"/>
                  </a:ext>
                </a:extLst>
              </a:tr>
              <a:tr h="280817">
                <a:tc>
                  <a:txBody>
                    <a:bodyPr/>
                    <a:lstStyle/>
                    <a:p>
                      <a:pPr algn="ctr"/>
                      <a:r>
                        <a:rPr lang="en-GB" sz="1200" dirty="0">
                          <a:latin typeface="+mn-lt"/>
                          <a:cs typeface="Arial" panose="020B0604020202020204" pitchFamily="34" charset="0"/>
                        </a:rPr>
                        <a:t>51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GB" sz="1200" b="0">
                          <a:latin typeface="+mn-lt"/>
                          <a:cs typeface="Arial" pitchFamily="34" charset="0"/>
                        </a:rPr>
                        <a:t>8. News consumption via websites or apps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2"/>
                  </a:ext>
                </a:extLst>
              </a:tr>
              <a:tr h="280817">
                <a:tc>
                  <a:txBody>
                    <a:bodyPr/>
                    <a:lstStyle/>
                    <a:p>
                      <a:pPr algn="ctr"/>
                      <a:r>
                        <a:rPr lang="en-GB" sz="1200" dirty="0">
                          <a:latin typeface="+mn-lt"/>
                          <a:cs typeface="Arial" panose="020B0604020202020204" pitchFamily="34" charset="0"/>
                        </a:rPr>
                        <a:t>57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GB" sz="1200" b="0">
                          <a:latin typeface="+mn-lt"/>
                          <a:cs typeface="Arial" panose="020B0604020202020204" pitchFamily="34" charset="0"/>
                        </a:rPr>
                        <a:t>9. News consumption via magazines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3"/>
                  </a:ext>
                </a:extLst>
              </a:tr>
              <a:tr h="280817">
                <a:tc>
                  <a:txBody>
                    <a:bodyPr/>
                    <a:lstStyle/>
                    <a:p>
                      <a:pPr algn="ctr"/>
                      <a:r>
                        <a:rPr lang="en-GB" sz="1200" dirty="0">
                          <a:latin typeface="+mn-lt"/>
                          <a:cs typeface="Arial" panose="020B0604020202020204" pitchFamily="34" charset="0"/>
                        </a:rPr>
                        <a:t>59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GB" sz="1200" b="0" dirty="0">
                          <a:latin typeface="+mn-lt"/>
                          <a:cs typeface="Arial" panose="020B0604020202020204" pitchFamily="34" charset="0"/>
                        </a:rPr>
                        <a:t>10. Local</a:t>
                      </a:r>
                      <a:r>
                        <a:rPr lang="en-GB" sz="1200" b="0" baseline="0" dirty="0">
                          <a:latin typeface="+mn-lt"/>
                          <a:cs typeface="Arial" panose="020B0604020202020204" pitchFamily="34" charset="0"/>
                        </a:rPr>
                        <a:t> news</a:t>
                      </a:r>
                      <a:endParaRPr lang="en-GB" sz="1200" b="0" dirty="0">
                        <a:latin typeface="+mn-lt"/>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6"/>
                  </a:ext>
                </a:extLst>
              </a:tr>
              <a:tr h="280817">
                <a:tc>
                  <a:txBody>
                    <a:bodyPr/>
                    <a:lstStyle/>
                    <a:p>
                      <a:pPr algn="ctr"/>
                      <a:r>
                        <a:rPr lang="en-GB" sz="1200" dirty="0">
                          <a:latin typeface="+mn-lt"/>
                          <a:cs typeface="Arial" panose="020B0604020202020204" pitchFamily="34" charset="0"/>
                        </a:rPr>
                        <a:t>61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GB" sz="1200" b="0" dirty="0">
                          <a:latin typeface="+mn-lt"/>
                          <a:cs typeface="Arial" panose="020B0604020202020204" pitchFamily="34" charset="0"/>
                        </a:rPr>
                        <a:t>11. News</a:t>
                      </a:r>
                      <a:r>
                        <a:rPr lang="en-GB" sz="1200" b="0" baseline="0" dirty="0">
                          <a:latin typeface="+mn-lt"/>
                          <a:cs typeface="Arial" panose="020B0604020202020204" pitchFamily="34" charset="0"/>
                        </a:rPr>
                        <a:t> consumption in the nations</a:t>
                      </a:r>
                      <a:endParaRPr lang="en-GB" sz="1200" b="0" dirty="0">
                        <a:latin typeface="+mn-lt"/>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8"/>
                  </a:ext>
                </a:extLst>
              </a:tr>
              <a:tr h="280817">
                <a:tc>
                  <a:txBody>
                    <a:bodyPr/>
                    <a:lstStyle/>
                    <a:p>
                      <a:pPr algn="ctr"/>
                      <a:r>
                        <a:rPr lang="en-GB" sz="1200" dirty="0">
                          <a:latin typeface="+mn-lt"/>
                          <a:cs typeface="Arial" panose="020B0604020202020204" pitchFamily="34" charset="0"/>
                        </a:rPr>
                        <a:t>73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GB" sz="1200" b="0" dirty="0">
                          <a:latin typeface="+mn-lt"/>
                          <a:cs typeface="Arial" panose="020B0604020202020204" pitchFamily="34" charset="0"/>
                        </a:rPr>
                        <a:t>12. Current</a:t>
                      </a:r>
                      <a:r>
                        <a:rPr lang="en-GB" sz="1200" b="0" baseline="0" dirty="0">
                          <a:latin typeface="+mn-lt"/>
                          <a:cs typeface="Arial" panose="020B0604020202020204" pitchFamily="34" charset="0"/>
                        </a:rPr>
                        <a:t> affairs</a:t>
                      </a:r>
                      <a:endParaRPr lang="en-GB" sz="1200" b="0" dirty="0">
                        <a:latin typeface="+mn-lt"/>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6"/>
                  </a:ext>
                </a:extLst>
              </a:tr>
              <a:tr h="280817">
                <a:tc>
                  <a:txBody>
                    <a:bodyPr/>
                    <a:lstStyle/>
                    <a:p>
                      <a:pPr algn="ctr"/>
                      <a:r>
                        <a:rPr lang="en-GB" sz="1200" dirty="0">
                          <a:latin typeface="+mn-lt"/>
                          <a:cs typeface="Arial" panose="020B0604020202020204" pitchFamily="34" charset="0"/>
                        </a:rPr>
                        <a:t>75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GB" sz="1200" b="0" dirty="0"/>
                        <a:t>13. How teens aged 12-15 consume news</a:t>
                      </a:r>
                      <a:endParaRPr lang="en-GB" sz="1200" b="0" dirty="0">
                        <a:latin typeface="+mn-lt"/>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7"/>
                  </a:ext>
                </a:extLst>
              </a:tr>
              <a:tr h="280817">
                <a:tc>
                  <a:txBody>
                    <a:bodyPr/>
                    <a:lstStyle/>
                    <a:p>
                      <a:pPr algn="ctr"/>
                      <a:r>
                        <a:rPr lang="en-GB" sz="1200" dirty="0">
                          <a:latin typeface="+mn-lt"/>
                          <a:cs typeface="Arial" panose="020B0604020202020204" pitchFamily="34" charset="0"/>
                        </a:rPr>
                        <a:t>82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GB" sz="1200" b="0" dirty="0">
                          <a:latin typeface="+mn-lt"/>
                          <a:cs typeface="Arial" panose="020B0604020202020204" pitchFamily="34" charset="0"/>
                        </a:rPr>
                        <a:t>14. Appendix – industry currencies and methodology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288499619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461" y="1494714"/>
            <a:ext cx="9046078" cy="300991"/>
          </a:xfrm>
          <a:prstGeom prst="rect">
            <a:avLst/>
          </a:prstGeom>
        </p:spPr>
        <p:txBody>
          <a:bodyPr/>
          <a:lstStyle/>
          <a:p>
            <a:pPr marL="0" indent="0"/>
            <a:r>
              <a:rPr lang="en-GB" kern="0" dirty="0">
                <a:cs typeface="Arial" pitchFamily="34" charset="0"/>
              </a:rPr>
              <a:t>Average number of individual news sources used nowadays </a:t>
            </a:r>
            <a:r>
              <a:rPr lang="tr-TR" kern="0" dirty="0">
                <a:cs typeface="Arial" pitchFamily="34" charset="0"/>
              </a:rPr>
              <a:t>by</a:t>
            </a:r>
            <a:r>
              <a:rPr lang="en-GB" kern="0" dirty="0">
                <a:cs typeface="Arial" pitchFamily="34" charset="0"/>
              </a:rPr>
              <a:t> platform </a:t>
            </a:r>
            <a:br>
              <a:rPr lang="en-GB" kern="0" dirty="0">
                <a:cs typeface="Arial" pitchFamily="34" charset="0"/>
              </a:rPr>
            </a:br>
            <a:r>
              <a:rPr lang="en-GB" sz="1100" i="1" kern="0" dirty="0">
                <a:cs typeface="Arial" pitchFamily="34" charset="0"/>
              </a:rPr>
              <a:t>All adults 16+/All using each platform for news</a:t>
            </a:r>
            <a:endParaRPr lang="en-GB" dirty="0">
              <a:latin typeface="+mn-lt"/>
              <a:cs typeface="Arial" pitchFamily="34" charset="0"/>
            </a:endParaRPr>
          </a:p>
        </p:txBody>
      </p:sp>
      <p:sp>
        <p:nvSpPr>
          <p:cNvPr id="6" name="Text Placeholder 5"/>
          <p:cNvSpPr>
            <a:spLocks noGrp="1"/>
          </p:cNvSpPr>
          <p:nvPr>
            <p:ph type="body" sz="quarter" idx="14"/>
          </p:nvPr>
        </p:nvSpPr>
        <p:spPr>
          <a:xfrm>
            <a:off x="107563" y="336342"/>
            <a:ext cx="7524000" cy="705057"/>
          </a:xfrm>
        </p:spPr>
        <p:txBody>
          <a:bodyPr/>
          <a:lstStyle/>
          <a:p>
            <a:pPr>
              <a:lnSpc>
                <a:spcPts val="1800"/>
              </a:lnSpc>
            </a:pPr>
            <a:r>
              <a:rPr lang="en-GB" sz="1800" kern="0" dirty="0">
                <a:cs typeface="Arial" panose="020B0604020202020204" pitchFamily="34" charset="0"/>
              </a:rPr>
              <a:t>In 2022, adults aged 16+ use an average of 6.1 individual news sources across all platforms</a:t>
            </a:r>
            <a:br>
              <a:rPr lang="en-GB" sz="1800" kern="0" dirty="0">
                <a:cs typeface="Arial" panose="020B0604020202020204" pitchFamily="34" charset="0"/>
              </a:rPr>
            </a:br>
            <a:endParaRPr lang="en-US" sz="1600" i="1" dirty="0"/>
          </a:p>
        </p:txBody>
      </p:sp>
      <p:sp>
        <p:nvSpPr>
          <p:cNvPr id="20" name="Title 1">
            <a:extLst>
              <a:ext uri="{FF2B5EF4-FFF2-40B4-BE49-F238E27FC236}">
                <a16:creationId xmlns:a16="http://schemas.microsoft.com/office/drawing/2014/main" id="{94241349-6CF4-4F91-B275-4698C6E3B625}"/>
              </a:ext>
            </a:extLst>
          </p:cNvPr>
          <p:cNvSpPr txBox="1">
            <a:spLocks/>
          </p:cNvSpPr>
          <p:nvPr/>
        </p:nvSpPr>
        <p:spPr>
          <a:xfrm>
            <a:off x="100231" y="1263764"/>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dirty="0">
                <a:latin typeface="+mn-lt"/>
                <a:cs typeface="Arial" pitchFamily="34" charset="0"/>
              </a:rPr>
              <a:t>Figure 3.3</a:t>
            </a:r>
            <a:br>
              <a:rPr lang="en-GB" sz="1800" b="1" dirty="0">
                <a:latin typeface="+mn-lt"/>
                <a:cs typeface="Arial" pitchFamily="34" charset="0"/>
              </a:rPr>
            </a:br>
            <a:endParaRPr lang="en-GB" sz="1800" b="1" dirty="0">
              <a:latin typeface="+mn-lt"/>
              <a:cs typeface="Arial" pitchFamily="34" charset="0"/>
            </a:endParaRPr>
          </a:p>
        </p:txBody>
      </p:sp>
      <p:pic>
        <p:nvPicPr>
          <p:cNvPr id="24" name="Picture 23" descr="This chart shows the average number of individual news sources used nowadays by platform – using the 2022, 2020, 2019 and 2018 combined F2F &amp; online data. In 2022, adults aged 16+ used an average of 6.1 individual news sources">
            <a:extLst>
              <a:ext uri="{FF2B5EF4-FFF2-40B4-BE49-F238E27FC236}">
                <a16:creationId xmlns:a16="http://schemas.microsoft.com/office/drawing/2014/main" id="{3C5129EF-FAD7-CDFE-B5A5-8760D04F754A}"/>
              </a:ext>
            </a:extLst>
          </p:cNvPr>
          <p:cNvPicPr>
            <a:picLocks noChangeAspect="1"/>
          </p:cNvPicPr>
          <p:nvPr/>
        </p:nvPicPr>
        <p:blipFill>
          <a:blip r:embed="rId3"/>
          <a:stretch>
            <a:fillRect/>
          </a:stretch>
        </p:blipFill>
        <p:spPr>
          <a:xfrm>
            <a:off x="459891" y="2109435"/>
            <a:ext cx="8224217" cy="3724979"/>
          </a:xfrm>
          <a:prstGeom prst="rect">
            <a:avLst/>
          </a:prstGeom>
        </p:spPr>
      </p:pic>
      <p:graphicFrame>
        <p:nvGraphicFramePr>
          <p:cNvPr id="25" name="Table 3">
            <a:extLst>
              <a:ext uri="{FF2B5EF4-FFF2-40B4-BE49-F238E27FC236}">
                <a16:creationId xmlns:a16="http://schemas.microsoft.com/office/drawing/2014/main" id="{528D4027-4DBB-94A7-FF5C-377672FF519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51790411"/>
              </p:ext>
            </p:extLst>
          </p:nvPr>
        </p:nvGraphicFramePr>
        <p:xfrm>
          <a:off x="3749441" y="1953178"/>
          <a:ext cx="2011680" cy="1146960"/>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2898549460"/>
                    </a:ext>
                  </a:extLst>
                </a:gridCol>
                <a:gridCol w="548640">
                  <a:extLst>
                    <a:ext uri="{9D8B030D-6E8A-4147-A177-3AD203B41FA5}">
                      <a16:colId xmlns:a16="http://schemas.microsoft.com/office/drawing/2014/main" val="710782061"/>
                    </a:ext>
                  </a:extLst>
                </a:gridCol>
                <a:gridCol w="548640">
                  <a:extLst>
                    <a:ext uri="{9D8B030D-6E8A-4147-A177-3AD203B41FA5}">
                      <a16:colId xmlns:a16="http://schemas.microsoft.com/office/drawing/2014/main" val="2714501519"/>
                    </a:ext>
                  </a:extLst>
                </a:gridCol>
              </a:tblGrid>
              <a:tr h="324000">
                <a:tc>
                  <a:txBody>
                    <a:bodyPr/>
                    <a:lstStyle/>
                    <a:p>
                      <a:pPr>
                        <a:lnSpc>
                          <a:spcPct val="90000"/>
                        </a:lnSpc>
                      </a:pPr>
                      <a:endParaRPr lang="en-US" sz="1000" b="0" dirty="0">
                        <a:solidFill>
                          <a:schemeClr val="tx1"/>
                        </a:solidFill>
                      </a:endParaRPr>
                    </a:p>
                  </a:txBody>
                  <a:tcPr marL="45720" marR="0" marT="0" marB="0">
                    <a:lnL w="19050" cap="flat" cmpd="sng" algn="ctr">
                      <a:solidFill>
                        <a:schemeClr val="accent4"/>
                      </a:solidFill>
                      <a:prstDash val="solid"/>
                      <a:round/>
                      <a:headEnd type="none" w="med" len="med"/>
                      <a:tailEnd type="none" w="med" len="med"/>
                    </a:lnL>
                    <a:lnT w="19050" cap="flat" cmpd="sng" algn="ctr">
                      <a:solidFill>
                        <a:schemeClr val="accent4"/>
                      </a:solidFill>
                      <a:prstDash val="solid"/>
                      <a:round/>
                      <a:headEnd type="none" w="med" len="med"/>
                      <a:tailEnd type="none" w="med" len="med"/>
                    </a:lnT>
                    <a:noFill/>
                  </a:tcPr>
                </a:tc>
                <a:tc gridSpan="2">
                  <a:txBody>
                    <a:bodyPr/>
                    <a:lstStyle/>
                    <a:p>
                      <a:pPr algn="ctr">
                        <a:lnSpc>
                          <a:spcPct val="90000"/>
                        </a:lnSpc>
                      </a:pPr>
                      <a:r>
                        <a:rPr lang="en-US" sz="1000" b="1">
                          <a:solidFill>
                            <a:schemeClr val="tx1"/>
                          </a:solidFill>
                        </a:rPr>
                        <a:t>Ave number of sources used</a:t>
                      </a:r>
                    </a:p>
                  </a:txBody>
                  <a:tcPr marT="0" marB="0" anchor="ctr">
                    <a:lnR w="19050" cap="flat" cmpd="sng" algn="ctr">
                      <a:solidFill>
                        <a:schemeClr val="accent4"/>
                      </a:solidFill>
                      <a:prstDash val="solid"/>
                      <a:round/>
                      <a:headEnd type="none" w="med" len="med"/>
                      <a:tailEnd type="none" w="med" len="med"/>
                    </a:lnR>
                    <a:lnT w="19050" cap="flat" cmpd="sng" algn="ctr">
                      <a:solidFill>
                        <a:schemeClr val="accent4"/>
                      </a:solidFill>
                      <a:prstDash val="solid"/>
                      <a:round/>
                      <a:headEnd type="none" w="med" len="med"/>
                      <a:tailEnd type="none" w="med" len="med"/>
                    </a:lnT>
                    <a:noFill/>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b="0">
                        <a:solidFill>
                          <a:schemeClr val="tx1"/>
                        </a:solidFill>
                      </a:endParaRPr>
                    </a:p>
                  </a:txBody>
                  <a:tcPr/>
                </a:tc>
                <a:extLst>
                  <a:ext uri="{0D108BD9-81ED-4DB2-BD59-A6C34878D82A}">
                    <a16:rowId xmlns:a16="http://schemas.microsoft.com/office/drawing/2014/main" val="632721876"/>
                  </a:ext>
                </a:extLst>
              </a:tr>
              <a:tr h="182880">
                <a:tc>
                  <a:txBody>
                    <a:bodyPr/>
                    <a:lstStyle/>
                    <a:p>
                      <a:pPr>
                        <a:lnSpc>
                          <a:spcPct val="90000"/>
                        </a:lnSpc>
                      </a:pPr>
                      <a:endParaRPr lang="en-US" sz="1000" b="0">
                        <a:solidFill>
                          <a:schemeClr val="tx1"/>
                        </a:solidFill>
                      </a:endParaRPr>
                    </a:p>
                  </a:txBody>
                  <a:tcPr marL="45720" marR="0" marT="0" marB="0">
                    <a:lnL w="19050" cap="flat" cmpd="sng" algn="ctr">
                      <a:solidFill>
                        <a:schemeClr val="accent4"/>
                      </a:solidFill>
                      <a:prstDash val="solid"/>
                      <a:round/>
                      <a:headEnd type="none" w="med" len="med"/>
                      <a:tailEnd type="none" w="med" len="med"/>
                    </a:lnL>
                    <a:noFill/>
                  </a:tcPr>
                </a:tc>
                <a:tc>
                  <a:txBody>
                    <a:bodyPr/>
                    <a:lstStyle/>
                    <a:p>
                      <a:pPr algn="ctr">
                        <a:lnSpc>
                          <a:spcPct val="90000"/>
                        </a:lnSpc>
                      </a:pPr>
                      <a:r>
                        <a:rPr lang="en-US" sz="1000" b="0" i="1">
                          <a:solidFill>
                            <a:schemeClr val="tx1"/>
                          </a:solidFill>
                        </a:rPr>
                        <a:t>2022*</a:t>
                      </a:r>
                    </a:p>
                  </a:txBody>
                  <a:tcPr marT="0" marB="0" anchor="ctr">
                    <a:noFill/>
                  </a:tcP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US" sz="1000" b="0" i="1">
                          <a:solidFill>
                            <a:schemeClr val="tx1"/>
                          </a:solidFill>
                        </a:rPr>
                        <a:t>2020</a:t>
                      </a:r>
                    </a:p>
                  </a:txBody>
                  <a:tcPr marT="0" marB="0" anchor="ctr">
                    <a:lnR w="19050" cap="flat" cmpd="sng" algn="ctr">
                      <a:solidFill>
                        <a:schemeClr val="accent4"/>
                      </a:solidFill>
                      <a:prstDash val="solid"/>
                      <a:round/>
                      <a:headEnd type="none" w="med" len="med"/>
                      <a:tailEnd type="none" w="med" len="med"/>
                    </a:lnR>
                    <a:noFill/>
                  </a:tcPr>
                </a:tc>
                <a:extLst>
                  <a:ext uri="{0D108BD9-81ED-4DB2-BD59-A6C34878D82A}">
                    <a16:rowId xmlns:a16="http://schemas.microsoft.com/office/drawing/2014/main" val="1488731814"/>
                  </a:ext>
                </a:extLst>
              </a:tr>
              <a:tr h="182880">
                <a:tc>
                  <a:txBody>
                    <a:bodyPr/>
                    <a:lstStyle/>
                    <a:p>
                      <a:pPr>
                        <a:lnSpc>
                          <a:spcPct val="90000"/>
                        </a:lnSpc>
                      </a:pPr>
                      <a:r>
                        <a:rPr lang="en-US" sz="1000" b="0">
                          <a:solidFill>
                            <a:schemeClr val="tx1"/>
                          </a:solidFill>
                        </a:rPr>
                        <a:t>Social media</a:t>
                      </a:r>
                    </a:p>
                  </a:txBody>
                  <a:tcPr marL="45720" marR="0" marT="0" marB="0">
                    <a:lnL w="19050" cap="flat" cmpd="sng" algn="ctr">
                      <a:solidFill>
                        <a:schemeClr val="accent4"/>
                      </a:solidFill>
                      <a:prstDash val="solid"/>
                      <a:round/>
                      <a:headEnd type="none" w="med" len="med"/>
                      <a:tailEnd type="none" w="med" len="med"/>
                    </a:lnL>
                    <a:noFill/>
                  </a:tcPr>
                </a:tc>
                <a:tc>
                  <a:txBody>
                    <a:bodyPr/>
                    <a:lstStyle/>
                    <a:p>
                      <a:pPr algn="ctr">
                        <a:lnSpc>
                          <a:spcPct val="90000"/>
                        </a:lnSpc>
                      </a:pPr>
                      <a:r>
                        <a:rPr lang="en-US" sz="1000" b="0">
                          <a:solidFill>
                            <a:schemeClr val="tx1"/>
                          </a:solidFill>
                        </a:rPr>
                        <a:t>2.3</a:t>
                      </a:r>
                    </a:p>
                  </a:txBody>
                  <a:tcPr marT="0" marB="0" anchor="ctr">
                    <a:noFill/>
                  </a:tcPr>
                </a:tc>
                <a:tc>
                  <a:txBody>
                    <a:bodyPr/>
                    <a:lstStyle/>
                    <a:p>
                      <a:pPr algn="ctr">
                        <a:lnSpc>
                          <a:spcPct val="90000"/>
                        </a:lnSpc>
                      </a:pPr>
                      <a:r>
                        <a:rPr lang="en-US" sz="1000" b="0">
                          <a:solidFill>
                            <a:schemeClr val="tx1"/>
                          </a:solidFill>
                        </a:rPr>
                        <a:t>2.2</a:t>
                      </a:r>
                    </a:p>
                  </a:txBody>
                  <a:tcPr marT="0" marB="0" anchor="ctr">
                    <a:lnR w="19050" cap="flat" cmpd="sng" algn="ctr">
                      <a:solidFill>
                        <a:schemeClr val="accent4"/>
                      </a:solidFill>
                      <a:prstDash val="solid"/>
                      <a:round/>
                      <a:headEnd type="none" w="med" len="med"/>
                      <a:tailEnd type="none" w="med" len="med"/>
                    </a:lnR>
                    <a:noFill/>
                  </a:tcPr>
                </a:tc>
                <a:extLst>
                  <a:ext uri="{0D108BD9-81ED-4DB2-BD59-A6C34878D82A}">
                    <a16:rowId xmlns:a16="http://schemas.microsoft.com/office/drawing/2014/main" val="864443676"/>
                  </a:ext>
                </a:extLst>
              </a:tr>
              <a:tr h="182880">
                <a:tc>
                  <a:txBody>
                    <a:bodyPr/>
                    <a:lstStyle/>
                    <a:p>
                      <a:pPr>
                        <a:lnSpc>
                          <a:spcPct val="90000"/>
                        </a:lnSpc>
                      </a:pPr>
                      <a:r>
                        <a:rPr lang="en-US" sz="1000" b="0">
                          <a:solidFill>
                            <a:schemeClr val="tx1"/>
                          </a:solidFill>
                        </a:rPr>
                        <a:t>Podcasts</a:t>
                      </a:r>
                    </a:p>
                  </a:txBody>
                  <a:tcPr marL="45720" marR="0" marT="0" marB="0">
                    <a:lnL w="19050" cap="flat" cmpd="sng" algn="ctr">
                      <a:solidFill>
                        <a:schemeClr val="accent4"/>
                      </a:solidFill>
                      <a:prstDash val="solid"/>
                      <a:round/>
                      <a:headEnd type="none" w="med" len="med"/>
                      <a:tailEnd type="none" w="med" len="med"/>
                    </a:lnL>
                    <a:noFill/>
                  </a:tcPr>
                </a:tc>
                <a:tc>
                  <a:txBody>
                    <a:bodyPr/>
                    <a:lstStyle/>
                    <a:p>
                      <a:pPr algn="ctr">
                        <a:lnSpc>
                          <a:spcPct val="90000"/>
                        </a:lnSpc>
                      </a:pPr>
                      <a:r>
                        <a:rPr lang="en-US" sz="1000" b="0">
                          <a:solidFill>
                            <a:schemeClr val="tx1"/>
                          </a:solidFill>
                        </a:rPr>
                        <a:t>2.0</a:t>
                      </a:r>
                    </a:p>
                  </a:txBody>
                  <a:tcPr marT="0" marB="0" anchor="ctr">
                    <a:noFill/>
                  </a:tcPr>
                </a:tc>
                <a:tc>
                  <a:txBody>
                    <a:bodyPr/>
                    <a:lstStyle/>
                    <a:p>
                      <a:pPr algn="ctr">
                        <a:lnSpc>
                          <a:spcPct val="90000"/>
                        </a:lnSpc>
                      </a:pPr>
                      <a:r>
                        <a:rPr lang="en-US" sz="1000" b="0">
                          <a:solidFill>
                            <a:schemeClr val="tx1"/>
                          </a:solidFill>
                        </a:rPr>
                        <a:t>2.0</a:t>
                      </a:r>
                    </a:p>
                  </a:txBody>
                  <a:tcPr marT="0" marB="0" anchor="ctr">
                    <a:lnR w="19050" cap="flat" cmpd="sng" algn="ctr">
                      <a:solidFill>
                        <a:schemeClr val="accent4"/>
                      </a:solidFill>
                      <a:prstDash val="solid"/>
                      <a:round/>
                      <a:headEnd type="none" w="med" len="med"/>
                      <a:tailEnd type="none" w="med" len="med"/>
                    </a:lnR>
                    <a:noFill/>
                  </a:tcPr>
                </a:tc>
                <a:extLst>
                  <a:ext uri="{0D108BD9-81ED-4DB2-BD59-A6C34878D82A}">
                    <a16:rowId xmlns:a16="http://schemas.microsoft.com/office/drawing/2014/main" val="2554342114"/>
                  </a:ext>
                </a:extLst>
              </a:tr>
              <a:tr h="0">
                <a:tc>
                  <a:txBody>
                    <a:bodyPr/>
                    <a:lstStyle/>
                    <a:p>
                      <a:pPr>
                        <a:lnSpc>
                          <a:spcPct val="90000"/>
                        </a:lnSpc>
                      </a:pPr>
                      <a:r>
                        <a:rPr lang="en-US" sz="1000" b="0">
                          <a:solidFill>
                            <a:schemeClr val="tx1"/>
                          </a:solidFill>
                        </a:rPr>
                        <a:t>Other internet </a:t>
                      </a:r>
                      <a:br>
                        <a:rPr lang="en-US" sz="1000" b="0">
                          <a:solidFill>
                            <a:schemeClr val="tx1"/>
                          </a:solidFill>
                        </a:rPr>
                      </a:br>
                      <a:r>
                        <a:rPr lang="en-US" sz="1000" b="0">
                          <a:solidFill>
                            <a:schemeClr val="tx1"/>
                          </a:solidFill>
                        </a:rPr>
                        <a:t>(excl podcasts)</a:t>
                      </a:r>
                    </a:p>
                  </a:txBody>
                  <a:tcPr marL="45720" marR="0" marT="0" marB="0">
                    <a:lnL w="19050" cap="flat" cmpd="sng" algn="ctr">
                      <a:solidFill>
                        <a:schemeClr val="accent4"/>
                      </a:solidFill>
                      <a:prstDash val="solid"/>
                      <a:round/>
                      <a:headEnd type="none" w="med" len="med"/>
                      <a:tailEnd type="none" w="med" len="med"/>
                    </a:lnL>
                    <a:lnB w="19050" cap="flat" cmpd="sng" algn="ctr">
                      <a:solidFill>
                        <a:schemeClr val="accent4"/>
                      </a:solidFill>
                      <a:prstDash val="solid"/>
                      <a:round/>
                      <a:headEnd type="none" w="med" len="med"/>
                      <a:tailEnd type="none" w="med" len="med"/>
                    </a:lnB>
                    <a:noFill/>
                  </a:tcPr>
                </a:tc>
                <a:tc>
                  <a:txBody>
                    <a:bodyPr/>
                    <a:lstStyle/>
                    <a:p>
                      <a:pPr algn="ctr">
                        <a:lnSpc>
                          <a:spcPct val="90000"/>
                        </a:lnSpc>
                      </a:pPr>
                      <a:r>
                        <a:rPr lang="en-US" sz="1000" b="0">
                          <a:solidFill>
                            <a:schemeClr val="tx1"/>
                          </a:solidFill>
                        </a:rPr>
                        <a:t>3.7</a:t>
                      </a:r>
                    </a:p>
                  </a:txBody>
                  <a:tcPr marT="0" marB="0" anchor="ctr">
                    <a:lnB w="19050" cap="flat" cmpd="sng" algn="ctr">
                      <a:solidFill>
                        <a:schemeClr val="accent4"/>
                      </a:solidFill>
                      <a:prstDash val="solid"/>
                      <a:round/>
                      <a:headEnd type="none" w="med" len="med"/>
                      <a:tailEnd type="none" w="med" len="med"/>
                    </a:lnB>
                    <a:noFill/>
                  </a:tcPr>
                </a:tc>
                <a:tc>
                  <a:txBody>
                    <a:bodyPr/>
                    <a:lstStyle/>
                    <a:p>
                      <a:pPr algn="ctr">
                        <a:lnSpc>
                          <a:spcPct val="90000"/>
                        </a:lnSpc>
                      </a:pPr>
                      <a:r>
                        <a:rPr lang="en-US" sz="1000" b="0" dirty="0">
                          <a:solidFill>
                            <a:schemeClr val="tx1"/>
                          </a:solidFill>
                        </a:rPr>
                        <a:t>3.6</a:t>
                      </a:r>
                    </a:p>
                  </a:txBody>
                  <a:tcPr marT="0" marB="0" anchor="ctr">
                    <a:lnR w="19050" cap="flat" cmpd="sng" algn="ctr">
                      <a:solidFill>
                        <a:schemeClr val="accent4"/>
                      </a:solidFill>
                      <a:prstDash val="solid"/>
                      <a:round/>
                      <a:headEnd type="none" w="med" len="med"/>
                      <a:tailEnd type="none" w="med" len="med"/>
                    </a:lnR>
                    <a:lnB w="1905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2685563534"/>
                  </a:ext>
                </a:extLst>
              </a:tr>
            </a:tbl>
          </a:graphicData>
        </a:graphic>
      </p:graphicFrame>
      <p:sp>
        <p:nvSpPr>
          <p:cNvPr id="9" name="Text Placeholder 4">
            <a:extLst>
              <a:ext uri="{FF2B5EF4-FFF2-40B4-BE49-F238E27FC236}">
                <a16:creationId xmlns:a16="http://schemas.microsoft.com/office/drawing/2014/main" id="{FA839765-BE6D-3D34-ADC8-685F5DB400DA}"/>
              </a:ext>
            </a:extLst>
          </p:cNvPr>
          <p:cNvSpPr txBox="1">
            <a:spLocks/>
          </p:cNvSpPr>
          <p:nvPr/>
        </p:nvSpPr>
        <p:spPr>
          <a:xfrm>
            <a:off x="11253" y="5972438"/>
            <a:ext cx="9046078" cy="880439"/>
          </a:xfrm>
          <a:prstGeom prst="rect">
            <a:avLst/>
          </a:prstGeom>
        </p:spPr>
        <p:txBody>
          <a:bodyPr/>
          <a:lstStyle>
            <a:lvl1pPr marL="0" indent="0" algn="l" defTabSz="457200" rtl="0" eaLnBrk="1" latinLnBrk="0" hangingPunct="1">
              <a:spcBef>
                <a:spcPct val="20000"/>
              </a:spcBef>
              <a:buFont typeface="Arial"/>
              <a:buNone/>
              <a:defRPr sz="1000" kern="1200" baseline="0">
                <a:ln>
                  <a:noFill/>
                </a:ln>
                <a:solidFill>
                  <a:schemeClr val="bg1"/>
                </a:solidFill>
                <a:effectLst/>
                <a:latin typeface="+mj-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spcBef>
                <a:spcPts val="0"/>
              </a:spcBef>
              <a:tabLst>
                <a:tab pos="8229600" algn="r"/>
              </a:tabLst>
            </a:pPr>
            <a:r>
              <a:rPr lang="en-GB" dirty="0"/>
              <a:t>Source: </a:t>
            </a:r>
            <a:r>
              <a:rPr lang="en-CA" dirty="0"/>
              <a:t>Ofcom News Consumption Survey 2022 – </a:t>
            </a:r>
            <a:r>
              <a:rPr lang="en-CA" dirty="0">
                <a:solidFill>
                  <a:srgbClr val="FFFF00"/>
                </a:solidFill>
              </a:rPr>
              <a:t>COMBINED F2F &amp; ONLINE </a:t>
            </a:r>
            <a:r>
              <a:rPr lang="en-CA" dirty="0"/>
              <a:t>sample</a:t>
            </a:r>
          </a:p>
          <a:p>
            <a:pPr>
              <a:lnSpc>
                <a:spcPct val="90000"/>
              </a:lnSpc>
              <a:spcBef>
                <a:spcPts val="0"/>
              </a:spcBef>
            </a:pPr>
            <a:r>
              <a:rPr lang="en-GB" dirty="0"/>
              <a:t>Question: D2a-D8a</a:t>
            </a:r>
            <a:r>
              <a:rPr lang="nl-NL" dirty="0"/>
              <a:t>. </a:t>
            </a:r>
            <a:r>
              <a:rPr lang="en-GB" dirty="0"/>
              <a:t>Thinking specifically about  &lt;platform&gt;, which of the following do you use for news nowadays?</a:t>
            </a:r>
            <a:endParaRPr lang="nl-NL" dirty="0"/>
          </a:p>
          <a:p>
            <a:pPr>
              <a:lnSpc>
                <a:spcPct val="90000"/>
              </a:lnSpc>
              <a:spcBef>
                <a:spcPts val="0"/>
              </a:spcBef>
            </a:pPr>
            <a:r>
              <a:rPr lang="en-GB" dirty="0"/>
              <a:t>Base: All Adults 16+ 2022 W2* – Total=2792 / All using each platform for news 2022 W2* – All internet=1858, TV=2103, Newspapers=707, Radio=1176</a:t>
            </a:r>
          </a:p>
          <a:p>
            <a:pPr>
              <a:lnSpc>
                <a:spcPct val="90000"/>
              </a:lnSpc>
              <a:spcBef>
                <a:spcPts val="0"/>
              </a:spcBef>
            </a:pPr>
            <a:r>
              <a:rPr lang="en-GB" dirty="0"/>
              <a:t>*2022 W1, and </a:t>
            </a:r>
            <a:r>
              <a:rPr lang="en-CA" dirty="0"/>
              <a:t>2021, data not shown because face-to-face fieldwork was not possible during Covid-19 pandemic </a:t>
            </a:r>
          </a:p>
          <a:p>
            <a:pPr>
              <a:lnSpc>
                <a:spcPct val="90000"/>
              </a:lnSpc>
              <a:spcBef>
                <a:spcPts val="0"/>
              </a:spcBef>
            </a:pPr>
            <a:r>
              <a:rPr lang="en-GB" dirty="0"/>
              <a:t>**All internet is the sum of social media, podcasts and all other websites/apps</a:t>
            </a:r>
          </a:p>
          <a:p>
            <a:pPr>
              <a:lnSpc>
                <a:spcPct val="90000"/>
              </a:lnSpc>
              <a:spcBef>
                <a:spcPts val="0"/>
              </a:spcBef>
            </a:pPr>
            <a:r>
              <a:rPr lang="en-US" dirty="0"/>
              <a:t>Green/red triangles </a:t>
            </a:r>
            <a:r>
              <a:rPr lang="en-GB" dirty="0"/>
              <a:t>indicate statistically significant differences between 2022 and 2020 (at 99% confidence level)</a:t>
            </a:r>
          </a:p>
        </p:txBody>
      </p:sp>
    </p:spTree>
    <p:extLst>
      <p:ext uri="{BB962C8B-B14F-4D97-AF65-F5344CB8AC3E}">
        <p14:creationId xmlns:p14="http://schemas.microsoft.com/office/powerpoint/2010/main" val="26169028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94378" y="1410316"/>
            <a:ext cx="9046078" cy="300991"/>
          </a:xfrm>
          <a:prstGeom prst="rect">
            <a:avLst/>
          </a:prstGeom>
        </p:spPr>
        <p:txBody>
          <a:bodyPr/>
          <a:lstStyle/>
          <a:p>
            <a:pPr lvl="0"/>
            <a:r>
              <a:rPr lang="en-GB" kern="0" dirty="0">
                <a:cs typeface="Arial" pitchFamily="34" charset="0"/>
              </a:rPr>
              <a:t>Number of individual sources used 2022* - by platform </a:t>
            </a:r>
            <a:br>
              <a:rPr lang="en-GB" dirty="0"/>
            </a:br>
            <a:r>
              <a:rPr lang="en-GB" sz="1100" i="1" kern="0" dirty="0">
                <a:cs typeface="Arial" pitchFamily="34" charset="0"/>
              </a:rPr>
              <a:t>All adults 16+/All using each platform for news</a:t>
            </a:r>
            <a:endParaRPr lang="en-GB" dirty="0"/>
          </a:p>
        </p:txBody>
      </p:sp>
      <p:sp>
        <p:nvSpPr>
          <p:cNvPr id="7" name="Text Placeholder 6"/>
          <p:cNvSpPr>
            <a:spLocks noGrp="1"/>
          </p:cNvSpPr>
          <p:nvPr>
            <p:ph type="body" sz="quarter" idx="14"/>
          </p:nvPr>
        </p:nvSpPr>
        <p:spPr>
          <a:xfrm>
            <a:off x="126276" y="318768"/>
            <a:ext cx="7728747" cy="705057"/>
          </a:xfrm>
        </p:spPr>
        <p:txBody>
          <a:bodyPr/>
          <a:lstStyle/>
          <a:p>
            <a:pPr>
              <a:lnSpc>
                <a:spcPts val="2000"/>
              </a:lnSpc>
            </a:pPr>
            <a:r>
              <a:rPr lang="en-GB" sz="1800" dirty="0"/>
              <a:t>As in previous years, other website/app news users use the highest number of individual news sources</a:t>
            </a:r>
            <a:endParaRPr lang="en-US" sz="1800" dirty="0"/>
          </a:p>
        </p:txBody>
      </p:sp>
      <p:sp>
        <p:nvSpPr>
          <p:cNvPr id="11" name="Title 1">
            <a:extLst>
              <a:ext uri="{FF2B5EF4-FFF2-40B4-BE49-F238E27FC236}">
                <a16:creationId xmlns:a16="http://schemas.microsoft.com/office/drawing/2014/main" id="{1A314F03-ABEE-4C50-BE69-D237E380A11B}"/>
              </a:ext>
            </a:extLst>
          </p:cNvPr>
          <p:cNvSpPr txBox="1">
            <a:spLocks/>
          </p:cNvSpPr>
          <p:nvPr/>
        </p:nvSpPr>
        <p:spPr>
          <a:xfrm>
            <a:off x="100231" y="1041399"/>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dirty="0">
                <a:latin typeface="+mn-lt"/>
                <a:cs typeface="Arial" pitchFamily="34" charset="0"/>
              </a:rPr>
              <a:t>Figure 3.4</a:t>
            </a:r>
            <a:br>
              <a:rPr lang="en-GB" sz="1800" b="1" dirty="0">
                <a:latin typeface="+mn-lt"/>
                <a:cs typeface="Arial" pitchFamily="34" charset="0"/>
              </a:rPr>
            </a:br>
            <a:endParaRPr lang="en-GB" sz="1800" b="1" dirty="0">
              <a:latin typeface="+mn-lt"/>
              <a:cs typeface="Arial" pitchFamily="34" charset="0"/>
            </a:endParaRPr>
          </a:p>
        </p:txBody>
      </p:sp>
      <p:pic>
        <p:nvPicPr>
          <p:cNvPr id="4" name="Picture 3" descr="This chart shows the number of individual news sources used nowadays by platform – using the 2022 and 2020 combined F2F &amp; online data. The ‘other website/app’ news users used 3.7 individual sources during 2022. The figure was lower for TV at 2.8 individual sources, print newspapers at 2.6, social media at 2.3 and radio at 1.9">
            <a:extLst>
              <a:ext uri="{FF2B5EF4-FFF2-40B4-BE49-F238E27FC236}">
                <a16:creationId xmlns:a16="http://schemas.microsoft.com/office/drawing/2014/main" id="{298A1A4E-301B-0E20-7DD5-25AAB235E3C2}"/>
              </a:ext>
            </a:extLst>
          </p:cNvPr>
          <p:cNvPicPr>
            <a:picLocks noChangeAspect="1"/>
          </p:cNvPicPr>
          <p:nvPr/>
        </p:nvPicPr>
        <p:blipFill>
          <a:blip r:embed="rId3"/>
          <a:stretch>
            <a:fillRect/>
          </a:stretch>
        </p:blipFill>
        <p:spPr>
          <a:xfrm>
            <a:off x="54472" y="1886525"/>
            <a:ext cx="9035055" cy="4304149"/>
          </a:xfrm>
          <a:prstGeom prst="rect">
            <a:avLst/>
          </a:prstGeom>
        </p:spPr>
      </p:pic>
      <p:sp>
        <p:nvSpPr>
          <p:cNvPr id="15" name="Text Placeholder 4">
            <a:extLst>
              <a:ext uri="{FF2B5EF4-FFF2-40B4-BE49-F238E27FC236}">
                <a16:creationId xmlns:a16="http://schemas.microsoft.com/office/drawing/2014/main" id="{7A14D483-41BA-C970-90A9-FC5DEA558990}"/>
              </a:ext>
            </a:extLst>
          </p:cNvPr>
          <p:cNvSpPr txBox="1">
            <a:spLocks/>
          </p:cNvSpPr>
          <p:nvPr/>
        </p:nvSpPr>
        <p:spPr>
          <a:xfrm>
            <a:off x="11253" y="5972438"/>
            <a:ext cx="9046078" cy="880439"/>
          </a:xfrm>
          <a:prstGeom prst="rect">
            <a:avLst/>
          </a:prstGeom>
        </p:spPr>
        <p:txBody>
          <a:bodyPr/>
          <a:lstStyle>
            <a:lvl1pPr marL="0" indent="0" algn="l" defTabSz="457200" rtl="0" eaLnBrk="1" latinLnBrk="0" hangingPunct="1">
              <a:spcBef>
                <a:spcPct val="20000"/>
              </a:spcBef>
              <a:buFont typeface="Arial"/>
              <a:buNone/>
              <a:defRPr sz="1000" kern="1200" baseline="0">
                <a:ln>
                  <a:noFill/>
                </a:ln>
                <a:solidFill>
                  <a:schemeClr val="bg1"/>
                </a:solidFill>
                <a:effectLst/>
                <a:latin typeface="+mj-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spcBef>
                <a:spcPts val="0"/>
              </a:spcBef>
              <a:tabLst>
                <a:tab pos="8229600" algn="r"/>
              </a:tabLst>
            </a:pPr>
            <a:r>
              <a:rPr lang="en-GB" dirty="0"/>
              <a:t>Source: </a:t>
            </a:r>
            <a:r>
              <a:rPr lang="en-CA" dirty="0"/>
              <a:t>Ofcom News Consumption Survey 2022 – </a:t>
            </a:r>
            <a:r>
              <a:rPr lang="en-CA" dirty="0">
                <a:solidFill>
                  <a:srgbClr val="FFFF00"/>
                </a:solidFill>
              </a:rPr>
              <a:t>COMBINED F2F &amp; ONLINE </a:t>
            </a:r>
            <a:r>
              <a:rPr lang="en-CA" dirty="0"/>
              <a:t>sample</a:t>
            </a:r>
          </a:p>
          <a:p>
            <a:pPr>
              <a:lnSpc>
                <a:spcPct val="90000"/>
              </a:lnSpc>
              <a:spcBef>
                <a:spcPts val="0"/>
              </a:spcBef>
            </a:pPr>
            <a:r>
              <a:rPr lang="en-GB" dirty="0"/>
              <a:t>Question: D2a-D8a</a:t>
            </a:r>
            <a:r>
              <a:rPr lang="nl-NL" dirty="0"/>
              <a:t>. </a:t>
            </a:r>
            <a:r>
              <a:rPr lang="en-GB" dirty="0"/>
              <a:t>Thinking specifically about  &lt;platform&gt;, which of the following do you use for news nowadays?    Base: All Adults 16+ 2022 W2* – Total=2792 / All using each platform for news 2022 W2* – All internet=1858, TV=2103, Newspapers=707, Radio=1176, Social media=1365, Podcasts=286, Other websites/apps=1021   </a:t>
            </a:r>
          </a:p>
          <a:p>
            <a:pPr>
              <a:lnSpc>
                <a:spcPct val="90000"/>
              </a:lnSpc>
              <a:spcBef>
                <a:spcPts val="0"/>
              </a:spcBef>
            </a:pPr>
            <a:r>
              <a:rPr lang="en-GB" dirty="0"/>
              <a:t>*2022 W1, and </a:t>
            </a:r>
            <a:r>
              <a:rPr lang="en-CA" dirty="0"/>
              <a:t>2021, data not shown because face-to-face fieldwork was not possible during Covid-19 pandemic.  *</a:t>
            </a:r>
            <a:r>
              <a:rPr lang="en-GB" dirty="0"/>
              <a:t>*All internet is the sum of social media, podcasts and all other websites/apps.  Note: Columns do not sum to 100% as some respondents did not name specific sources within a platform (zero sources)</a:t>
            </a:r>
          </a:p>
          <a:p>
            <a:pPr>
              <a:lnSpc>
                <a:spcPct val="90000"/>
              </a:lnSpc>
              <a:spcBef>
                <a:spcPts val="0"/>
              </a:spcBef>
            </a:pPr>
            <a:r>
              <a:rPr lang="en-US" dirty="0"/>
              <a:t>Green/red triangles </a:t>
            </a:r>
            <a:r>
              <a:rPr lang="en-GB" dirty="0"/>
              <a:t>indicate statistically significant differences between 2022 and 2020 (at 99% confidence level)</a:t>
            </a:r>
          </a:p>
        </p:txBody>
      </p:sp>
    </p:spTree>
    <p:extLst>
      <p:ext uri="{BB962C8B-B14F-4D97-AF65-F5344CB8AC3E}">
        <p14:creationId xmlns:p14="http://schemas.microsoft.com/office/powerpoint/2010/main" val="17754271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5"/>
          <p:cNvSpPr txBox="1">
            <a:spLocks noGrp="1"/>
          </p:cNvSpPr>
          <p:nvPr>
            <p:ph type="title" idx="4294967295"/>
          </p:nvPr>
        </p:nvSpPr>
        <p:spPr>
          <a:xfrm>
            <a:off x="96586" y="1371671"/>
            <a:ext cx="9046078" cy="30099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sz="1600" b="0" i="0" u="none" strike="noStrike" kern="0" cap="none" spc="0" normalizeH="0" baseline="0" noProof="0">
                <a:ln>
                  <a:noFill/>
                </a:ln>
                <a:solidFill>
                  <a:schemeClr val="tx1"/>
                </a:solidFill>
                <a:effectLst/>
                <a:uLnTx/>
                <a:uFillTx/>
                <a:latin typeface="+mj-lt"/>
                <a:ea typeface="+mj-ea"/>
                <a:cs typeface="Arial" pitchFamily="34" charset="0"/>
              </a:rPr>
              <a:t>Cross-platform retail providers used for news nowadays 2022*</a:t>
            </a:r>
            <a:br>
              <a:rPr kumimoji="0" lang="en-GB" sz="1600" b="0" i="0" u="none" strike="noStrike" kern="0" cap="none" spc="0" normalizeH="0" baseline="0" noProof="0">
                <a:ln>
                  <a:noFill/>
                </a:ln>
                <a:solidFill>
                  <a:schemeClr val="tx1"/>
                </a:solidFill>
                <a:effectLst/>
                <a:uLnTx/>
                <a:uFillTx/>
                <a:latin typeface="+mj-lt"/>
                <a:ea typeface="+mj-ea"/>
                <a:cs typeface="Arial" pitchFamily="34" charset="0"/>
              </a:rPr>
            </a:br>
            <a:r>
              <a:rPr kumimoji="0" lang="en-GB" sz="1100" b="0" i="1" u="none" strike="noStrike" kern="0" cap="none" spc="0" normalizeH="0" baseline="0" noProof="0">
                <a:ln>
                  <a:noFill/>
                </a:ln>
                <a:solidFill>
                  <a:schemeClr val="tx1"/>
                </a:solidFill>
                <a:effectLst/>
                <a:uLnTx/>
                <a:uFillTx/>
                <a:latin typeface="+mj-lt"/>
                <a:ea typeface="+mj-ea"/>
                <a:cs typeface="Arial" pitchFamily="34" charset="0"/>
              </a:rPr>
              <a:t>All adults 16+ using </a:t>
            </a:r>
            <a:r>
              <a:rPr kumimoji="0" lang="en-CA" sz="1100" b="0" i="1" u="none" strike="noStrike" kern="0" cap="none" spc="0" normalizeH="0" baseline="0" noProof="0">
                <a:ln>
                  <a:noFill/>
                </a:ln>
                <a:solidFill>
                  <a:schemeClr val="tx1"/>
                </a:solidFill>
                <a:effectLst/>
                <a:uLnTx/>
                <a:uFillTx/>
                <a:latin typeface="+mj-lt"/>
                <a:ea typeface="+mj-ea"/>
                <a:cs typeface="Arial" pitchFamily="34" charset="0"/>
              </a:rPr>
              <a:t>TV/Newspapers/Radio/Internet/Magazines for news </a:t>
            </a:r>
            <a:br>
              <a:rPr kumimoji="0" lang="en-GB" sz="1600" b="0" i="0" u="none" strike="noStrike" kern="0" cap="none" spc="0" normalizeH="0" baseline="0" noProof="0">
                <a:ln>
                  <a:noFill/>
                </a:ln>
                <a:solidFill>
                  <a:schemeClr val="tx1"/>
                </a:solidFill>
                <a:effectLst/>
                <a:uLnTx/>
                <a:uFillTx/>
                <a:latin typeface="+mj-lt"/>
                <a:ea typeface="+mj-ea"/>
                <a:cs typeface="Arial" pitchFamily="34" charset="0"/>
              </a:rPr>
            </a:br>
            <a:endParaRPr kumimoji="0" lang="en-GB" sz="1600" b="0" i="0" u="none" strike="noStrike" kern="1200" cap="none" spc="0" normalizeH="0" baseline="0" noProof="0">
              <a:ln>
                <a:noFill/>
              </a:ln>
              <a:solidFill>
                <a:schemeClr val="tx1"/>
              </a:solidFill>
              <a:effectLst/>
              <a:uLnTx/>
              <a:uFillTx/>
              <a:latin typeface="+mj-lt"/>
              <a:ea typeface="+mj-ea"/>
              <a:cs typeface="+mj-cs"/>
            </a:endParaRPr>
          </a:p>
        </p:txBody>
      </p:sp>
      <p:sp>
        <p:nvSpPr>
          <p:cNvPr id="4" name="Text Placeholder 3"/>
          <p:cNvSpPr>
            <a:spLocks noGrp="1"/>
          </p:cNvSpPr>
          <p:nvPr>
            <p:ph type="body" sz="quarter" idx="14"/>
          </p:nvPr>
        </p:nvSpPr>
        <p:spPr>
          <a:xfrm>
            <a:off x="100356" y="336342"/>
            <a:ext cx="7399348" cy="705057"/>
          </a:xfrm>
          <a:prstGeom prst="rect">
            <a:avLst/>
          </a:prstGeom>
        </p:spPr>
        <p:txBody>
          <a:bodyPr anchor="t" anchorCtr="0"/>
          <a:lstStyle/>
          <a:p>
            <a:pPr>
              <a:lnSpc>
                <a:spcPts val="1800"/>
              </a:lnSpc>
            </a:pPr>
            <a:r>
              <a:rPr lang="en-GB" sz="1800" kern="0" dirty="0">
                <a:cs typeface="Arial" panose="020B0604020202020204" pitchFamily="34" charset="0"/>
              </a:rPr>
              <a:t>The BBC has the highest cross-platform audience reach, followed by Meta, ITV and Sky</a:t>
            </a:r>
          </a:p>
          <a:p>
            <a:pPr>
              <a:lnSpc>
                <a:spcPts val="1800"/>
              </a:lnSpc>
            </a:pPr>
            <a:endParaRPr lang="en-GB" sz="1800" kern="0" dirty="0">
              <a:cs typeface="Arial" panose="020B0604020202020204" pitchFamily="34" charset="0"/>
            </a:endParaRPr>
          </a:p>
          <a:p>
            <a:pPr>
              <a:lnSpc>
                <a:spcPts val="1800"/>
              </a:lnSpc>
            </a:pPr>
            <a:endParaRPr lang="en-GB" sz="1800" kern="0" dirty="0">
              <a:cs typeface="Arial" panose="020B0604020202020204" pitchFamily="34" charset="0"/>
            </a:endParaRPr>
          </a:p>
        </p:txBody>
      </p:sp>
      <p:sp>
        <p:nvSpPr>
          <p:cNvPr id="17" name="Title 1">
            <a:extLst>
              <a:ext uri="{FF2B5EF4-FFF2-40B4-BE49-F238E27FC236}">
                <a16:creationId xmlns:a16="http://schemas.microsoft.com/office/drawing/2014/main" id="{12A12EDC-7024-4B9A-B5FA-3A05F2566585}"/>
              </a:ext>
            </a:extLst>
          </p:cNvPr>
          <p:cNvSpPr txBox="1">
            <a:spLocks/>
          </p:cNvSpPr>
          <p:nvPr/>
        </p:nvSpPr>
        <p:spPr>
          <a:xfrm>
            <a:off x="96586" y="1022627"/>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dirty="0">
                <a:latin typeface="+mn-lt"/>
                <a:cs typeface="Arial" pitchFamily="34" charset="0"/>
              </a:rPr>
              <a:t>Figure 3.5</a:t>
            </a:r>
            <a:br>
              <a:rPr lang="en-GB" sz="1800" b="1" dirty="0">
                <a:latin typeface="+mn-lt"/>
                <a:cs typeface="Arial" pitchFamily="34" charset="0"/>
              </a:rPr>
            </a:br>
            <a:endParaRPr lang="en-GB" sz="1800" b="1" dirty="0">
              <a:latin typeface="+mn-lt"/>
              <a:cs typeface="Arial" pitchFamily="34" charset="0"/>
            </a:endParaRPr>
          </a:p>
        </p:txBody>
      </p:sp>
      <p:graphicFrame>
        <p:nvGraphicFramePr>
          <p:cNvPr id="12" name="Chart 11" descr="This chart shows the reach of the cross-platform retail providers used for news nowadays – using the 2022 combined F2F &amp; online data.  BBC has a reach of 76%, followed by Meta at 41%, ITV at 38% and Sky at 28%">
            <a:extLst>
              <a:ext uri="{FF2B5EF4-FFF2-40B4-BE49-F238E27FC236}">
                <a16:creationId xmlns:a16="http://schemas.microsoft.com/office/drawing/2014/main" id="{219B89F8-E85C-A79D-43A2-E09C083FEB1C}"/>
              </a:ext>
            </a:extLst>
          </p:cNvPr>
          <p:cNvGraphicFramePr/>
          <p:nvPr>
            <p:extLst>
              <p:ext uri="{D42A27DB-BD31-4B8C-83A1-F6EECF244321}">
                <p14:modId xmlns:p14="http://schemas.microsoft.com/office/powerpoint/2010/main" val="4263318855"/>
              </p:ext>
            </p:extLst>
          </p:nvPr>
        </p:nvGraphicFramePr>
        <p:xfrm>
          <a:off x="402458" y="2018817"/>
          <a:ext cx="8339083" cy="4205833"/>
        </p:xfrm>
        <a:graphic>
          <a:graphicData uri="http://schemas.openxmlformats.org/drawingml/2006/chart">
            <c:chart xmlns:c="http://schemas.openxmlformats.org/drawingml/2006/chart" xmlns:r="http://schemas.openxmlformats.org/officeDocument/2006/relationships" r:id="rId3"/>
          </a:graphicData>
        </a:graphic>
      </p:graphicFrame>
      <p:sp>
        <p:nvSpPr>
          <p:cNvPr id="13" name="Rounded Rectangle 12">
            <a:extLst>
              <a:ext uri="{FF2B5EF4-FFF2-40B4-BE49-F238E27FC236}">
                <a16:creationId xmlns:a16="http://schemas.microsoft.com/office/drawing/2014/main" id="{AB9298F5-956F-5753-215A-7DF1AD43B2DE}"/>
              </a:ext>
              <a:ext uri="{C183D7F6-B498-43B3-948B-1728B52AA6E4}">
                <adec:decorative xmlns:adec="http://schemas.microsoft.com/office/drawing/2017/decorative" val="1"/>
              </a:ext>
            </a:extLst>
          </p:cNvPr>
          <p:cNvSpPr/>
          <p:nvPr/>
        </p:nvSpPr>
        <p:spPr bwMode="auto">
          <a:xfrm>
            <a:off x="7251164" y="2676525"/>
            <a:ext cx="1097280" cy="285268"/>
          </a:xfrm>
          <a:prstGeom prst="roundRect">
            <a:avLst/>
          </a:prstGeom>
          <a:solidFill>
            <a:schemeClr val="accent1"/>
          </a:solidFill>
          <a:ln w="19050" cap="flat" cmpd="sng" algn="ctr">
            <a:noFill/>
            <a:prstDash val="solid"/>
            <a:round/>
            <a:headEnd type="none" w="med" len="med"/>
            <a:tailEnd type="triangle" w="lg" len="med"/>
          </a:ln>
          <a:effectLst/>
        </p:spPr>
        <p:txBody>
          <a:bodyPr vert="horz" wrap="none" lIns="36000" tIns="36000" rIns="36000" bIns="36000" numCol="1" rtlCol="0" anchor="ctr" anchorCtr="0" compatLnSpc="1">
            <a:prstTxWarp prst="textNoShape">
              <a:avLst/>
            </a:prstTxWarp>
            <a:noAutofit/>
          </a:bodyPr>
          <a:lstStyle/>
          <a:p>
            <a:pPr algn="ctr">
              <a:lnSpc>
                <a:spcPct val="90000"/>
              </a:lnSpc>
            </a:pPr>
            <a:r>
              <a:rPr lang="en-GB" sz="1200" dirty="0">
                <a:solidFill>
                  <a:srgbClr val="000000"/>
                </a:solidFill>
              </a:rPr>
              <a:t>Intermediaries</a:t>
            </a:r>
          </a:p>
        </p:txBody>
      </p:sp>
      <p:sp>
        <p:nvSpPr>
          <p:cNvPr id="8" name="Text Placeholder 4">
            <a:extLst>
              <a:ext uri="{FF2B5EF4-FFF2-40B4-BE49-F238E27FC236}">
                <a16:creationId xmlns:a16="http://schemas.microsoft.com/office/drawing/2014/main" id="{EA357703-EE2D-8CAA-BEC4-BD0196D1BBA9}"/>
              </a:ext>
            </a:extLst>
          </p:cNvPr>
          <p:cNvSpPr txBox="1">
            <a:spLocks/>
          </p:cNvSpPr>
          <p:nvPr/>
        </p:nvSpPr>
        <p:spPr>
          <a:xfrm>
            <a:off x="11253" y="5972438"/>
            <a:ext cx="9046078" cy="880439"/>
          </a:xfrm>
          <a:prstGeom prst="rect">
            <a:avLst/>
          </a:prstGeom>
        </p:spPr>
        <p:txBody>
          <a:bodyPr/>
          <a:lstStyle>
            <a:lvl1pPr marL="0" indent="0" algn="l" defTabSz="457200" rtl="0" eaLnBrk="1" latinLnBrk="0" hangingPunct="1">
              <a:spcBef>
                <a:spcPct val="20000"/>
              </a:spcBef>
              <a:buFont typeface="Arial"/>
              <a:buNone/>
              <a:defRPr sz="1000" kern="1200" baseline="0">
                <a:ln>
                  <a:noFill/>
                </a:ln>
                <a:solidFill>
                  <a:schemeClr val="bg1"/>
                </a:solidFill>
                <a:effectLst/>
                <a:latin typeface="+mj-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spcBef>
                <a:spcPts val="0"/>
              </a:spcBef>
              <a:tabLst>
                <a:tab pos="8229600" algn="r"/>
              </a:tabLst>
            </a:pPr>
            <a:r>
              <a:rPr lang="en-GB" dirty="0"/>
              <a:t>Source: </a:t>
            </a:r>
            <a:r>
              <a:rPr lang="en-CA" dirty="0"/>
              <a:t>Ofcom News Consumption Survey 2022 – </a:t>
            </a:r>
            <a:r>
              <a:rPr lang="en-CA" dirty="0">
                <a:solidFill>
                  <a:srgbClr val="FFFF00"/>
                </a:solidFill>
              </a:rPr>
              <a:t>COMBINED F2F &amp; ONLINE </a:t>
            </a:r>
            <a:r>
              <a:rPr lang="en-CA" dirty="0"/>
              <a:t>sample</a:t>
            </a:r>
          </a:p>
          <a:p>
            <a:pPr>
              <a:lnSpc>
                <a:spcPct val="90000"/>
              </a:lnSpc>
              <a:spcBef>
                <a:spcPts val="0"/>
              </a:spcBef>
            </a:pPr>
            <a:r>
              <a:rPr lang="en-GB" dirty="0"/>
              <a:t>Question: D2a-D8a</a:t>
            </a:r>
            <a:r>
              <a:rPr lang="nl-NL" dirty="0"/>
              <a:t>. </a:t>
            </a:r>
            <a:r>
              <a:rPr lang="en-GB" dirty="0"/>
              <a:t>Thinking specifically about  &lt;platform&gt;, which of the following do you use for news nowadays?</a:t>
            </a:r>
            <a:endParaRPr lang="en-US" dirty="0"/>
          </a:p>
          <a:p>
            <a:pPr>
              <a:lnSpc>
                <a:spcPct val="90000"/>
              </a:lnSpc>
              <a:spcBef>
                <a:spcPts val="0"/>
              </a:spcBef>
            </a:pPr>
            <a:r>
              <a:rPr lang="en-GB" dirty="0"/>
              <a:t>Base: All adults 16+ using </a:t>
            </a:r>
            <a:r>
              <a:rPr lang="en-CA" dirty="0"/>
              <a:t>TV/Newspapers/Radio/Internet/Magazines for news </a:t>
            </a:r>
            <a:r>
              <a:rPr lang="en-GB" dirty="0"/>
              <a:t>- 2022 W2*=2690</a:t>
            </a:r>
          </a:p>
          <a:p>
            <a:pPr>
              <a:lnSpc>
                <a:spcPct val="90000"/>
              </a:lnSpc>
              <a:spcBef>
                <a:spcPts val="0"/>
              </a:spcBef>
            </a:pPr>
            <a:r>
              <a:rPr lang="en-GB" sz="900" dirty="0"/>
              <a:t>*2022 W1</a:t>
            </a:r>
            <a:r>
              <a:rPr lang="en-CA" sz="900" dirty="0"/>
              <a:t> data not shown because face-to-face </a:t>
            </a:r>
            <a:r>
              <a:rPr lang="en-CA" dirty="0"/>
              <a:t>fieldwork was not possible during Covid-19 pandemic</a:t>
            </a:r>
          </a:p>
          <a:p>
            <a:pPr>
              <a:lnSpc>
                <a:spcPct val="90000"/>
              </a:lnSpc>
              <a:spcBef>
                <a:spcPts val="0"/>
              </a:spcBef>
            </a:pPr>
            <a:r>
              <a:rPr lang="en-GB" i="1" dirty="0"/>
              <a:t>National World plc** </a:t>
            </a:r>
            <a:r>
              <a:rPr lang="en-GB" dirty="0"/>
              <a:t>formerly </a:t>
            </a:r>
            <a:r>
              <a:rPr lang="en-GB" dirty="0" err="1"/>
              <a:t>JPI</a:t>
            </a:r>
            <a:r>
              <a:rPr lang="en-GB" dirty="0"/>
              <a:t> Media.  </a:t>
            </a:r>
            <a:r>
              <a:rPr lang="en-GB" i="1" dirty="0"/>
              <a:t>Meta*** </a:t>
            </a:r>
            <a:r>
              <a:rPr lang="en-GB" dirty="0"/>
              <a:t>= Facebook + Instagram + WhatsApp.  </a:t>
            </a:r>
            <a:r>
              <a:rPr lang="en-GB" i="1" dirty="0"/>
              <a:t>Google**** </a:t>
            </a:r>
            <a:r>
              <a:rPr lang="en-GB" dirty="0"/>
              <a:t>= Google News + Google + YouTube </a:t>
            </a:r>
          </a:p>
          <a:p>
            <a:pPr defTabSz="914400">
              <a:lnSpc>
                <a:spcPct val="90000"/>
              </a:lnSpc>
              <a:spcBef>
                <a:spcPts val="0"/>
              </a:spcBef>
              <a:defRPr/>
            </a:pPr>
            <a:r>
              <a:rPr lang="en-GB" dirty="0"/>
              <a:t>The information included in this chart is based on the most up to date information we have</a:t>
            </a:r>
          </a:p>
        </p:txBody>
      </p:sp>
    </p:spTree>
    <p:extLst>
      <p:ext uri="{BB962C8B-B14F-4D97-AF65-F5344CB8AC3E}">
        <p14:creationId xmlns:p14="http://schemas.microsoft.com/office/powerpoint/2010/main" val="4980748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5"/>
          <p:cNvSpPr>
            <a:spLocks noGrp="1"/>
          </p:cNvSpPr>
          <p:nvPr>
            <p:ph type="title"/>
          </p:nvPr>
        </p:nvSpPr>
        <p:spPr>
          <a:xfrm>
            <a:off x="137218" y="1236488"/>
            <a:ext cx="9046078" cy="300991"/>
          </a:xfrm>
          <a:prstGeom prst="rect">
            <a:avLst/>
          </a:prstGeom>
        </p:spPr>
        <p:txBody>
          <a:bodyPr/>
          <a:lstStyle/>
          <a:p>
            <a:r>
              <a:rPr lang="en-GB" kern="0">
                <a:cs typeface="Arial" pitchFamily="34" charset="0"/>
              </a:rPr>
              <a:t>Single most important news source</a:t>
            </a:r>
            <a:br>
              <a:rPr lang="en-GB" kern="0">
                <a:cs typeface="Arial" pitchFamily="34" charset="0"/>
              </a:rPr>
            </a:br>
            <a:r>
              <a:rPr lang="en-GB" sz="1100" i="1" kern="0">
                <a:cs typeface="Arial" pitchFamily="34" charset="0"/>
              </a:rPr>
              <a:t>All adults 16+ using </a:t>
            </a:r>
            <a:r>
              <a:rPr lang="en-CA" sz="1100" i="1" kern="0">
                <a:cs typeface="Arial" pitchFamily="34" charset="0"/>
              </a:rPr>
              <a:t>TV/Newspapers/Radio/Internet/Magazine for news </a:t>
            </a:r>
            <a:br>
              <a:rPr lang="en-GB" kern="0">
                <a:cs typeface="Arial" pitchFamily="34" charset="0"/>
              </a:rPr>
            </a:br>
            <a:endParaRPr lang="en-GB"/>
          </a:p>
        </p:txBody>
      </p:sp>
      <p:sp>
        <p:nvSpPr>
          <p:cNvPr id="4" name="Text Placeholder 3"/>
          <p:cNvSpPr>
            <a:spLocks noGrp="1"/>
          </p:cNvSpPr>
          <p:nvPr>
            <p:ph type="body" sz="quarter" idx="14"/>
          </p:nvPr>
        </p:nvSpPr>
        <p:spPr>
          <a:xfrm>
            <a:off x="137217" y="317179"/>
            <a:ext cx="7550399" cy="705057"/>
          </a:xfrm>
          <a:prstGeom prst="rect">
            <a:avLst/>
          </a:prstGeom>
        </p:spPr>
        <p:txBody>
          <a:bodyPr anchor="t" anchorCtr="0"/>
          <a:lstStyle/>
          <a:p>
            <a:pPr>
              <a:lnSpc>
                <a:spcPts val="1700"/>
              </a:lnSpc>
            </a:pPr>
            <a:r>
              <a:rPr lang="en-GB" sz="1800" dirty="0"/>
              <a:t>Compared to 2020, fewer adults now nominate ITV as their most important source, while more nominate the BBC News Channel </a:t>
            </a:r>
          </a:p>
        </p:txBody>
      </p:sp>
      <p:sp>
        <p:nvSpPr>
          <p:cNvPr id="8" name="Title 1">
            <a:extLst>
              <a:ext uri="{FF2B5EF4-FFF2-40B4-BE49-F238E27FC236}">
                <a16:creationId xmlns:a16="http://schemas.microsoft.com/office/drawing/2014/main" id="{B2E4E62E-2520-466D-8579-790F15661195}"/>
              </a:ext>
            </a:extLst>
          </p:cNvPr>
          <p:cNvSpPr txBox="1">
            <a:spLocks/>
          </p:cNvSpPr>
          <p:nvPr/>
        </p:nvSpPr>
        <p:spPr>
          <a:xfrm>
            <a:off x="137218" y="953801"/>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dirty="0">
                <a:latin typeface="+mn-lt"/>
                <a:cs typeface="Arial" pitchFamily="34" charset="0"/>
              </a:rPr>
              <a:t>Figure 3.6</a:t>
            </a:r>
            <a:br>
              <a:rPr lang="en-GB" sz="1800" b="1" dirty="0">
                <a:latin typeface="+mn-lt"/>
                <a:cs typeface="Arial" pitchFamily="34" charset="0"/>
              </a:rPr>
            </a:br>
            <a:endParaRPr lang="en-GB" sz="1800" b="1" dirty="0">
              <a:latin typeface="+mn-lt"/>
              <a:cs typeface="Arial" pitchFamily="34" charset="0"/>
            </a:endParaRPr>
          </a:p>
        </p:txBody>
      </p:sp>
      <p:graphicFrame>
        <p:nvGraphicFramePr>
          <p:cNvPr id="12" name="Chart 11" descr="This chart shows the single most important news source – using the 2022, 2020, 2019 and 2018 combined F2F &amp; online data.  BBC One is the most important news source for 21% of adults, followed by ITV and the BBC website/app, both at 8%.  ">
            <a:extLst>
              <a:ext uri="{FF2B5EF4-FFF2-40B4-BE49-F238E27FC236}">
                <a16:creationId xmlns:a16="http://schemas.microsoft.com/office/drawing/2014/main" id="{B4675D87-B724-62F7-7407-BC6FA20C7196}"/>
              </a:ext>
            </a:extLst>
          </p:cNvPr>
          <p:cNvGraphicFramePr>
            <a:graphicFrameLocks noGrp="1"/>
          </p:cNvGraphicFramePr>
          <p:nvPr>
            <p:extLst>
              <p:ext uri="{D42A27DB-BD31-4B8C-83A1-F6EECF244321}">
                <p14:modId xmlns:p14="http://schemas.microsoft.com/office/powerpoint/2010/main" val="3855156003"/>
              </p:ext>
            </p:extLst>
          </p:nvPr>
        </p:nvGraphicFramePr>
        <p:xfrm>
          <a:off x="429149" y="1726068"/>
          <a:ext cx="8157695" cy="4165189"/>
        </p:xfrm>
        <a:graphic>
          <a:graphicData uri="http://schemas.openxmlformats.org/drawingml/2006/chart">
            <c:chart xmlns:c="http://schemas.openxmlformats.org/drawingml/2006/chart" xmlns:r="http://schemas.openxmlformats.org/officeDocument/2006/relationships" r:id="rId3"/>
          </a:graphicData>
        </a:graphic>
      </p:graphicFrame>
      <p:sp>
        <p:nvSpPr>
          <p:cNvPr id="7" name="Isosceles Triangle 6">
            <a:extLst>
              <a:ext uri="{FF2B5EF4-FFF2-40B4-BE49-F238E27FC236}">
                <a16:creationId xmlns:a16="http://schemas.microsoft.com/office/drawing/2014/main" id="{1F30EDBE-E435-0C94-911A-D6AB061DD33E}"/>
              </a:ext>
              <a:ext uri="{C183D7F6-B498-43B3-948B-1728B52AA6E4}">
                <adec:decorative xmlns:adec="http://schemas.microsoft.com/office/drawing/2017/decorative" val="1"/>
              </a:ext>
            </a:extLst>
          </p:cNvPr>
          <p:cNvSpPr/>
          <p:nvPr/>
        </p:nvSpPr>
        <p:spPr bwMode="ltGray">
          <a:xfrm>
            <a:off x="4563763" y="3272197"/>
            <a:ext cx="90000" cy="90000"/>
          </a:xfrm>
          <a:prstGeom prst="triangle">
            <a:avLst/>
          </a:prstGeom>
          <a:solidFill>
            <a:schemeClr val="accent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a:p>
        </p:txBody>
      </p:sp>
      <p:sp>
        <p:nvSpPr>
          <p:cNvPr id="9" name="Isosceles Triangle 8">
            <a:extLst>
              <a:ext uri="{FF2B5EF4-FFF2-40B4-BE49-F238E27FC236}">
                <a16:creationId xmlns:a16="http://schemas.microsoft.com/office/drawing/2014/main" id="{3DE84E82-490B-F7F1-BB9D-C444DD7FC34D}"/>
              </a:ext>
              <a:ext uri="{C183D7F6-B498-43B3-948B-1728B52AA6E4}">
                <adec:decorative xmlns:adec="http://schemas.microsoft.com/office/drawing/2017/decorative" val="1"/>
              </a:ext>
            </a:extLst>
          </p:cNvPr>
          <p:cNvSpPr/>
          <p:nvPr/>
        </p:nvSpPr>
        <p:spPr bwMode="ltGray">
          <a:xfrm rot="10800000">
            <a:off x="4726991" y="2184169"/>
            <a:ext cx="90000" cy="90000"/>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a:p>
        </p:txBody>
      </p:sp>
      <p:sp>
        <p:nvSpPr>
          <p:cNvPr id="13" name="Text Placeholder 4">
            <a:extLst>
              <a:ext uri="{FF2B5EF4-FFF2-40B4-BE49-F238E27FC236}">
                <a16:creationId xmlns:a16="http://schemas.microsoft.com/office/drawing/2014/main" id="{83AC1BFC-9F5D-6F14-BA70-F59A75F746DD}"/>
              </a:ext>
            </a:extLst>
          </p:cNvPr>
          <p:cNvSpPr txBox="1">
            <a:spLocks/>
          </p:cNvSpPr>
          <p:nvPr/>
        </p:nvSpPr>
        <p:spPr>
          <a:xfrm>
            <a:off x="11253" y="5972438"/>
            <a:ext cx="9046078" cy="880439"/>
          </a:xfrm>
          <a:prstGeom prst="rect">
            <a:avLst/>
          </a:prstGeom>
        </p:spPr>
        <p:txBody>
          <a:bodyPr/>
          <a:lstStyle>
            <a:lvl1pPr marL="0" indent="0" algn="l" defTabSz="457200" rtl="0" eaLnBrk="1" latinLnBrk="0" hangingPunct="1">
              <a:spcBef>
                <a:spcPct val="20000"/>
              </a:spcBef>
              <a:buFont typeface="Arial"/>
              <a:buNone/>
              <a:defRPr sz="1000" kern="1200" baseline="0">
                <a:ln>
                  <a:noFill/>
                </a:ln>
                <a:solidFill>
                  <a:schemeClr val="bg1"/>
                </a:solidFill>
                <a:effectLst/>
                <a:latin typeface="+mj-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spcBef>
                <a:spcPts val="0"/>
              </a:spcBef>
              <a:tabLst>
                <a:tab pos="8229600" algn="r"/>
              </a:tabLst>
            </a:pPr>
            <a:r>
              <a:rPr lang="en-GB" dirty="0"/>
              <a:t>Source: </a:t>
            </a:r>
            <a:r>
              <a:rPr lang="en-CA" dirty="0"/>
              <a:t>Ofcom News Consumption Survey 2022 – </a:t>
            </a:r>
            <a:r>
              <a:rPr lang="en-CA" dirty="0">
                <a:solidFill>
                  <a:srgbClr val="FFFF00"/>
                </a:solidFill>
              </a:rPr>
              <a:t>COMBINED F2F &amp; ONLINE </a:t>
            </a:r>
            <a:r>
              <a:rPr lang="en-CA" dirty="0"/>
              <a:t>sample</a:t>
            </a:r>
          </a:p>
          <a:p>
            <a:pPr>
              <a:lnSpc>
                <a:spcPct val="90000"/>
              </a:lnSpc>
              <a:spcBef>
                <a:spcPts val="0"/>
              </a:spcBef>
            </a:pPr>
            <a:r>
              <a:rPr lang="en-GB" dirty="0"/>
              <a:t>Question: </a:t>
            </a:r>
            <a:r>
              <a:rPr lang="nl-NL" dirty="0"/>
              <a:t>E1a. Looking at all the sources of news you have just said that you use, which one is most important to you?</a:t>
            </a:r>
            <a:endParaRPr lang="en-GB" dirty="0"/>
          </a:p>
          <a:p>
            <a:pPr>
              <a:lnSpc>
                <a:spcPct val="90000"/>
              </a:lnSpc>
              <a:spcBef>
                <a:spcPts val="0"/>
              </a:spcBef>
            </a:pPr>
            <a:r>
              <a:rPr lang="en-GB" dirty="0"/>
              <a:t>Base: All adults 16+ specifying at least one source for news – 2022 W2*=2665, 2020=4314, 2019=4492, 2018=4463</a:t>
            </a:r>
          </a:p>
          <a:p>
            <a:pPr>
              <a:lnSpc>
                <a:spcPct val="90000"/>
              </a:lnSpc>
              <a:spcBef>
                <a:spcPts val="0"/>
              </a:spcBef>
            </a:pPr>
            <a:r>
              <a:rPr lang="en-GB" dirty="0"/>
              <a:t>*2022 W1, and </a:t>
            </a:r>
            <a:r>
              <a:rPr lang="en-CA" dirty="0"/>
              <a:t>2021, data not shown because face-to-face fieldwork was not possible during Covid-19 pandemic </a:t>
            </a:r>
          </a:p>
          <a:p>
            <a:pPr>
              <a:lnSpc>
                <a:spcPct val="90000"/>
              </a:lnSpc>
              <a:spcBef>
                <a:spcPts val="0"/>
              </a:spcBef>
            </a:pPr>
            <a:r>
              <a:rPr lang="en-GB" dirty="0"/>
              <a:t>Only sources with an incidence of 2%+ in 2022 are shown </a:t>
            </a:r>
          </a:p>
          <a:p>
            <a:pPr>
              <a:lnSpc>
                <a:spcPct val="90000"/>
              </a:lnSpc>
              <a:spcBef>
                <a:spcPts val="0"/>
              </a:spcBef>
            </a:pPr>
            <a:r>
              <a:rPr lang="en-US" dirty="0"/>
              <a:t>Green/red triangles </a:t>
            </a:r>
            <a:r>
              <a:rPr lang="en-GB" dirty="0"/>
              <a:t>indicate statistically significant differences between 2022 and 2020 (at 99% confidence level)</a:t>
            </a:r>
          </a:p>
        </p:txBody>
      </p:sp>
    </p:spTree>
    <p:extLst>
      <p:ext uri="{BB962C8B-B14F-4D97-AF65-F5344CB8AC3E}">
        <p14:creationId xmlns:p14="http://schemas.microsoft.com/office/powerpoint/2010/main" val="10298468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5"/>
          <p:cNvSpPr>
            <a:spLocks noGrp="1"/>
          </p:cNvSpPr>
          <p:nvPr>
            <p:ph type="title"/>
          </p:nvPr>
        </p:nvSpPr>
        <p:spPr>
          <a:xfrm>
            <a:off x="94378" y="1287984"/>
            <a:ext cx="9046078" cy="300991"/>
          </a:xfrm>
          <a:prstGeom prst="rect">
            <a:avLst/>
          </a:prstGeom>
        </p:spPr>
        <p:txBody>
          <a:bodyPr/>
          <a:lstStyle/>
          <a:p>
            <a:pPr>
              <a:tabLst>
                <a:tab pos="1028700" algn="l"/>
              </a:tabLst>
            </a:pPr>
            <a:r>
              <a:rPr lang="en-GB" kern="0" dirty="0">
                <a:cs typeface="Arial" pitchFamily="34" charset="0"/>
              </a:rPr>
              <a:t>Attributes of news platforms – 2022*</a:t>
            </a:r>
            <a:br>
              <a:rPr lang="en-GB" kern="0" dirty="0">
                <a:cs typeface="Arial" pitchFamily="34" charset="0"/>
              </a:rPr>
            </a:br>
            <a:r>
              <a:rPr lang="en-GB" sz="1100" i="1" kern="0" dirty="0">
                <a:cs typeface="Arial" pitchFamily="34" charset="0"/>
              </a:rPr>
              <a:t>% of ratings from regular users who rated source highly (7-10) </a:t>
            </a:r>
            <a:br>
              <a:rPr lang="en-GB" kern="0" dirty="0">
                <a:cs typeface="Arial" pitchFamily="34" charset="0"/>
              </a:rPr>
            </a:br>
            <a:endParaRPr lang="en-GB" dirty="0"/>
          </a:p>
        </p:txBody>
      </p:sp>
      <p:sp>
        <p:nvSpPr>
          <p:cNvPr id="4" name="Text Placeholder 3"/>
          <p:cNvSpPr>
            <a:spLocks noGrp="1"/>
          </p:cNvSpPr>
          <p:nvPr>
            <p:ph type="body" sz="quarter" idx="14"/>
          </p:nvPr>
        </p:nvSpPr>
        <p:spPr>
          <a:xfrm>
            <a:off x="83125" y="307113"/>
            <a:ext cx="7462698" cy="705057"/>
          </a:xfrm>
          <a:prstGeom prst="rect">
            <a:avLst/>
          </a:prstGeom>
        </p:spPr>
        <p:txBody>
          <a:bodyPr anchor="t" anchorCtr="0"/>
          <a:lstStyle/>
          <a:p>
            <a:pPr>
              <a:lnSpc>
                <a:spcPts val="1700"/>
              </a:lnSpc>
            </a:pPr>
            <a:r>
              <a:rPr lang="en-GB" sz="1800" dirty="0"/>
              <a:t>When rated by their users on measures such as importance and trustworthiness, the main news platforms’ ratings are largely in line with 2020, although social media sees a lower ‘importance’ score this year</a:t>
            </a:r>
          </a:p>
        </p:txBody>
      </p:sp>
      <p:sp>
        <p:nvSpPr>
          <p:cNvPr id="22" name="Title 1">
            <a:extLst>
              <a:ext uri="{FF2B5EF4-FFF2-40B4-BE49-F238E27FC236}">
                <a16:creationId xmlns:a16="http://schemas.microsoft.com/office/drawing/2014/main" id="{AF2B9D59-5C4F-40B3-AE14-FA4605EAC5DB}"/>
              </a:ext>
            </a:extLst>
          </p:cNvPr>
          <p:cNvSpPr txBox="1">
            <a:spLocks/>
          </p:cNvSpPr>
          <p:nvPr/>
        </p:nvSpPr>
        <p:spPr>
          <a:xfrm>
            <a:off x="83125" y="1023827"/>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dirty="0">
                <a:latin typeface="+mn-lt"/>
                <a:cs typeface="Arial" pitchFamily="34" charset="0"/>
              </a:rPr>
              <a:t>Figure 3.7</a:t>
            </a:r>
            <a:br>
              <a:rPr lang="en-GB" sz="1800" b="1" dirty="0">
                <a:latin typeface="+mn-lt"/>
                <a:cs typeface="Arial" pitchFamily="34" charset="0"/>
              </a:rPr>
            </a:br>
            <a:endParaRPr lang="en-GB" sz="1800" b="1" dirty="0">
              <a:latin typeface="+mn-lt"/>
              <a:cs typeface="Arial" pitchFamily="34" charset="0"/>
            </a:endParaRPr>
          </a:p>
        </p:txBody>
      </p:sp>
      <p:pic>
        <p:nvPicPr>
          <p:cNvPr id="2" name="Picture 1" descr="This chart shows the performance of the news platforms against various attributes, including ‘importance to me’, ‘trustworthiness’ and ‘impartiality’ – using the 2022 combined F2F &amp; online data. The main differences are referred to in the commentary text.">
            <a:extLst>
              <a:ext uri="{FF2B5EF4-FFF2-40B4-BE49-F238E27FC236}">
                <a16:creationId xmlns:a16="http://schemas.microsoft.com/office/drawing/2014/main" id="{F679B90A-DBA1-D5B7-B888-CA157219BB9C}"/>
              </a:ext>
            </a:extLst>
          </p:cNvPr>
          <p:cNvPicPr>
            <a:picLocks noChangeAspect="1"/>
          </p:cNvPicPr>
          <p:nvPr/>
        </p:nvPicPr>
        <p:blipFill>
          <a:blip r:embed="rId3"/>
          <a:stretch>
            <a:fillRect/>
          </a:stretch>
        </p:blipFill>
        <p:spPr>
          <a:xfrm>
            <a:off x="120170" y="1848320"/>
            <a:ext cx="9144000" cy="4124118"/>
          </a:xfrm>
          <a:prstGeom prst="rect">
            <a:avLst/>
          </a:prstGeom>
        </p:spPr>
      </p:pic>
      <p:sp>
        <p:nvSpPr>
          <p:cNvPr id="44" name="Text Placeholder 4">
            <a:extLst>
              <a:ext uri="{FF2B5EF4-FFF2-40B4-BE49-F238E27FC236}">
                <a16:creationId xmlns:a16="http://schemas.microsoft.com/office/drawing/2014/main" id="{A3D86D20-09C2-F936-E699-8A9C03DEFFE3}"/>
              </a:ext>
            </a:extLst>
          </p:cNvPr>
          <p:cNvSpPr txBox="1">
            <a:spLocks/>
          </p:cNvSpPr>
          <p:nvPr/>
        </p:nvSpPr>
        <p:spPr>
          <a:xfrm>
            <a:off x="11253" y="5972438"/>
            <a:ext cx="9046078" cy="880439"/>
          </a:xfrm>
          <a:prstGeom prst="rect">
            <a:avLst/>
          </a:prstGeom>
        </p:spPr>
        <p:txBody>
          <a:bodyPr/>
          <a:lstStyle>
            <a:lvl1pPr marL="0" indent="0" algn="l" defTabSz="457200" rtl="0" eaLnBrk="1" latinLnBrk="0" hangingPunct="1">
              <a:spcBef>
                <a:spcPct val="20000"/>
              </a:spcBef>
              <a:buFont typeface="Arial"/>
              <a:buNone/>
              <a:defRPr sz="1000" kern="1200" baseline="0">
                <a:ln>
                  <a:noFill/>
                </a:ln>
                <a:solidFill>
                  <a:schemeClr val="bg1"/>
                </a:solidFill>
                <a:effectLst/>
                <a:latin typeface="+mj-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spcBef>
                <a:spcPts val="0"/>
              </a:spcBef>
              <a:tabLst>
                <a:tab pos="8229600" algn="r"/>
              </a:tabLst>
            </a:pPr>
            <a:r>
              <a:rPr lang="en-GB" dirty="0"/>
              <a:t>Source: </a:t>
            </a:r>
            <a:r>
              <a:rPr lang="en-CA" dirty="0"/>
              <a:t>Ofcom News Consumption Survey 2022 – </a:t>
            </a:r>
            <a:r>
              <a:rPr lang="en-CA" dirty="0">
                <a:solidFill>
                  <a:srgbClr val="FFFF00"/>
                </a:solidFill>
              </a:rPr>
              <a:t>COMBINED F2F &amp; ONLINE </a:t>
            </a:r>
            <a:r>
              <a:rPr lang="en-CA" dirty="0"/>
              <a:t>sample</a:t>
            </a:r>
          </a:p>
          <a:p>
            <a:pPr>
              <a:lnSpc>
                <a:spcPct val="90000"/>
              </a:lnSpc>
              <a:spcBef>
                <a:spcPts val="0"/>
              </a:spcBef>
            </a:pPr>
            <a:r>
              <a:rPr lang="en-GB" dirty="0"/>
              <a:t>Question: </a:t>
            </a:r>
            <a:r>
              <a:rPr lang="nl-NL" dirty="0"/>
              <a:t>E2. How important is &lt;BRAND&gt; as a source of news to you personally?  E3. And to what extent do you think the following statements apply to &lt;BRAND&gt; as a news source? Answer using a scale of 1 to 10.   </a:t>
            </a:r>
            <a:r>
              <a:rPr lang="en-GB" dirty="0"/>
              <a:t>Base: All ratings by those using each platform for news at least weekly (every 2-3 </a:t>
            </a:r>
            <a:r>
              <a:rPr lang="en-GB" dirty="0" err="1"/>
              <a:t>wks</a:t>
            </a:r>
            <a:r>
              <a:rPr lang="en-GB" dirty="0"/>
              <a:t> for weekly newspapers/mags) 2022 W2* – TV=4557, Newspapers=1407, Radio=1463, Social media=2227, Other websites/apps=2394</a:t>
            </a:r>
          </a:p>
          <a:p>
            <a:pPr>
              <a:lnSpc>
                <a:spcPct val="90000"/>
              </a:lnSpc>
              <a:spcBef>
                <a:spcPts val="0"/>
              </a:spcBef>
            </a:pPr>
            <a:r>
              <a:rPr lang="en-GB" dirty="0"/>
              <a:t>*2022 W1, and </a:t>
            </a:r>
            <a:r>
              <a:rPr lang="en-CA" dirty="0"/>
              <a:t>2021, data not shown because face-to-face fieldwork was not possible during Covid-19 pandemic </a:t>
            </a:r>
          </a:p>
          <a:p>
            <a:pPr>
              <a:lnSpc>
                <a:spcPct val="90000"/>
              </a:lnSpc>
              <a:spcBef>
                <a:spcPts val="0"/>
              </a:spcBef>
            </a:pPr>
            <a:r>
              <a:rPr lang="en-US" dirty="0"/>
              <a:t>Green/red triangles </a:t>
            </a:r>
            <a:r>
              <a:rPr lang="en-GB" dirty="0"/>
              <a:t>indicate statistically significant differences between 2022 and 2020 (at 99% confidence level)</a:t>
            </a:r>
          </a:p>
        </p:txBody>
      </p:sp>
    </p:spTree>
    <p:extLst>
      <p:ext uri="{BB962C8B-B14F-4D97-AF65-F5344CB8AC3E}">
        <p14:creationId xmlns:p14="http://schemas.microsoft.com/office/powerpoint/2010/main" val="31334442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9552" y="2780928"/>
            <a:ext cx="7886700" cy="1080120"/>
          </a:xfrm>
        </p:spPr>
        <p:txBody>
          <a:bodyPr/>
          <a:lstStyle/>
          <a:p>
            <a:r>
              <a:rPr lang="en-GB"/>
              <a:t>News consumption via television</a:t>
            </a:r>
            <a:br>
              <a:rPr lang="en-GB"/>
            </a:br>
            <a:endParaRPr lang="en-GB" sz="2000"/>
          </a:p>
        </p:txBody>
      </p:sp>
    </p:spTree>
    <p:extLst>
      <p:ext uri="{BB962C8B-B14F-4D97-AF65-F5344CB8AC3E}">
        <p14:creationId xmlns:p14="http://schemas.microsoft.com/office/powerpoint/2010/main" val="6623398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109104" y="1525887"/>
            <a:ext cx="9046078" cy="300991"/>
          </a:xfrm>
          <a:prstGeom prst="rect">
            <a:avLst/>
          </a:prstGeom>
        </p:spPr>
        <p:txBody>
          <a:bodyPr lIns="91440" tIns="45720" rIns="91440" bIns="45720" anchor="t"/>
          <a:lstStyle/>
          <a:p>
            <a:pPr lvl="0"/>
            <a:r>
              <a:rPr lang="en-GB"/>
              <a:t>Proportion of national/international news viewing hours by channel group – 2017-21</a:t>
            </a:r>
            <a:endParaRPr lang="en-GB">
              <a:ea typeface="Calibri"/>
              <a:cs typeface="Calibri"/>
            </a:endParaRPr>
          </a:p>
        </p:txBody>
      </p:sp>
      <p:sp>
        <p:nvSpPr>
          <p:cNvPr id="7" name="Text Placeholder 6"/>
          <p:cNvSpPr>
            <a:spLocks noGrp="1"/>
          </p:cNvSpPr>
          <p:nvPr>
            <p:ph type="body" sz="quarter" idx="14"/>
          </p:nvPr>
        </p:nvSpPr>
        <p:spPr>
          <a:xfrm>
            <a:off x="109104" y="282276"/>
            <a:ext cx="7503130" cy="705057"/>
          </a:xfrm>
        </p:spPr>
        <p:txBody>
          <a:bodyPr lIns="91440" tIns="45720" rIns="91440" bIns="45720" anchor="t" anchorCtr="0"/>
          <a:lstStyle/>
          <a:p>
            <a:pPr>
              <a:lnSpc>
                <a:spcPts val="1800"/>
              </a:lnSpc>
            </a:pPr>
            <a:r>
              <a:rPr lang="en-US" sz="1800" dirty="0"/>
              <a:t>Overall, adults watched an average of 113 hours in 2021, with most of this news viewing through BBC One. Those aged 65+ spent much more time watching news than 16-24s (233 hours vs. 17 hours for 16-24s in 2021)</a:t>
            </a:r>
          </a:p>
        </p:txBody>
      </p:sp>
      <p:sp>
        <p:nvSpPr>
          <p:cNvPr id="19" name="Title 1">
            <a:extLst>
              <a:ext uri="{FF2B5EF4-FFF2-40B4-BE49-F238E27FC236}">
                <a16:creationId xmlns:a16="http://schemas.microsoft.com/office/drawing/2014/main" id="{CBD734FC-99BD-4344-8EE3-C4C9F4279644}"/>
              </a:ext>
            </a:extLst>
          </p:cNvPr>
          <p:cNvSpPr txBox="1">
            <a:spLocks/>
          </p:cNvSpPr>
          <p:nvPr/>
        </p:nvSpPr>
        <p:spPr>
          <a:xfrm>
            <a:off x="109104" y="1183079"/>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a:latin typeface="+mn-lt"/>
                <a:cs typeface="Arial" pitchFamily="34" charset="0"/>
              </a:rPr>
              <a:t>Figure 4.1</a:t>
            </a:r>
            <a:br>
              <a:rPr lang="en-GB" sz="1800" b="1">
                <a:latin typeface="+mn-lt"/>
                <a:cs typeface="Arial" pitchFamily="34" charset="0"/>
              </a:rPr>
            </a:br>
            <a:endParaRPr lang="en-GB" sz="1800" b="1">
              <a:latin typeface="+mn-lt"/>
              <a:cs typeface="Arial" pitchFamily="34" charset="0"/>
            </a:endParaRPr>
          </a:p>
        </p:txBody>
      </p:sp>
      <p:pic>
        <p:nvPicPr>
          <p:cNvPr id="6" name="Picture 5" descr="This chart shows the proportion of national and international news viewing hours by channel from 2017-2021 – using BARB data.  The main points are referred to in the commentary text.">
            <a:extLst>
              <a:ext uri="{FF2B5EF4-FFF2-40B4-BE49-F238E27FC236}">
                <a16:creationId xmlns:a16="http://schemas.microsoft.com/office/drawing/2014/main" id="{25171B37-9124-4EDC-1CF8-E8FACD79DDFE}"/>
              </a:ext>
            </a:extLst>
          </p:cNvPr>
          <p:cNvPicPr>
            <a:picLocks noChangeAspect="1"/>
          </p:cNvPicPr>
          <p:nvPr/>
        </p:nvPicPr>
        <p:blipFill>
          <a:blip r:embed="rId3"/>
          <a:stretch>
            <a:fillRect/>
          </a:stretch>
        </p:blipFill>
        <p:spPr>
          <a:xfrm>
            <a:off x="282699" y="1895277"/>
            <a:ext cx="8864352" cy="4572396"/>
          </a:xfrm>
          <a:prstGeom prst="rect">
            <a:avLst/>
          </a:prstGeom>
        </p:spPr>
      </p:pic>
      <p:sp>
        <p:nvSpPr>
          <p:cNvPr id="2" name="Text Placeholder 1"/>
          <p:cNvSpPr>
            <a:spLocks noGrp="1"/>
          </p:cNvSpPr>
          <p:nvPr>
            <p:ph type="body" sz="quarter" idx="12"/>
          </p:nvPr>
        </p:nvSpPr>
        <p:spPr/>
        <p:txBody>
          <a:bodyPr/>
          <a:lstStyle/>
          <a:p>
            <a:r>
              <a:rPr lang="en-GB"/>
              <a:t>Source: BARB, Network. Network programming based on 4+ area filter. Genre = national/international news. </a:t>
            </a:r>
          </a:p>
          <a:p>
            <a:r>
              <a:rPr lang="en-GB"/>
              <a:t>Channels include their HD and +1 variants. Others = all other channels that  showed national/international news that are not any of the listed channels above. </a:t>
            </a:r>
          </a:p>
        </p:txBody>
      </p:sp>
    </p:spTree>
    <p:extLst>
      <p:ext uri="{BB962C8B-B14F-4D97-AF65-F5344CB8AC3E}">
        <p14:creationId xmlns:p14="http://schemas.microsoft.com/office/powerpoint/2010/main" val="33659830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5263" y="1640651"/>
            <a:ext cx="9046078" cy="300991"/>
          </a:xfrm>
          <a:prstGeom prst="rect">
            <a:avLst/>
          </a:prstGeom>
        </p:spPr>
        <p:txBody>
          <a:bodyPr lIns="91440" tIns="45720" rIns="91440" bIns="45720" anchor="t"/>
          <a:lstStyle/>
          <a:p>
            <a:r>
              <a:rPr lang="en-GB" kern="0" dirty="0">
                <a:cs typeface="Arial"/>
              </a:rPr>
              <a:t>Average weekly reach of national/international news by channel - 2010 to 2021</a:t>
            </a:r>
            <a:br>
              <a:rPr lang="en-GB" kern="0" dirty="0">
                <a:cs typeface="Arial" pitchFamily="34" charset="0"/>
              </a:rPr>
            </a:br>
            <a:r>
              <a:rPr lang="en-GB" sz="1100" i="1" kern="0" dirty="0">
                <a:cs typeface="Arial"/>
              </a:rPr>
              <a:t>All adults 16+ </a:t>
            </a:r>
            <a:br>
              <a:rPr lang="en-GB" sz="1100" kern="0" dirty="0">
                <a:cs typeface="Arial" pitchFamily="34" charset="0"/>
              </a:rPr>
            </a:br>
            <a:endParaRPr lang="en-GB" dirty="0"/>
          </a:p>
        </p:txBody>
      </p:sp>
      <p:sp>
        <p:nvSpPr>
          <p:cNvPr id="31" name="Text Placeholder 3">
            <a:extLst>
              <a:ext uri="{FF2B5EF4-FFF2-40B4-BE49-F238E27FC236}">
                <a16:creationId xmlns:a16="http://schemas.microsoft.com/office/drawing/2014/main" id="{528F1C20-04C1-4289-90F8-25C6DCBBE48D}"/>
              </a:ext>
            </a:extLst>
          </p:cNvPr>
          <p:cNvSpPr txBox="1">
            <a:spLocks/>
          </p:cNvSpPr>
          <p:nvPr/>
        </p:nvSpPr>
        <p:spPr>
          <a:xfrm>
            <a:off x="95262" y="273937"/>
            <a:ext cx="7505409" cy="705057"/>
          </a:xfrm>
          <a:prstGeom prst="rect">
            <a:avLst/>
          </a:prstGeom>
        </p:spPr>
        <p:txBody>
          <a:bodyPr lIns="91440" tIns="45720" rIns="91440" bIns="45720" anchor="t" anchorCtr="0"/>
          <a:lstStyle>
            <a:lvl1pPr marL="0" indent="0" algn="l" defTabSz="457200" rtl="0" eaLnBrk="1" latinLnBrk="0" hangingPunct="1">
              <a:spcBef>
                <a:spcPct val="20000"/>
              </a:spcBef>
              <a:buFont typeface="Arial"/>
              <a:buNone/>
              <a:defRPr sz="2000" b="0" kern="1200">
                <a:solidFill>
                  <a:schemeClr val="accent2"/>
                </a:solidFill>
                <a:effectLst/>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800" dirty="0"/>
              <a:t>BARB data shows that people turned to TV channels for news at the start of the pandemic in 2020 and then turned away as it progressed (in 2021)</a:t>
            </a:r>
          </a:p>
          <a:p>
            <a:endParaRPr lang="en-GB" sz="1800" dirty="0"/>
          </a:p>
        </p:txBody>
      </p:sp>
      <p:sp>
        <p:nvSpPr>
          <p:cNvPr id="17" name="Title 1">
            <a:extLst>
              <a:ext uri="{FF2B5EF4-FFF2-40B4-BE49-F238E27FC236}">
                <a16:creationId xmlns:a16="http://schemas.microsoft.com/office/drawing/2014/main" id="{715AA89A-DBD6-47DB-93F0-5D3FD5513DFC}"/>
              </a:ext>
            </a:extLst>
          </p:cNvPr>
          <p:cNvSpPr txBox="1">
            <a:spLocks/>
          </p:cNvSpPr>
          <p:nvPr/>
        </p:nvSpPr>
        <p:spPr>
          <a:xfrm>
            <a:off x="95263" y="1297793"/>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a:latin typeface="+mn-lt"/>
                <a:cs typeface="Arial" pitchFamily="34" charset="0"/>
              </a:rPr>
              <a:t>Figure 4.2</a:t>
            </a:r>
            <a:br>
              <a:rPr lang="en-GB" sz="1800" b="1">
                <a:latin typeface="+mn-lt"/>
                <a:cs typeface="Arial" pitchFamily="34" charset="0"/>
              </a:rPr>
            </a:br>
            <a:endParaRPr lang="en-GB" sz="1800" b="1">
              <a:latin typeface="+mn-lt"/>
              <a:cs typeface="Arial" pitchFamily="34" charset="0"/>
            </a:endParaRPr>
          </a:p>
        </p:txBody>
      </p:sp>
      <p:pic>
        <p:nvPicPr>
          <p:cNvPr id="2" name="Picture 1" descr="This chart shows the average weekly reach of national and international news by channel from 2010-2021 – using BARB data.  On average, BBC One had a reach of 52% each week in 2021, followed by ITV at 31%, then the BBC News channel at 14%.">
            <a:extLst>
              <a:ext uri="{FF2B5EF4-FFF2-40B4-BE49-F238E27FC236}">
                <a16:creationId xmlns:a16="http://schemas.microsoft.com/office/drawing/2014/main" id="{3648A69E-49B6-0158-F1D2-5D5A321C6352}"/>
              </a:ext>
            </a:extLst>
          </p:cNvPr>
          <p:cNvPicPr>
            <a:picLocks noChangeAspect="1"/>
          </p:cNvPicPr>
          <p:nvPr/>
        </p:nvPicPr>
        <p:blipFill>
          <a:blip r:embed="rId3"/>
          <a:stretch>
            <a:fillRect/>
          </a:stretch>
        </p:blipFill>
        <p:spPr>
          <a:xfrm>
            <a:off x="0" y="2127355"/>
            <a:ext cx="9022862" cy="3889585"/>
          </a:xfrm>
          <a:prstGeom prst="rect">
            <a:avLst/>
          </a:prstGeom>
        </p:spPr>
      </p:pic>
      <p:sp>
        <p:nvSpPr>
          <p:cNvPr id="14" name="Text Placeholder 4"/>
          <p:cNvSpPr>
            <a:spLocks noGrp="1"/>
          </p:cNvSpPr>
          <p:nvPr>
            <p:ph type="body" sz="quarter" idx="12"/>
          </p:nvPr>
        </p:nvSpPr>
        <p:spPr>
          <a:xfrm>
            <a:off x="0" y="6009108"/>
            <a:ext cx="8665203" cy="880439"/>
          </a:xfrm>
        </p:spPr>
        <p:txBody>
          <a:bodyPr/>
          <a:lstStyle/>
          <a:p>
            <a:r>
              <a:rPr lang="en-GB" dirty="0"/>
              <a:t>Source: BARB, Network. Network programming based on 4+ area filter. Genre = national/international news. </a:t>
            </a:r>
          </a:p>
          <a:p>
            <a:r>
              <a:rPr lang="en-GB" dirty="0"/>
              <a:t>Channels include their HD and +1 variants. Reach criteria = 3 consecutive minutes. Full weeks used for the correct calculation of weekly averages</a:t>
            </a:r>
          </a:p>
        </p:txBody>
      </p:sp>
    </p:spTree>
    <p:extLst>
      <p:ext uri="{BB962C8B-B14F-4D97-AF65-F5344CB8AC3E}">
        <p14:creationId xmlns:p14="http://schemas.microsoft.com/office/powerpoint/2010/main" val="13021290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77" y="1188973"/>
            <a:ext cx="9046078" cy="300991"/>
          </a:xfrm>
          <a:prstGeom prst="rect">
            <a:avLst/>
          </a:prstGeom>
        </p:spPr>
        <p:txBody>
          <a:bodyPr/>
          <a:lstStyle/>
          <a:p>
            <a:r>
              <a:rPr lang="en-GB" kern="0" dirty="0">
                <a:cs typeface="Arial" pitchFamily="34" charset="0"/>
              </a:rPr>
              <a:t>Top 20 news sources – Online Sample Only trend comparison* </a:t>
            </a:r>
            <a:br>
              <a:rPr lang="en-GB" dirty="0">
                <a:latin typeface="+mn-lt"/>
                <a:cs typeface="Arial" pitchFamily="34" charset="0"/>
              </a:rPr>
            </a:br>
            <a:r>
              <a:rPr lang="en-GB" sz="1100" i="1" kern="0" dirty="0">
                <a:cs typeface="Arial" pitchFamily="34" charset="0"/>
              </a:rPr>
              <a:t>% of all adults 16+ (online sample only) using each source for news nowadays</a:t>
            </a:r>
            <a:endParaRPr lang="en-GB" dirty="0">
              <a:latin typeface="+mn-lt"/>
              <a:cs typeface="Arial" pitchFamily="34" charset="0"/>
            </a:endParaRPr>
          </a:p>
        </p:txBody>
      </p:sp>
      <p:sp>
        <p:nvSpPr>
          <p:cNvPr id="6" name="Text Placeholder 5"/>
          <p:cNvSpPr>
            <a:spLocks noGrp="1"/>
          </p:cNvSpPr>
          <p:nvPr>
            <p:ph type="body" sz="quarter" idx="14"/>
          </p:nvPr>
        </p:nvSpPr>
        <p:spPr>
          <a:xfrm>
            <a:off x="126090" y="296853"/>
            <a:ext cx="7370086" cy="705057"/>
          </a:xfrm>
        </p:spPr>
        <p:txBody>
          <a:bodyPr anchor="t" anchorCtr="0"/>
          <a:lstStyle/>
          <a:p>
            <a:pPr>
              <a:lnSpc>
                <a:spcPts val="1800"/>
              </a:lnSpc>
            </a:pPr>
            <a:r>
              <a:rPr lang="en-GB" sz="1800" dirty="0"/>
              <a:t>News Consumption Survey data, among the </a:t>
            </a:r>
            <a:r>
              <a:rPr lang="en-GB" sz="1800" u="sng" dirty="0"/>
              <a:t>online sample,</a:t>
            </a:r>
            <a:r>
              <a:rPr lang="en-GB" sz="1800" dirty="0"/>
              <a:t> appears to corroborate some of the decreases seen in BARB</a:t>
            </a:r>
          </a:p>
        </p:txBody>
      </p:sp>
      <p:sp>
        <p:nvSpPr>
          <p:cNvPr id="14" name="Title 1">
            <a:extLst>
              <a:ext uri="{FF2B5EF4-FFF2-40B4-BE49-F238E27FC236}">
                <a16:creationId xmlns:a16="http://schemas.microsoft.com/office/drawing/2014/main" id="{4655667E-2B0C-49A8-B277-827054C59BEC}"/>
              </a:ext>
            </a:extLst>
          </p:cNvPr>
          <p:cNvSpPr txBox="1">
            <a:spLocks/>
          </p:cNvSpPr>
          <p:nvPr/>
        </p:nvSpPr>
        <p:spPr>
          <a:xfrm>
            <a:off x="104377" y="923328"/>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dirty="0">
                <a:latin typeface="+mn-lt"/>
                <a:cs typeface="Arial" pitchFamily="34" charset="0"/>
              </a:rPr>
              <a:t>Figure 4.3</a:t>
            </a:r>
            <a:br>
              <a:rPr lang="en-GB" sz="1800" b="1" dirty="0">
                <a:latin typeface="+mn-lt"/>
                <a:cs typeface="Arial" pitchFamily="34" charset="0"/>
              </a:rPr>
            </a:br>
            <a:endParaRPr lang="en-GB" sz="1800" b="1" dirty="0">
              <a:latin typeface="+mn-lt"/>
              <a:cs typeface="Arial" pitchFamily="34" charset="0"/>
            </a:endParaRPr>
          </a:p>
        </p:txBody>
      </p:sp>
      <p:graphicFrame>
        <p:nvGraphicFramePr>
          <p:cNvPr id="22" name="Table 21" descr="This table shows the top 20 most used news sources – using the 2022, 2021 and 2020 online (only) data. The main points are referred to in the commentary text.">
            <a:extLst>
              <a:ext uri="{FF2B5EF4-FFF2-40B4-BE49-F238E27FC236}">
                <a16:creationId xmlns:a16="http://schemas.microsoft.com/office/drawing/2014/main" id="{4EA953FE-A574-420B-DE86-4F98496A6D87}"/>
              </a:ext>
            </a:extLst>
          </p:cNvPr>
          <p:cNvGraphicFramePr>
            <a:graphicFrameLocks noGrp="1"/>
          </p:cNvGraphicFramePr>
          <p:nvPr>
            <p:extLst>
              <p:ext uri="{D42A27DB-BD31-4B8C-83A1-F6EECF244321}">
                <p14:modId xmlns:p14="http://schemas.microsoft.com/office/powerpoint/2010/main" val="1214524106"/>
              </p:ext>
            </p:extLst>
          </p:nvPr>
        </p:nvGraphicFramePr>
        <p:xfrm>
          <a:off x="2604521" y="1643066"/>
          <a:ext cx="4736839" cy="4220560"/>
        </p:xfrm>
        <a:graphic>
          <a:graphicData uri="http://schemas.openxmlformats.org/drawingml/2006/table">
            <a:tbl>
              <a:tblPr firstRow="1" firstCol="1" bandRow="1">
                <a:tableStyleId>{5C22544A-7EE6-4342-B048-85BDC9FD1C3A}</a:tableStyleId>
              </a:tblPr>
              <a:tblGrid>
                <a:gridCol w="1656000">
                  <a:extLst>
                    <a:ext uri="{9D8B030D-6E8A-4147-A177-3AD203B41FA5}">
                      <a16:colId xmlns:a16="http://schemas.microsoft.com/office/drawing/2014/main" val="20000"/>
                    </a:ext>
                  </a:extLst>
                </a:gridCol>
                <a:gridCol w="720000">
                  <a:extLst>
                    <a:ext uri="{9D8B030D-6E8A-4147-A177-3AD203B41FA5}">
                      <a16:colId xmlns:a16="http://schemas.microsoft.com/office/drawing/2014/main" val="1492675770"/>
                    </a:ext>
                  </a:extLst>
                </a:gridCol>
                <a:gridCol w="720000">
                  <a:extLst>
                    <a:ext uri="{9D8B030D-6E8A-4147-A177-3AD203B41FA5}">
                      <a16:colId xmlns:a16="http://schemas.microsoft.com/office/drawing/2014/main" val="983484729"/>
                    </a:ext>
                  </a:extLst>
                </a:gridCol>
                <a:gridCol w="720000">
                  <a:extLst>
                    <a:ext uri="{9D8B030D-6E8A-4147-A177-3AD203B41FA5}">
                      <a16:colId xmlns:a16="http://schemas.microsoft.com/office/drawing/2014/main" val="20001"/>
                    </a:ext>
                  </a:extLst>
                </a:gridCol>
                <a:gridCol w="920839">
                  <a:extLst>
                    <a:ext uri="{9D8B030D-6E8A-4147-A177-3AD203B41FA5}">
                      <a16:colId xmlns:a16="http://schemas.microsoft.com/office/drawing/2014/main" val="3613233532"/>
                    </a:ext>
                  </a:extLst>
                </a:gridCol>
              </a:tblGrid>
              <a:tr h="274320">
                <a:tc>
                  <a:txBody>
                    <a:bodyPr/>
                    <a:lstStyle/>
                    <a:p>
                      <a:pPr algn="l"/>
                      <a:endParaRPr lang="en-GB" sz="1200" dirty="0">
                        <a:solidFill>
                          <a:schemeClr val="tx2"/>
                        </a:solidFill>
                      </a:endParaRPr>
                    </a:p>
                  </a:txBody>
                  <a:tcP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ctr"/>
                      <a:r>
                        <a:rPr lang="en-GB" sz="1200" dirty="0">
                          <a:solidFill>
                            <a:schemeClr val="bg1"/>
                          </a:solidFill>
                        </a:rPr>
                        <a:t>2020</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2"/>
                    </a:solidFill>
                  </a:tcPr>
                </a:tc>
                <a:tc>
                  <a:txBody>
                    <a:bodyPr/>
                    <a:lstStyle/>
                    <a:p>
                      <a:pPr algn="ctr"/>
                      <a:r>
                        <a:rPr lang="en-GB" sz="1200">
                          <a:solidFill>
                            <a:schemeClr val="tx1"/>
                          </a:solidFill>
                        </a:rPr>
                        <a:t>2021</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a:solidFill>
                            <a:schemeClr val="bg1"/>
                          </a:solidFill>
                        </a:rPr>
                        <a:t>2022</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2"/>
                    </a:solidFill>
                  </a:tcPr>
                </a:tc>
                <a:tc>
                  <a:txBody>
                    <a:bodyPr/>
                    <a:lstStyle/>
                    <a:p>
                      <a:pPr algn="ctr"/>
                      <a:endParaRPr lang="en-GB" sz="1200">
                        <a:solidFill>
                          <a:schemeClr val="bg1"/>
                        </a:solidFill>
                      </a:endParaRPr>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197312">
                <a:tc>
                  <a:txBody>
                    <a:bodyPr/>
                    <a:lstStyle/>
                    <a:p>
                      <a:pPr algn="l" rtl="0" fontAlgn="ctr"/>
                      <a:r>
                        <a:rPr lang="en-US" sz="1050" b="0" i="0" u="none" strike="noStrike">
                          <a:solidFill>
                            <a:srgbClr val="FFFFFF"/>
                          </a:solidFill>
                          <a:effectLst/>
                          <a:latin typeface="Calibri" panose="020F0502020204030204" pitchFamily="34" charset="0"/>
                        </a:rPr>
                        <a:t>BBC One</a:t>
                      </a:r>
                    </a:p>
                  </a:txBody>
                  <a:tcPr marL="85725" marR="9525" marT="9525"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rtl="0" fontAlgn="ctr"/>
                      <a:r>
                        <a:rPr lang="en-US" sz="1050" b="0" i="0" u="none" strike="noStrike" dirty="0">
                          <a:solidFill>
                            <a:srgbClr val="38393A"/>
                          </a:solidFill>
                          <a:effectLst/>
                          <a:latin typeface="Calibri" panose="020F0502020204030204" pitchFamily="34" charset="0"/>
                        </a:rPr>
                        <a:t>62%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ctr"/>
                      <a:r>
                        <a:rPr lang="en-US" sz="1050" b="0" i="0" u="none" strike="noStrike">
                          <a:solidFill>
                            <a:srgbClr val="38393A"/>
                          </a:solidFill>
                          <a:effectLst/>
                          <a:latin typeface="Calibri" panose="020F0502020204030204" pitchFamily="34" charset="0"/>
                        </a:rPr>
                        <a:t>62%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ctr"/>
                      <a:r>
                        <a:rPr lang="en-US" sz="1050" b="0" i="0" u="none" strike="noStrike">
                          <a:solidFill>
                            <a:srgbClr val="38393A"/>
                          </a:solidFill>
                          <a:effectLst/>
                          <a:latin typeface="Calibri" panose="020F0502020204030204" pitchFamily="34" charset="0"/>
                        </a:rPr>
                        <a:t>56%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rtl="0" fontAlgn="b"/>
                      <a:endParaRPr lang="en-US" sz="1050" b="0" i="0" u="none" strike="noStrike">
                        <a:solidFill>
                          <a:srgbClr val="38393A"/>
                        </a:solidFill>
                        <a:effectLst/>
                        <a:latin typeface="Calibri" panose="020F0502020204030204" pitchFamily="34" charset="0"/>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r h="197312">
                <a:tc>
                  <a:txBody>
                    <a:bodyPr/>
                    <a:lstStyle/>
                    <a:p>
                      <a:pPr algn="l" rtl="0" fontAlgn="ctr"/>
                      <a:r>
                        <a:rPr lang="sv-SE" sz="1050" b="0" i="0" u="none" strike="noStrike" dirty="0">
                          <a:solidFill>
                            <a:srgbClr val="FFFFFF"/>
                          </a:solidFill>
                          <a:effectLst/>
                          <a:latin typeface="Calibri" panose="020F0502020204030204" pitchFamily="34" charset="0"/>
                        </a:rPr>
                        <a:t>ITV/ITV WALES/UTV/STV</a:t>
                      </a:r>
                    </a:p>
                  </a:txBody>
                  <a:tcPr marL="85725" marR="9525" marT="9525"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rtl="0" fontAlgn="ctr"/>
                      <a:r>
                        <a:rPr lang="en-US" sz="1050" b="0" i="0" u="none" strike="noStrike">
                          <a:solidFill>
                            <a:srgbClr val="38393A"/>
                          </a:solidFill>
                          <a:effectLst/>
                          <a:latin typeface="Calibri" panose="020F0502020204030204" pitchFamily="34" charset="0"/>
                        </a:rPr>
                        <a:t>49%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ctr"/>
                      <a:r>
                        <a:rPr lang="en-US" sz="1050" b="0" i="0" u="none" strike="noStrike" dirty="0">
                          <a:solidFill>
                            <a:srgbClr val="38393A"/>
                          </a:solidFill>
                          <a:effectLst/>
                          <a:latin typeface="Calibri" panose="020F0502020204030204" pitchFamily="34" charset="0"/>
                        </a:rPr>
                        <a:t>46%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ctr"/>
                      <a:r>
                        <a:rPr lang="en-US" sz="1050" b="0" i="0" u="none" strike="noStrike">
                          <a:solidFill>
                            <a:srgbClr val="38393A"/>
                          </a:solidFill>
                          <a:effectLst/>
                          <a:latin typeface="Calibri" panose="020F0502020204030204" pitchFamily="34" charset="0"/>
                        </a:rPr>
                        <a:t>43%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rtl="0" fontAlgn="b"/>
                      <a:endParaRPr lang="en-US" sz="1050" b="0" i="0" u="none" strike="noStrike">
                        <a:solidFill>
                          <a:srgbClr val="38393A"/>
                        </a:solidFill>
                        <a:effectLst/>
                        <a:latin typeface="Calibri" panose="020F0502020204030204" pitchFamily="34" charset="0"/>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3"/>
                  </a:ext>
                </a:extLst>
              </a:tr>
              <a:tr h="197312">
                <a:tc>
                  <a:txBody>
                    <a:bodyPr/>
                    <a:lstStyle/>
                    <a:p>
                      <a:pPr algn="l" rtl="0" fontAlgn="ctr"/>
                      <a:r>
                        <a:rPr lang="en-US" sz="1050" b="0" i="0" u="none" strike="noStrike">
                          <a:solidFill>
                            <a:srgbClr val="FFFFFF"/>
                          </a:solidFill>
                          <a:effectLst/>
                          <a:latin typeface="Calibri" panose="020F0502020204030204" pitchFamily="34" charset="0"/>
                        </a:rPr>
                        <a:t>Facebook</a:t>
                      </a:r>
                    </a:p>
                  </a:txBody>
                  <a:tcPr marL="85725" marR="9525" marT="9525" marB="0" anchor="ctr">
                    <a:lnR w="38100" cap="flat" cmpd="sng" algn="ctr">
                      <a:solidFill>
                        <a:schemeClr val="bg1"/>
                      </a:solidFill>
                      <a:prstDash val="solid"/>
                      <a:round/>
                      <a:headEnd type="none" w="med" len="med"/>
                      <a:tailEnd type="none" w="med" len="med"/>
                    </a:lnR>
                    <a:solidFill>
                      <a:schemeClr val="accent4">
                        <a:lumMod val="75000"/>
                      </a:schemeClr>
                    </a:solidFill>
                  </a:tcPr>
                </a:tc>
                <a:tc>
                  <a:txBody>
                    <a:bodyPr/>
                    <a:lstStyle/>
                    <a:p>
                      <a:pPr algn="ctr" rtl="0" fontAlgn="ctr"/>
                      <a:r>
                        <a:rPr lang="en-US" sz="1050" b="0" i="0" u="none" strike="noStrike">
                          <a:solidFill>
                            <a:srgbClr val="38393A"/>
                          </a:solidFill>
                          <a:effectLst/>
                          <a:latin typeface="Calibri" panose="020F0502020204030204" pitchFamily="34" charset="0"/>
                        </a:rPr>
                        <a:t>40%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ctr"/>
                      <a:r>
                        <a:rPr lang="en-US" sz="1050" b="0" i="0" u="none" strike="noStrike" dirty="0">
                          <a:solidFill>
                            <a:srgbClr val="38393A"/>
                          </a:solidFill>
                          <a:effectLst/>
                          <a:latin typeface="Calibri" panose="020F0502020204030204" pitchFamily="34" charset="0"/>
                        </a:rPr>
                        <a:t>36%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ctr"/>
                      <a:r>
                        <a:rPr lang="en-US" sz="1050" b="0" i="0" u="none" strike="noStrike">
                          <a:solidFill>
                            <a:srgbClr val="38393A"/>
                          </a:solidFill>
                          <a:effectLst/>
                          <a:latin typeface="Calibri" panose="020F0502020204030204" pitchFamily="34" charset="0"/>
                        </a:rPr>
                        <a:t>35%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rtl="0" fontAlgn="b"/>
                      <a:endParaRPr lang="en-US" sz="1050" b="0" i="0" u="none" strike="noStrike">
                        <a:solidFill>
                          <a:srgbClr val="38393A"/>
                        </a:solidFill>
                        <a:effectLst/>
                        <a:latin typeface="Calibri" panose="020F0502020204030204" pitchFamily="34" charset="0"/>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4"/>
                  </a:ext>
                </a:extLst>
              </a:tr>
              <a:tr h="197312">
                <a:tc>
                  <a:txBody>
                    <a:bodyPr/>
                    <a:lstStyle/>
                    <a:p>
                      <a:pPr algn="l" rtl="0" fontAlgn="ctr"/>
                      <a:r>
                        <a:rPr lang="en-US" sz="1050" b="0" i="0" u="none" strike="noStrike">
                          <a:solidFill>
                            <a:srgbClr val="000000"/>
                          </a:solidFill>
                          <a:effectLst/>
                          <a:latin typeface="Calibri" panose="020F0502020204030204" pitchFamily="34" charset="0"/>
                        </a:rPr>
                        <a:t>BBC website/app</a:t>
                      </a:r>
                    </a:p>
                  </a:txBody>
                  <a:tcPr marL="85725" marR="9525" marT="9525" marB="0" anchor="ctr">
                    <a:lnR w="38100" cap="flat" cmpd="sng" algn="ctr">
                      <a:solidFill>
                        <a:schemeClr val="bg1"/>
                      </a:solidFill>
                      <a:prstDash val="solid"/>
                      <a:round/>
                      <a:headEnd type="none" w="med" len="med"/>
                      <a:tailEnd type="none" w="med" len="med"/>
                    </a:lnR>
                    <a:solidFill>
                      <a:schemeClr val="accent5"/>
                    </a:solidFill>
                  </a:tcPr>
                </a:tc>
                <a:tc>
                  <a:txBody>
                    <a:bodyPr/>
                    <a:lstStyle/>
                    <a:p>
                      <a:pPr algn="ctr" rtl="0" fontAlgn="ctr"/>
                      <a:r>
                        <a:rPr lang="en-US" sz="1050" b="0" i="0" u="none" strike="noStrike" dirty="0">
                          <a:solidFill>
                            <a:srgbClr val="38393A"/>
                          </a:solidFill>
                          <a:effectLst/>
                          <a:latin typeface="Calibri" panose="020F0502020204030204" pitchFamily="34" charset="0"/>
                        </a:rPr>
                        <a:t>32%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ctr"/>
                      <a:r>
                        <a:rPr lang="en-US" sz="1050" b="0" i="0" u="none" strike="noStrike">
                          <a:solidFill>
                            <a:srgbClr val="38393A"/>
                          </a:solidFill>
                          <a:effectLst/>
                          <a:latin typeface="Calibri" panose="020F0502020204030204" pitchFamily="34" charset="0"/>
                        </a:rPr>
                        <a:t>31%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ctr"/>
                      <a:r>
                        <a:rPr lang="en-US" sz="1050" b="0" i="0" u="none" strike="noStrike" dirty="0">
                          <a:solidFill>
                            <a:srgbClr val="38393A"/>
                          </a:solidFill>
                          <a:effectLst/>
                          <a:latin typeface="Calibri" panose="020F0502020204030204" pitchFamily="34" charset="0"/>
                        </a:rPr>
                        <a:t>30%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rtl="0" fontAlgn="b"/>
                      <a:endParaRPr lang="en-US" sz="1050" b="0" i="0" u="none" strike="noStrike">
                        <a:solidFill>
                          <a:srgbClr val="38393A"/>
                        </a:solidFill>
                        <a:effectLst/>
                        <a:latin typeface="Calibri" panose="020F0502020204030204" pitchFamily="34" charset="0"/>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5"/>
                  </a:ext>
                </a:extLst>
              </a:tr>
              <a:tr h="197312">
                <a:tc>
                  <a:txBody>
                    <a:bodyPr/>
                    <a:lstStyle/>
                    <a:p>
                      <a:pPr algn="l" rtl="0" fontAlgn="ctr"/>
                      <a:r>
                        <a:rPr lang="en-US" sz="1050" b="0" i="0" u="none" strike="noStrike">
                          <a:solidFill>
                            <a:srgbClr val="FFFFFF"/>
                          </a:solidFill>
                          <a:effectLst/>
                          <a:latin typeface="Calibri" panose="020F0502020204030204" pitchFamily="34" charset="0"/>
                        </a:rPr>
                        <a:t>BBC News Channel</a:t>
                      </a:r>
                    </a:p>
                  </a:txBody>
                  <a:tcPr marL="85725" marR="9525" marT="9525"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rtl="0" fontAlgn="ctr"/>
                      <a:r>
                        <a:rPr lang="en-US" sz="1050" b="0" i="0" u="none" strike="noStrike">
                          <a:solidFill>
                            <a:srgbClr val="38393A"/>
                          </a:solidFill>
                          <a:effectLst/>
                          <a:latin typeface="Calibri" panose="020F0502020204030204" pitchFamily="34" charset="0"/>
                        </a:rPr>
                        <a:t>30%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ctr"/>
                      <a:r>
                        <a:rPr lang="en-US" sz="1050" b="0" i="0" u="none" strike="noStrike">
                          <a:solidFill>
                            <a:srgbClr val="38393A"/>
                          </a:solidFill>
                          <a:effectLst/>
                          <a:latin typeface="Calibri" panose="020F0502020204030204" pitchFamily="34" charset="0"/>
                        </a:rPr>
                        <a:t>31%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ctr"/>
                      <a:r>
                        <a:rPr lang="en-US" sz="1050" b="0" i="0" u="none" strike="noStrike" dirty="0">
                          <a:solidFill>
                            <a:srgbClr val="38393A"/>
                          </a:solidFill>
                          <a:effectLst/>
                          <a:latin typeface="Calibri" panose="020F0502020204030204" pitchFamily="34" charset="0"/>
                        </a:rPr>
                        <a:t>26%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rtl="0" fontAlgn="b"/>
                      <a:endParaRPr lang="en-US" sz="1050" b="0" i="0" u="none" strike="noStrike">
                        <a:solidFill>
                          <a:srgbClr val="38393A"/>
                        </a:solidFill>
                        <a:effectLst/>
                        <a:latin typeface="Calibri" panose="020F0502020204030204" pitchFamily="34" charset="0"/>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6"/>
                  </a:ext>
                </a:extLst>
              </a:tr>
              <a:tr h="197312">
                <a:tc>
                  <a:txBody>
                    <a:bodyPr/>
                    <a:lstStyle/>
                    <a:p>
                      <a:pPr algn="l" rtl="0" fontAlgn="ctr"/>
                      <a:r>
                        <a:rPr lang="en-US" sz="1050" b="0" i="0" u="none" strike="noStrike">
                          <a:solidFill>
                            <a:srgbClr val="FFFFFF"/>
                          </a:solidFill>
                          <a:effectLst/>
                          <a:latin typeface="Calibri" panose="020F0502020204030204" pitchFamily="34" charset="0"/>
                        </a:rPr>
                        <a:t>Sky News Channel</a:t>
                      </a:r>
                    </a:p>
                  </a:txBody>
                  <a:tcPr marL="85725" marR="9525" marT="9525"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rtl="0" fontAlgn="ctr"/>
                      <a:r>
                        <a:rPr lang="en-US" sz="1050" b="0" i="0" u="none" strike="noStrike">
                          <a:solidFill>
                            <a:srgbClr val="38393A"/>
                          </a:solidFill>
                          <a:effectLst/>
                          <a:latin typeface="Calibri" panose="020F0502020204030204" pitchFamily="34" charset="0"/>
                        </a:rPr>
                        <a:t>28%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ctr"/>
                      <a:r>
                        <a:rPr lang="en-US" sz="1050" b="0" i="0" u="none" strike="noStrike">
                          <a:solidFill>
                            <a:srgbClr val="38393A"/>
                          </a:solidFill>
                          <a:effectLst/>
                          <a:latin typeface="Calibri" panose="020F0502020204030204" pitchFamily="34" charset="0"/>
                        </a:rPr>
                        <a:t>30%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ctr"/>
                      <a:r>
                        <a:rPr lang="en-US" sz="1050" b="0" i="0" u="none" strike="noStrike" dirty="0">
                          <a:solidFill>
                            <a:srgbClr val="38393A"/>
                          </a:solidFill>
                          <a:effectLst/>
                          <a:latin typeface="Calibri" panose="020F0502020204030204" pitchFamily="34" charset="0"/>
                        </a:rPr>
                        <a:t>25%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rtl="0" fontAlgn="b"/>
                      <a:endParaRPr lang="en-US" sz="1050" b="0" i="0" u="none" strike="noStrike" dirty="0">
                        <a:solidFill>
                          <a:srgbClr val="38393A"/>
                        </a:solidFill>
                        <a:effectLst/>
                        <a:latin typeface="Calibri" panose="020F0502020204030204" pitchFamily="34" charset="0"/>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7"/>
                  </a:ext>
                </a:extLst>
              </a:tr>
              <a:tr h="197312">
                <a:tc>
                  <a:txBody>
                    <a:bodyPr/>
                    <a:lstStyle/>
                    <a:p>
                      <a:pPr algn="l" rtl="0" fontAlgn="ctr"/>
                      <a:r>
                        <a:rPr lang="en-US" sz="1050" b="0" i="0" u="none" strike="noStrike">
                          <a:solidFill>
                            <a:srgbClr val="FFFFFF"/>
                          </a:solidFill>
                          <a:effectLst/>
                          <a:latin typeface="Calibri" panose="020F0502020204030204" pitchFamily="34" charset="0"/>
                        </a:rPr>
                        <a:t>Channel 4</a:t>
                      </a:r>
                    </a:p>
                  </a:txBody>
                  <a:tcPr marL="85725" marR="9525" marT="9525"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rtl="0" fontAlgn="ctr"/>
                      <a:r>
                        <a:rPr lang="en-US" sz="1050" b="0" i="0" u="none" strike="noStrike" dirty="0">
                          <a:solidFill>
                            <a:srgbClr val="38393A"/>
                          </a:solidFill>
                          <a:effectLst/>
                          <a:latin typeface="Calibri" panose="020F0502020204030204" pitchFamily="34" charset="0"/>
                        </a:rPr>
                        <a:t>26%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ctr"/>
                      <a:r>
                        <a:rPr lang="en-US" sz="1050" b="0" i="0" u="none" strike="noStrike">
                          <a:solidFill>
                            <a:srgbClr val="38393A"/>
                          </a:solidFill>
                          <a:effectLst/>
                          <a:latin typeface="Calibri" panose="020F0502020204030204" pitchFamily="34" charset="0"/>
                        </a:rPr>
                        <a:t>24%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ctr"/>
                      <a:r>
                        <a:rPr lang="en-US" sz="1050" b="0" i="0" u="none" strike="noStrike">
                          <a:solidFill>
                            <a:srgbClr val="38393A"/>
                          </a:solidFill>
                          <a:effectLst/>
                          <a:latin typeface="Calibri" panose="020F0502020204030204" pitchFamily="34" charset="0"/>
                        </a:rPr>
                        <a:t>24%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rtl="0" fontAlgn="b"/>
                      <a:endParaRPr lang="en-US" sz="1050" b="0" i="0" u="none" strike="noStrike">
                        <a:solidFill>
                          <a:srgbClr val="38393A"/>
                        </a:solidFill>
                        <a:effectLst/>
                        <a:latin typeface="Calibri" panose="020F0502020204030204" pitchFamily="34" charset="0"/>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8"/>
                  </a:ext>
                </a:extLst>
              </a:tr>
              <a:tr h="197312">
                <a:tc>
                  <a:txBody>
                    <a:bodyPr/>
                    <a:lstStyle/>
                    <a:p>
                      <a:pPr algn="l" rtl="0" fontAlgn="ctr"/>
                      <a:r>
                        <a:rPr lang="en-US" sz="1050" b="0" i="0" u="none" strike="noStrike">
                          <a:solidFill>
                            <a:srgbClr val="FFFFFF"/>
                          </a:solidFill>
                          <a:effectLst/>
                          <a:latin typeface="Calibri" panose="020F0502020204030204" pitchFamily="34" charset="0"/>
                        </a:rPr>
                        <a:t>Twitter</a:t>
                      </a:r>
                    </a:p>
                  </a:txBody>
                  <a:tcPr marL="85725" marR="9525" marT="9525" marB="0" anchor="ctr">
                    <a:lnR w="38100" cap="flat" cmpd="sng" algn="ctr">
                      <a:solidFill>
                        <a:schemeClr val="bg1"/>
                      </a:solidFill>
                      <a:prstDash val="solid"/>
                      <a:round/>
                      <a:headEnd type="none" w="med" len="med"/>
                      <a:tailEnd type="none" w="med" len="med"/>
                    </a:lnR>
                    <a:solidFill>
                      <a:schemeClr val="accent4">
                        <a:lumMod val="75000"/>
                      </a:schemeClr>
                    </a:solidFill>
                  </a:tcPr>
                </a:tc>
                <a:tc>
                  <a:txBody>
                    <a:bodyPr/>
                    <a:lstStyle/>
                    <a:p>
                      <a:pPr algn="ctr" rtl="0" fontAlgn="ctr"/>
                      <a:r>
                        <a:rPr lang="en-US" sz="1050" b="0" i="0" u="none" strike="noStrike">
                          <a:solidFill>
                            <a:srgbClr val="38393A"/>
                          </a:solidFill>
                          <a:effectLst/>
                          <a:latin typeface="Calibri" panose="020F0502020204030204" pitchFamily="34" charset="0"/>
                        </a:rPr>
                        <a:t>24%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ctr"/>
                      <a:r>
                        <a:rPr lang="en-US" sz="1050" b="0" i="0" u="none" strike="noStrike" dirty="0">
                          <a:solidFill>
                            <a:srgbClr val="38393A"/>
                          </a:solidFill>
                          <a:effectLst/>
                          <a:latin typeface="Calibri" panose="020F0502020204030204" pitchFamily="34" charset="0"/>
                        </a:rPr>
                        <a:t>24%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ctr"/>
                      <a:r>
                        <a:rPr lang="en-US" sz="1050" b="0" i="0" u="none" strike="noStrike">
                          <a:solidFill>
                            <a:srgbClr val="38393A"/>
                          </a:solidFill>
                          <a:effectLst/>
                          <a:latin typeface="Calibri" panose="020F0502020204030204" pitchFamily="34" charset="0"/>
                        </a:rPr>
                        <a:t>23%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rtl="0" fontAlgn="b"/>
                      <a:endParaRPr lang="en-US" sz="1050" b="0" i="0" u="none" strike="noStrike">
                        <a:solidFill>
                          <a:srgbClr val="38393A"/>
                        </a:solidFill>
                        <a:effectLst/>
                        <a:latin typeface="Calibri" panose="020F0502020204030204" pitchFamily="34" charset="0"/>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031654830"/>
                  </a:ext>
                </a:extLst>
              </a:tr>
              <a:tr h="197312">
                <a:tc>
                  <a:txBody>
                    <a:bodyPr/>
                    <a:lstStyle/>
                    <a:p>
                      <a:pPr algn="l" rtl="0" fontAlgn="ctr"/>
                      <a:r>
                        <a:rPr lang="en-US" sz="1050" b="0" i="0" u="none" strike="noStrike">
                          <a:solidFill>
                            <a:srgbClr val="FFFFFF"/>
                          </a:solidFill>
                          <a:effectLst/>
                          <a:latin typeface="Calibri" panose="020F0502020204030204" pitchFamily="34" charset="0"/>
                        </a:rPr>
                        <a:t>Instagram</a:t>
                      </a:r>
                    </a:p>
                  </a:txBody>
                  <a:tcPr marL="85725" marR="9525" marT="9525" marB="0" anchor="ctr">
                    <a:lnR w="38100" cap="flat" cmpd="sng" algn="ctr">
                      <a:solidFill>
                        <a:schemeClr val="bg1"/>
                      </a:solidFill>
                      <a:prstDash val="solid"/>
                      <a:round/>
                      <a:headEnd type="none" w="med" len="med"/>
                      <a:tailEnd type="none" w="med" len="med"/>
                    </a:lnR>
                    <a:solidFill>
                      <a:schemeClr val="accent4">
                        <a:lumMod val="75000"/>
                      </a:schemeClr>
                    </a:solidFill>
                  </a:tcPr>
                </a:tc>
                <a:tc>
                  <a:txBody>
                    <a:bodyPr/>
                    <a:lstStyle/>
                    <a:p>
                      <a:pPr algn="ctr" rtl="0" fontAlgn="ctr"/>
                      <a:r>
                        <a:rPr lang="en-US" sz="1050" b="0" i="0" u="none" strike="noStrike">
                          <a:solidFill>
                            <a:srgbClr val="38393A"/>
                          </a:solidFill>
                          <a:effectLst/>
                          <a:latin typeface="Calibri" panose="020F0502020204030204" pitchFamily="34" charset="0"/>
                        </a:rPr>
                        <a:t>18%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ctr"/>
                      <a:r>
                        <a:rPr lang="en-US" sz="1050" b="0" i="0" u="none" strike="noStrike">
                          <a:solidFill>
                            <a:srgbClr val="38393A"/>
                          </a:solidFill>
                          <a:effectLst/>
                          <a:latin typeface="Calibri" panose="020F0502020204030204" pitchFamily="34" charset="0"/>
                        </a:rPr>
                        <a:t>19%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ctr"/>
                      <a:r>
                        <a:rPr lang="en-US" sz="1050" b="0" i="0" u="none" strike="noStrike">
                          <a:solidFill>
                            <a:srgbClr val="38393A"/>
                          </a:solidFill>
                          <a:effectLst/>
                          <a:latin typeface="Calibri" panose="020F0502020204030204" pitchFamily="34" charset="0"/>
                        </a:rPr>
                        <a:t>21%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l" rtl="0" fontAlgn="b"/>
                      <a:endParaRPr lang="en-US" sz="800" b="0" i="0" u="none" strike="noStrike">
                        <a:solidFill>
                          <a:srgbClr val="38393A"/>
                        </a:solidFill>
                        <a:effectLst/>
                        <a:latin typeface="Calibri" panose="020F0502020204030204" pitchFamily="34" charset="0"/>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9"/>
                  </a:ext>
                </a:extLst>
              </a:tr>
              <a:tr h="197312">
                <a:tc>
                  <a:txBody>
                    <a:bodyPr/>
                    <a:lstStyle/>
                    <a:p>
                      <a:pPr algn="l" rtl="0" fontAlgn="ctr"/>
                      <a:r>
                        <a:rPr lang="en-CA" sz="1050" b="0" i="0" u="none" strike="noStrike" dirty="0">
                          <a:solidFill>
                            <a:srgbClr val="000000"/>
                          </a:solidFill>
                          <a:effectLst/>
                          <a:latin typeface="Calibri" panose="020F0502020204030204" pitchFamily="34" charset="0"/>
                        </a:rPr>
                        <a:t>Daily Mail/Mail on Sunday</a:t>
                      </a:r>
                    </a:p>
                  </a:txBody>
                  <a:tcPr marL="85725" marR="9525" marT="9525"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rtl="0" fontAlgn="ctr"/>
                      <a:r>
                        <a:rPr lang="en-US" sz="1050" b="0" i="0" u="none" strike="noStrike">
                          <a:solidFill>
                            <a:srgbClr val="38393A"/>
                          </a:solidFill>
                          <a:effectLst/>
                          <a:latin typeface="Calibri" panose="020F0502020204030204" pitchFamily="34" charset="0"/>
                        </a:rPr>
                        <a:t>23%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ctr"/>
                      <a:r>
                        <a:rPr lang="en-US" sz="1050" b="0" i="0" u="none" strike="noStrike" dirty="0">
                          <a:solidFill>
                            <a:srgbClr val="38393A"/>
                          </a:solidFill>
                          <a:effectLst/>
                          <a:latin typeface="Calibri" panose="020F0502020204030204" pitchFamily="34" charset="0"/>
                        </a:rPr>
                        <a:t>22%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ctr"/>
                      <a:r>
                        <a:rPr lang="en-US" sz="1050" b="0" i="0" u="none" strike="noStrike">
                          <a:solidFill>
                            <a:srgbClr val="38393A"/>
                          </a:solidFill>
                          <a:effectLst/>
                          <a:latin typeface="Calibri" panose="020F0502020204030204" pitchFamily="34" charset="0"/>
                        </a:rPr>
                        <a:t>20%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rtl="0" fontAlgn="b"/>
                      <a:endParaRPr lang="en-US" sz="1050" b="0" i="0" u="none" strike="noStrike">
                        <a:solidFill>
                          <a:srgbClr val="38393A"/>
                        </a:solidFill>
                        <a:effectLst/>
                        <a:latin typeface="Calibri" panose="020F0502020204030204" pitchFamily="34" charset="0"/>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10"/>
                  </a:ext>
                </a:extLst>
              </a:tr>
              <a:tr h="197312">
                <a:tc>
                  <a:txBody>
                    <a:bodyPr/>
                    <a:lstStyle/>
                    <a:p>
                      <a:pPr algn="l" rtl="0" fontAlgn="ctr"/>
                      <a:r>
                        <a:rPr lang="en-US" sz="1050" b="0" i="0" u="none" strike="noStrike" dirty="0">
                          <a:solidFill>
                            <a:srgbClr val="FFFFFF"/>
                          </a:solidFill>
                          <a:effectLst/>
                          <a:latin typeface="Calibri" panose="020F0502020204030204" pitchFamily="34" charset="0"/>
                        </a:rPr>
                        <a:t>WhatsApp</a:t>
                      </a:r>
                    </a:p>
                  </a:txBody>
                  <a:tcPr marL="85725" marR="9525" marT="9525" marB="0" anchor="ctr">
                    <a:lnR w="38100" cap="flat" cmpd="sng" algn="ctr">
                      <a:solidFill>
                        <a:schemeClr val="bg1"/>
                      </a:solidFill>
                      <a:prstDash val="solid"/>
                      <a:round/>
                      <a:headEnd type="none" w="med" len="med"/>
                      <a:tailEnd type="none" w="med" len="med"/>
                    </a:lnR>
                    <a:solidFill>
                      <a:schemeClr val="accent4">
                        <a:lumMod val="75000"/>
                      </a:schemeClr>
                    </a:solidFill>
                  </a:tcPr>
                </a:tc>
                <a:tc>
                  <a:txBody>
                    <a:bodyPr/>
                    <a:lstStyle/>
                    <a:p>
                      <a:pPr algn="ctr" rtl="0" fontAlgn="ctr"/>
                      <a:r>
                        <a:rPr lang="en-US" sz="1050" b="0" i="0" u="none" strike="noStrike">
                          <a:solidFill>
                            <a:srgbClr val="38393A"/>
                          </a:solidFill>
                          <a:effectLst/>
                          <a:latin typeface="Calibri" panose="020F0502020204030204" pitchFamily="34" charset="0"/>
                        </a:rPr>
                        <a:t>17%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ctr"/>
                      <a:r>
                        <a:rPr lang="en-US" sz="1050" b="0" i="0" u="none" strike="noStrike">
                          <a:solidFill>
                            <a:srgbClr val="38393A"/>
                          </a:solidFill>
                          <a:effectLst/>
                          <a:latin typeface="Calibri" panose="020F0502020204030204" pitchFamily="34" charset="0"/>
                        </a:rPr>
                        <a:t>16%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ctr"/>
                      <a:r>
                        <a:rPr lang="en-US" sz="1050" b="0" i="0" u="none" strike="noStrike">
                          <a:solidFill>
                            <a:srgbClr val="38393A"/>
                          </a:solidFill>
                          <a:effectLst/>
                          <a:latin typeface="Calibri" panose="020F0502020204030204" pitchFamily="34" charset="0"/>
                        </a:rPr>
                        <a:t>17%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rtl="0" fontAlgn="b"/>
                      <a:endParaRPr lang="en-US" sz="1050" b="0" i="0" u="none" strike="noStrike">
                        <a:solidFill>
                          <a:srgbClr val="38393A"/>
                        </a:solidFill>
                        <a:effectLst/>
                        <a:latin typeface="Calibri" panose="020F0502020204030204" pitchFamily="34" charset="0"/>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11"/>
                  </a:ext>
                </a:extLst>
              </a:tr>
              <a:tr h="197312">
                <a:tc>
                  <a:txBody>
                    <a:bodyPr/>
                    <a:lstStyle/>
                    <a:p>
                      <a:pPr algn="l" rtl="0" fontAlgn="ctr"/>
                      <a:r>
                        <a:rPr lang="en-US" sz="1050" b="0" i="0" u="none" strike="noStrike" dirty="0">
                          <a:solidFill>
                            <a:srgbClr val="000000"/>
                          </a:solidFill>
                          <a:effectLst/>
                          <a:latin typeface="Calibri" panose="020F0502020204030204" pitchFamily="34" charset="0"/>
                        </a:rPr>
                        <a:t>Google (search engine)</a:t>
                      </a:r>
                    </a:p>
                  </a:txBody>
                  <a:tcPr marL="85725" marR="9525" marT="9525" marB="0" anchor="ctr">
                    <a:lnR w="38100" cap="flat" cmpd="sng" algn="ctr">
                      <a:solidFill>
                        <a:schemeClr val="bg1"/>
                      </a:solidFill>
                      <a:prstDash val="solid"/>
                      <a:round/>
                      <a:headEnd type="none" w="med" len="med"/>
                      <a:tailEnd type="none" w="med" len="med"/>
                    </a:lnR>
                    <a:solidFill>
                      <a:schemeClr val="accent5"/>
                    </a:solidFill>
                  </a:tcPr>
                </a:tc>
                <a:tc>
                  <a:txBody>
                    <a:bodyPr/>
                    <a:lstStyle/>
                    <a:p>
                      <a:pPr algn="ctr" rtl="0" fontAlgn="ctr"/>
                      <a:r>
                        <a:rPr lang="en-US" sz="1050" b="0" i="0" u="none" strike="noStrike">
                          <a:solidFill>
                            <a:srgbClr val="38393A"/>
                          </a:solidFill>
                          <a:effectLst/>
                          <a:latin typeface="Calibri" panose="020F0502020204030204" pitchFamily="34" charset="0"/>
                        </a:rPr>
                        <a:t>19%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ctr"/>
                      <a:r>
                        <a:rPr lang="en-US" sz="1050" b="0" i="0" u="none" strike="noStrike" dirty="0">
                          <a:solidFill>
                            <a:srgbClr val="38393A"/>
                          </a:solidFill>
                          <a:effectLst/>
                          <a:latin typeface="Calibri" panose="020F0502020204030204" pitchFamily="34" charset="0"/>
                        </a:rPr>
                        <a:t>17%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ctr"/>
                      <a:r>
                        <a:rPr lang="en-US" sz="1050" b="0" i="0" u="none" strike="noStrike" dirty="0">
                          <a:solidFill>
                            <a:srgbClr val="38393A"/>
                          </a:solidFill>
                          <a:effectLst/>
                          <a:latin typeface="Calibri" panose="020F0502020204030204" pitchFamily="34" charset="0"/>
                        </a:rPr>
                        <a:t>16%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en-US" sz="800" b="0" i="0" u="none" strike="noStrike">
                        <a:solidFill>
                          <a:srgbClr val="38393A"/>
                        </a:solidFill>
                        <a:effectLst/>
                        <a:latin typeface="Calibri" panose="020F0502020204030204" pitchFamily="34" charset="0"/>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12"/>
                  </a:ext>
                </a:extLst>
              </a:tr>
              <a:tr h="197312">
                <a:tc>
                  <a:txBody>
                    <a:bodyPr/>
                    <a:lstStyle/>
                    <a:p>
                      <a:pPr algn="l" rtl="0" fontAlgn="ctr"/>
                      <a:r>
                        <a:rPr lang="en-US" sz="1050" b="0" i="0" u="none" strike="noStrike" dirty="0">
                          <a:solidFill>
                            <a:srgbClr val="000000"/>
                          </a:solidFill>
                          <a:effectLst/>
                          <a:latin typeface="Calibri" panose="020F0502020204030204" pitchFamily="34" charset="0"/>
                        </a:rPr>
                        <a:t>The Guardian/Observer</a:t>
                      </a:r>
                    </a:p>
                  </a:txBody>
                  <a:tcPr marL="85725" marR="9525" marT="9525"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rtl="0" fontAlgn="ctr"/>
                      <a:r>
                        <a:rPr lang="en-US" sz="1050" b="0" i="0" u="none" strike="noStrike">
                          <a:solidFill>
                            <a:srgbClr val="38393A"/>
                          </a:solidFill>
                          <a:effectLst/>
                          <a:latin typeface="Calibri" panose="020F0502020204030204" pitchFamily="34" charset="0"/>
                        </a:rPr>
                        <a:t>16%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ctr"/>
                      <a:r>
                        <a:rPr lang="en-US" sz="1050" b="0" i="0" u="none" strike="noStrike">
                          <a:solidFill>
                            <a:srgbClr val="38393A"/>
                          </a:solidFill>
                          <a:effectLst/>
                          <a:latin typeface="Calibri" panose="020F0502020204030204" pitchFamily="34" charset="0"/>
                        </a:rPr>
                        <a:t>16%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ctr"/>
                      <a:r>
                        <a:rPr lang="en-US" sz="1050" b="0" i="0" u="none" strike="noStrike" dirty="0">
                          <a:solidFill>
                            <a:srgbClr val="38393A"/>
                          </a:solidFill>
                          <a:effectLst/>
                          <a:latin typeface="Calibri" panose="020F0502020204030204" pitchFamily="34" charset="0"/>
                        </a:rPr>
                        <a:t>15%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rtl="0" fontAlgn="b"/>
                      <a:endParaRPr lang="en-US" sz="1050" b="0" i="0" u="none" strike="noStrike">
                        <a:solidFill>
                          <a:srgbClr val="38393A"/>
                        </a:solidFill>
                        <a:effectLst/>
                        <a:latin typeface="Calibri" panose="020F0502020204030204" pitchFamily="34" charset="0"/>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13"/>
                  </a:ext>
                </a:extLst>
              </a:tr>
              <a:tr h="197312">
                <a:tc>
                  <a:txBody>
                    <a:bodyPr/>
                    <a:lstStyle/>
                    <a:p>
                      <a:pPr algn="l" rtl="0" fontAlgn="ctr"/>
                      <a:r>
                        <a:rPr lang="en-US" sz="1050" b="0" i="0" u="none" strike="noStrike" dirty="0">
                          <a:solidFill>
                            <a:srgbClr val="FFFFFF"/>
                          </a:solidFill>
                          <a:effectLst/>
                          <a:latin typeface="Calibri" panose="020F0502020204030204" pitchFamily="34" charset="0"/>
                        </a:rPr>
                        <a:t>BBC Two</a:t>
                      </a:r>
                    </a:p>
                  </a:txBody>
                  <a:tcPr marL="85725" marR="9525" marT="9525"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rtl="0" fontAlgn="ctr"/>
                      <a:r>
                        <a:rPr lang="en-US" sz="1050" b="0" i="0" u="none" strike="noStrike">
                          <a:solidFill>
                            <a:srgbClr val="38393A"/>
                          </a:solidFill>
                          <a:effectLst/>
                          <a:latin typeface="Calibri" panose="020F0502020204030204" pitchFamily="34" charset="0"/>
                        </a:rPr>
                        <a:t>15%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ctr"/>
                      <a:r>
                        <a:rPr lang="en-US" sz="1050" b="0" i="0" u="none" strike="noStrike">
                          <a:solidFill>
                            <a:srgbClr val="38393A"/>
                          </a:solidFill>
                          <a:effectLst/>
                          <a:latin typeface="Calibri" panose="020F0502020204030204" pitchFamily="34" charset="0"/>
                        </a:rPr>
                        <a:t>16%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ctr"/>
                      <a:r>
                        <a:rPr lang="en-US" sz="1050" b="0" i="0" u="none" strike="noStrike" dirty="0">
                          <a:solidFill>
                            <a:srgbClr val="38393A"/>
                          </a:solidFill>
                          <a:effectLst/>
                          <a:latin typeface="Calibri" panose="020F0502020204030204" pitchFamily="34" charset="0"/>
                        </a:rPr>
                        <a:t>14%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rtl="0" fontAlgn="b"/>
                      <a:endParaRPr lang="en-US" sz="1050" b="0" i="0" u="none" strike="noStrike">
                        <a:solidFill>
                          <a:srgbClr val="38393A"/>
                        </a:solidFill>
                        <a:effectLst/>
                        <a:latin typeface="Calibri" panose="020F0502020204030204" pitchFamily="34" charset="0"/>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433641605"/>
                  </a:ext>
                </a:extLst>
              </a:tr>
              <a:tr h="197312">
                <a:tc>
                  <a:txBody>
                    <a:bodyPr/>
                    <a:lstStyle/>
                    <a:p>
                      <a:pPr algn="l" rtl="0" fontAlgn="ctr"/>
                      <a:r>
                        <a:rPr lang="en-US" sz="1050" b="0" i="0" u="none" strike="noStrike" dirty="0">
                          <a:solidFill>
                            <a:srgbClr val="FFFFFF"/>
                          </a:solidFill>
                          <a:effectLst/>
                          <a:latin typeface="Calibri" panose="020F0502020204030204" pitchFamily="34" charset="0"/>
                        </a:rPr>
                        <a:t>BBC Radio 2</a:t>
                      </a:r>
                    </a:p>
                  </a:txBody>
                  <a:tcPr marL="85725" marR="9525" marT="9525" marB="0" anchor="ctr">
                    <a:lnR w="38100" cap="flat" cmpd="sng" algn="ctr">
                      <a:solidFill>
                        <a:schemeClr val="bg1"/>
                      </a:solidFill>
                      <a:prstDash val="solid"/>
                      <a:round/>
                      <a:headEnd type="none" w="med" len="med"/>
                      <a:tailEnd type="none" w="med" len="med"/>
                    </a:lnR>
                    <a:solidFill>
                      <a:schemeClr val="accent2"/>
                    </a:solidFill>
                  </a:tcPr>
                </a:tc>
                <a:tc>
                  <a:txBody>
                    <a:bodyPr/>
                    <a:lstStyle/>
                    <a:p>
                      <a:pPr algn="ctr" rtl="0" fontAlgn="ctr"/>
                      <a:r>
                        <a:rPr lang="en-US" sz="1050" b="0" i="0" u="none" strike="noStrike">
                          <a:solidFill>
                            <a:srgbClr val="38393A"/>
                          </a:solidFill>
                          <a:effectLst/>
                          <a:latin typeface="Calibri" panose="020F0502020204030204" pitchFamily="34" charset="0"/>
                        </a:rPr>
                        <a:t>16%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ctr"/>
                      <a:r>
                        <a:rPr lang="en-US" sz="1050" b="0" i="0" u="none" strike="noStrike">
                          <a:solidFill>
                            <a:srgbClr val="38393A"/>
                          </a:solidFill>
                          <a:effectLst/>
                          <a:latin typeface="Calibri" panose="020F0502020204030204" pitchFamily="34" charset="0"/>
                        </a:rPr>
                        <a:t>13%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ctr"/>
                      <a:r>
                        <a:rPr lang="en-US" sz="1050" b="0" i="0" u="none" strike="noStrike" dirty="0">
                          <a:solidFill>
                            <a:srgbClr val="38393A"/>
                          </a:solidFill>
                          <a:effectLst/>
                          <a:latin typeface="Calibri" panose="020F0502020204030204" pitchFamily="34" charset="0"/>
                        </a:rPr>
                        <a:t>14%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rtl="0" fontAlgn="b"/>
                      <a:endParaRPr lang="en-US" sz="1050" b="0" i="0" u="none" strike="noStrike">
                        <a:solidFill>
                          <a:srgbClr val="38393A"/>
                        </a:solidFill>
                        <a:effectLst/>
                        <a:latin typeface="Calibri" panose="020F0502020204030204" pitchFamily="34" charset="0"/>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20499600"/>
                  </a:ext>
                </a:extLst>
              </a:tr>
              <a:tr h="197312">
                <a:tc>
                  <a:txBody>
                    <a:bodyPr/>
                    <a:lstStyle/>
                    <a:p>
                      <a:pPr algn="l" rtl="0" fontAlgn="ctr"/>
                      <a:r>
                        <a:rPr lang="en-US" sz="1050" b="0" i="0" u="none" strike="noStrike" dirty="0">
                          <a:solidFill>
                            <a:srgbClr val="FFFFFF"/>
                          </a:solidFill>
                          <a:effectLst/>
                          <a:latin typeface="Calibri" panose="020F0502020204030204" pitchFamily="34" charset="0"/>
                        </a:rPr>
                        <a:t>Channel 5</a:t>
                      </a:r>
                    </a:p>
                  </a:txBody>
                  <a:tcPr marL="85725" marR="9525" marT="9525"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rtl="0" fontAlgn="ctr"/>
                      <a:r>
                        <a:rPr lang="en-US" sz="1050" b="0" i="0" u="none" strike="noStrike">
                          <a:solidFill>
                            <a:srgbClr val="38393A"/>
                          </a:solidFill>
                          <a:effectLst/>
                          <a:latin typeface="Calibri" panose="020F0502020204030204" pitchFamily="34" charset="0"/>
                        </a:rPr>
                        <a:t>11%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ctr"/>
                      <a:r>
                        <a:rPr lang="en-US" sz="1050" b="0" i="0" u="none" strike="noStrike">
                          <a:solidFill>
                            <a:srgbClr val="38393A"/>
                          </a:solidFill>
                          <a:effectLst/>
                          <a:latin typeface="Calibri" panose="020F0502020204030204" pitchFamily="34" charset="0"/>
                        </a:rPr>
                        <a:t>12%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ctr"/>
                      <a:r>
                        <a:rPr lang="en-US" sz="1050" b="0" i="0" u="none" strike="noStrike">
                          <a:solidFill>
                            <a:srgbClr val="38393A"/>
                          </a:solidFill>
                          <a:effectLst/>
                          <a:latin typeface="Calibri" panose="020F0502020204030204" pitchFamily="34" charset="0"/>
                        </a:rPr>
                        <a:t>12%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rtl="0" fontAlgn="b"/>
                      <a:endParaRPr lang="en-US" sz="1050" b="0" i="0" u="none" strike="noStrike">
                        <a:solidFill>
                          <a:srgbClr val="38393A"/>
                        </a:solidFill>
                        <a:effectLst/>
                        <a:latin typeface="Calibri" panose="020F0502020204030204" pitchFamily="34" charset="0"/>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15"/>
                  </a:ext>
                </a:extLst>
              </a:tr>
              <a:tr h="197312">
                <a:tc>
                  <a:txBody>
                    <a:bodyPr/>
                    <a:lstStyle/>
                    <a:p>
                      <a:pPr algn="l" rtl="0" fontAlgn="ctr"/>
                      <a:r>
                        <a:rPr lang="en-US" sz="1050" b="0" i="0" u="none" strike="noStrike" dirty="0">
                          <a:solidFill>
                            <a:srgbClr val="000000"/>
                          </a:solidFill>
                          <a:effectLst/>
                          <a:latin typeface="Calibri" panose="020F0502020204030204" pitchFamily="34" charset="0"/>
                        </a:rPr>
                        <a:t>The Sun/Sun on Sunday</a:t>
                      </a:r>
                    </a:p>
                  </a:txBody>
                  <a:tcPr marL="85725" marR="9525" marT="9525"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rtl="0" fontAlgn="ctr"/>
                      <a:r>
                        <a:rPr lang="en-US" sz="1050" b="0" i="0" u="none" strike="noStrike">
                          <a:solidFill>
                            <a:srgbClr val="38393A"/>
                          </a:solidFill>
                          <a:effectLst/>
                          <a:latin typeface="Calibri" panose="020F0502020204030204" pitchFamily="34" charset="0"/>
                        </a:rPr>
                        <a:t>14%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ctr"/>
                      <a:r>
                        <a:rPr lang="en-US" sz="1050" b="0" i="0" u="none" strike="noStrike">
                          <a:solidFill>
                            <a:srgbClr val="38393A"/>
                          </a:solidFill>
                          <a:effectLst/>
                          <a:latin typeface="Calibri" panose="020F0502020204030204" pitchFamily="34" charset="0"/>
                        </a:rPr>
                        <a:t>12%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ctr"/>
                      <a:r>
                        <a:rPr lang="en-US" sz="1050" b="0" i="0" u="none" strike="noStrike">
                          <a:solidFill>
                            <a:srgbClr val="38393A"/>
                          </a:solidFill>
                          <a:effectLst/>
                          <a:latin typeface="Calibri" panose="020F0502020204030204" pitchFamily="34" charset="0"/>
                        </a:rPr>
                        <a:t>11%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rtl="0" fontAlgn="b"/>
                      <a:endParaRPr lang="en-US" sz="1050" b="0" i="0" u="none" strike="noStrike">
                        <a:solidFill>
                          <a:srgbClr val="38393A"/>
                        </a:solidFill>
                        <a:effectLst/>
                        <a:latin typeface="Calibri" panose="020F0502020204030204" pitchFamily="34" charset="0"/>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16"/>
                  </a:ext>
                </a:extLst>
              </a:tr>
              <a:tr h="197312">
                <a:tc>
                  <a:txBody>
                    <a:bodyPr/>
                    <a:lstStyle/>
                    <a:p>
                      <a:pPr algn="l" rtl="0" fontAlgn="ctr"/>
                      <a:r>
                        <a:rPr lang="en-US" sz="1050" b="0" i="0" u="none" strike="noStrike">
                          <a:solidFill>
                            <a:srgbClr val="FFFFFF"/>
                          </a:solidFill>
                          <a:effectLst/>
                          <a:latin typeface="Calibri" panose="020F0502020204030204" pitchFamily="34" charset="0"/>
                        </a:rPr>
                        <a:t>BBC Radio 4</a:t>
                      </a:r>
                    </a:p>
                  </a:txBody>
                  <a:tcPr marL="85725" marR="9525" marT="9525" marB="0" anchor="ctr">
                    <a:lnR w="38100" cap="flat" cmpd="sng" algn="ctr">
                      <a:solidFill>
                        <a:schemeClr val="bg1"/>
                      </a:solidFill>
                      <a:prstDash val="solid"/>
                      <a:round/>
                      <a:headEnd type="none" w="med" len="med"/>
                      <a:tailEnd type="none" w="med" len="med"/>
                    </a:lnR>
                    <a:solidFill>
                      <a:schemeClr val="accent2"/>
                    </a:solidFill>
                  </a:tcPr>
                </a:tc>
                <a:tc>
                  <a:txBody>
                    <a:bodyPr/>
                    <a:lstStyle/>
                    <a:p>
                      <a:pPr algn="ctr" rtl="0" fontAlgn="ctr"/>
                      <a:r>
                        <a:rPr lang="en-US" sz="1050" b="0" i="0" u="none" strike="noStrike">
                          <a:solidFill>
                            <a:srgbClr val="38393A"/>
                          </a:solidFill>
                          <a:effectLst/>
                          <a:latin typeface="Calibri" panose="020F0502020204030204" pitchFamily="34" charset="0"/>
                        </a:rPr>
                        <a:t>12%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ctr"/>
                      <a:r>
                        <a:rPr lang="en-US" sz="1050" b="0" i="0" u="none" strike="noStrike">
                          <a:solidFill>
                            <a:srgbClr val="38393A"/>
                          </a:solidFill>
                          <a:effectLst/>
                          <a:latin typeface="Calibri" panose="020F0502020204030204" pitchFamily="34" charset="0"/>
                        </a:rPr>
                        <a:t>11%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ctr"/>
                      <a:r>
                        <a:rPr lang="en-US" sz="1050" b="0" i="0" u="none" strike="noStrike">
                          <a:solidFill>
                            <a:srgbClr val="38393A"/>
                          </a:solidFill>
                          <a:effectLst/>
                          <a:latin typeface="Calibri" panose="020F0502020204030204" pitchFamily="34" charset="0"/>
                        </a:rPr>
                        <a:t>11%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rtl="0" fontAlgn="b"/>
                      <a:endParaRPr lang="en-US" sz="1050" b="0" i="0" u="none" strike="noStrike">
                        <a:solidFill>
                          <a:srgbClr val="38393A"/>
                        </a:solidFill>
                        <a:effectLst/>
                        <a:latin typeface="Calibri" panose="020F0502020204030204" pitchFamily="34" charset="0"/>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17"/>
                  </a:ext>
                </a:extLst>
              </a:tr>
              <a:tr h="197312">
                <a:tc>
                  <a:txBody>
                    <a:bodyPr/>
                    <a:lstStyle/>
                    <a:p>
                      <a:pPr algn="l" rtl="0" fontAlgn="ctr"/>
                      <a:r>
                        <a:rPr lang="en-US" sz="1050" b="0" i="0" u="none" strike="noStrike">
                          <a:solidFill>
                            <a:srgbClr val="000000"/>
                          </a:solidFill>
                          <a:effectLst/>
                          <a:latin typeface="Calibri" panose="020F0502020204030204" pitchFamily="34" charset="0"/>
                        </a:rPr>
                        <a:t>Sky News website/app</a:t>
                      </a:r>
                    </a:p>
                  </a:txBody>
                  <a:tcPr marL="85725" marR="9525" marT="9525" marB="0" anchor="ctr">
                    <a:lnR w="38100" cap="flat" cmpd="sng" algn="ctr">
                      <a:solidFill>
                        <a:schemeClr val="bg1"/>
                      </a:solidFill>
                      <a:prstDash val="solid"/>
                      <a:round/>
                      <a:headEnd type="none" w="med" len="med"/>
                      <a:tailEnd type="none" w="med" len="med"/>
                    </a:lnR>
                    <a:solidFill>
                      <a:schemeClr val="accent5"/>
                    </a:solidFill>
                  </a:tcPr>
                </a:tc>
                <a:tc>
                  <a:txBody>
                    <a:bodyPr/>
                    <a:lstStyle/>
                    <a:p>
                      <a:pPr algn="ctr" rtl="0" fontAlgn="ctr"/>
                      <a:r>
                        <a:rPr lang="en-US" sz="1050" b="0" i="0" u="none" strike="noStrike">
                          <a:solidFill>
                            <a:srgbClr val="38393A"/>
                          </a:solidFill>
                          <a:effectLst/>
                          <a:latin typeface="Calibri" panose="020F0502020204030204" pitchFamily="34" charset="0"/>
                        </a:rPr>
                        <a:t>11%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ctr"/>
                      <a:r>
                        <a:rPr lang="en-US" sz="1050" b="0" i="0" u="none" strike="noStrike">
                          <a:solidFill>
                            <a:srgbClr val="38393A"/>
                          </a:solidFill>
                          <a:effectLst/>
                          <a:latin typeface="Calibri" panose="020F0502020204030204" pitchFamily="34" charset="0"/>
                        </a:rPr>
                        <a:t>12%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ctr"/>
                      <a:r>
                        <a:rPr lang="en-US" sz="1050" b="0" i="0" u="none" strike="noStrike">
                          <a:solidFill>
                            <a:srgbClr val="38393A"/>
                          </a:solidFill>
                          <a:effectLst/>
                          <a:latin typeface="Calibri" panose="020F0502020204030204" pitchFamily="34" charset="0"/>
                        </a:rPr>
                        <a:t>11%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18"/>
                  </a:ext>
                </a:extLst>
              </a:tr>
              <a:tr h="197312">
                <a:tc>
                  <a:txBody>
                    <a:bodyPr/>
                    <a:lstStyle/>
                    <a:p>
                      <a:pPr algn="l" rtl="0" fontAlgn="ctr"/>
                      <a:r>
                        <a:rPr lang="en-US" sz="1050" b="0" i="0" u="none" strike="noStrike" dirty="0">
                          <a:solidFill>
                            <a:srgbClr val="FFFFFF"/>
                          </a:solidFill>
                          <a:effectLst/>
                          <a:latin typeface="Calibri" panose="020F0502020204030204" pitchFamily="34" charset="0"/>
                        </a:rPr>
                        <a:t>BBC Radio 1</a:t>
                      </a:r>
                    </a:p>
                  </a:txBody>
                  <a:tcPr marL="85725" marR="9525" marT="9525" marB="0" anchor="ctr">
                    <a:lnR w="38100" cap="flat" cmpd="sng" algn="ctr">
                      <a:solidFill>
                        <a:schemeClr val="bg1"/>
                      </a:solidFill>
                      <a:prstDash val="solid"/>
                      <a:round/>
                      <a:headEnd type="none" w="med" len="med"/>
                      <a:tailEnd type="none" w="med" len="med"/>
                    </a:lnR>
                    <a:solidFill>
                      <a:schemeClr val="accent2"/>
                    </a:solidFill>
                  </a:tcPr>
                </a:tc>
                <a:tc>
                  <a:txBody>
                    <a:bodyPr/>
                    <a:lstStyle/>
                    <a:p>
                      <a:pPr algn="ctr" rtl="0" fontAlgn="ctr"/>
                      <a:r>
                        <a:rPr lang="en-US" sz="1050" b="0" i="0" u="none" strike="noStrike">
                          <a:solidFill>
                            <a:srgbClr val="38393A"/>
                          </a:solidFill>
                          <a:effectLst/>
                          <a:latin typeface="Calibri" panose="020F0502020204030204" pitchFamily="34" charset="0"/>
                        </a:rPr>
                        <a:t>13%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ctr"/>
                      <a:r>
                        <a:rPr lang="en-US" sz="1050" b="0" i="0" u="none" strike="noStrike">
                          <a:solidFill>
                            <a:srgbClr val="38393A"/>
                          </a:solidFill>
                          <a:effectLst/>
                          <a:latin typeface="Calibri" panose="020F0502020204030204" pitchFamily="34" charset="0"/>
                        </a:rPr>
                        <a:t>11%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ctr"/>
                      <a:r>
                        <a:rPr lang="en-US" sz="1050" b="0" i="0" u="none" strike="noStrike">
                          <a:solidFill>
                            <a:srgbClr val="38393A"/>
                          </a:solidFill>
                          <a:effectLst/>
                          <a:latin typeface="Calibri" panose="020F0502020204030204" pitchFamily="34" charset="0"/>
                        </a:rPr>
                        <a:t>10%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rtl="0" fontAlgn="b"/>
                      <a:endParaRPr lang="en-US" sz="1050" b="0" i="0" u="none" strike="noStrike" dirty="0">
                        <a:solidFill>
                          <a:srgbClr val="38393A"/>
                        </a:solidFill>
                        <a:effectLst/>
                        <a:latin typeface="Calibri" panose="020F0502020204030204" pitchFamily="34" charset="0"/>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984204311"/>
                  </a:ext>
                </a:extLst>
              </a:tr>
            </a:tbl>
          </a:graphicData>
        </a:graphic>
      </p:graphicFrame>
      <p:sp>
        <p:nvSpPr>
          <p:cNvPr id="9" name="Isosceles Triangle 8">
            <a:extLst>
              <a:ext uri="{FF2B5EF4-FFF2-40B4-BE49-F238E27FC236}">
                <a16:creationId xmlns:a16="http://schemas.microsoft.com/office/drawing/2014/main" id="{146A26B1-3451-A734-8501-74087EF3B0A3}"/>
              </a:ext>
              <a:ext uri="{C183D7F6-B498-43B3-948B-1728B52AA6E4}">
                <adec:decorative xmlns:adec="http://schemas.microsoft.com/office/drawing/2017/decorative" val="1"/>
              </a:ext>
            </a:extLst>
          </p:cNvPr>
          <p:cNvSpPr/>
          <p:nvPr/>
        </p:nvSpPr>
        <p:spPr bwMode="ltGray">
          <a:xfrm rot="10800000">
            <a:off x="6246737" y="1965730"/>
            <a:ext cx="90000" cy="90000"/>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a:p>
        </p:txBody>
      </p:sp>
      <p:sp>
        <p:nvSpPr>
          <p:cNvPr id="10" name="Isosceles Triangle 9">
            <a:extLst>
              <a:ext uri="{FF2B5EF4-FFF2-40B4-BE49-F238E27FC236}">
                <a16:creationId xmlns:a16="http://schemas.microsoft.com/office/drawing/2014/main" id="{09922850-CA1D-9732-8B90-8CE266BF5C56}"/>
              </a:ext>
              <a:ext uri="{C183D7F6-B498-43B3-948B-1728B52AA6E4}">
                <adec:decorative xmlns:adec="http://schemas.microsoft.com/office/drawing/2017/decorative" val="1"/>
              </a:ext>
            </a:extLst>
          </p:cNvPr>
          <p:cNvSpPr/>
          <p:nvPr/>
        </p:nvSpPr>
        <p:spPr bwMode="ltGray">
          <a:xfrm rot="10800000">
            <a:off x="6246737" y="2172448"/>
            <a:ext cx="90000" cy="90000"/>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a:p>
        </p:txBody>
      </p:sp>
      <p:sp>
        <p:nvSpPr>
          <p:cNvPr id="11" name="Isosceles Triangle 10">
            <a:extLst>
              <a:ext uri="{FF2B5EF4-FFF2-40B4-BE49-F238E27FC236}">
                <a16:creationId xmlns:a16="http://schemas.microsoft.com/office/drawing/2014/main" id="{27453D87-2E6D-9D72-48D2-F5B0CE44D1B3}"/>
              </a:ext>
              <a:ext uri="{C183D7F6-B498-43B3-948B-1728B52AA6E4}">
                <adec:decorative xmlns:adec="http://schemas.microsoft.com/office/drawing/2017/decorative" val="1"/>
              </a:ext>
            </a:extLst>
          </p:cNvPr>
          <p:cNvSpPr/>
          <p:nvPr/>
        </p:nvSpPr>
        <p:spPr bwMode="ltGray">
          <a:xfrm rot="10800000">
            <a:off x="6246737" y="2762025"/>
            <a:ext cx="90000" cy="90000"/>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a:p>
        </p:txBody>
      </p:sp>
      <p:sp>
        <p:nvSpPr>
          <p:cNvPr id="13" name="Isosceles Triangle 12">
            <a:extLst>
              <a:ext uri="{FF2B5EF4-FFF2-40B4-BE49-F238E27FC236}">
                <a16:creationId xmlns:a16="http://schemas.microsoft.com/office/drawing/2014/main" id="{6DFE8C7B-206C-0376-4499-A1C465B998A0}"/>
              </a:ext>
              <a:ext uri="{C183D7F6-B498-43B3-948B-1728B52AA6E4}">
                <adec:decorative xmlns:adec="http://schemas.microsoft.com/office/drawing/2017/decorative" val="1"/>
              </a:ext>
            </a:extLst>
          </p:cNvPr>
          <p:cNvSpPr/>
          <p:nvPr/>
        </p:nvSpPr>
        <p:spPr bwMode="ltGray">
          <a:xfrm rot="10800000">
            <a:off x="6246738" y="4541432"/>
            <a:ext cx="90000" cy="90000"/>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a:p>
        </p:txBody>
      </p:sp>
      <p:sp>
        <p:nvSpPr>
          <p:cNvPr id="15" name="Isosceles Triangle 14">
            <a:extLst>
              <a:ext uri="{FF2B5EF4-FFF2-40B4-BE49-F238E27FC236}">
                <a16:creationId xmlns:a16="http://schemas.microsoft.com/office/drawing/2014/main" id="{4143AE90-D249-923F-0F0D-65D153BB5A90}"/>
              </a:ext>
              <a:ext uri="{C183D7F6-B498-43B3-948B-1728B52AA6E4}">
                <adec:decorative xmlns:adec="http://schemas.microsoft.com/office/drawing/2017/decorative" val="1"/>
              </a:ext>
            </a:extLst>
          </p:cNvPr>
          <p:cNvSpPr/>
          <p:nvPr/>
        </p:nvSpPr>
        <p:spPr bwMode="ltGray">
          <a:xfrm rot="10800000">
            <a:off x="6246737" y="2960447"/>
            <a:ext cx="90000" cy="90000"/>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a:p>
        </p:txBody>
      </p:sp>
      <p:graphicFrame>
        <p:nvGraphicFramePr>
          <p:cNvPr id="16" name="Table 15">
            <a:extLst>
              <a:ext uri="{C183D7F6-B498-43B3-948B-1728B52AA6E4}">
                <adec:decorative xmlns:adec="http://schemas.microsoft.com/office/drawing/2017/decorative" val="1"/>
              </a:ext>
            </a:extLst>
          </p:cNvPr>
          <p:cNvGraphicFramePr>
            <a:graphicFrameLocks noGrp="1"/>
          </p:cNvGraphicFramePr>
          <p:nvPr/>
        </p:nvGraphicFramePr>
        <p:xfrm>
          <a:off x="304323" y="2223453"/>
          <a:ext cx="1371600" cy="1600200"/>
        </p:xfrm>
        <a:graphic>
          <a:graphicData uri="http://schemas.openxmlformats.org/drawingml/2006/table">
            <a:tbl>
              <a:tblPr bandRow="1">
                <a:tableStyleId>{5C22544A-7EE6-4342-B048-85BDC9FD1C3A}</a:tableStyleId>
              </a:tblPr>
              <a:tblGrid>
                <a:gridCol w="1371600">
                  <a:extLst>
                    <a:ext uri="{9D8B030D-6E8A-4147-A177-3AD203B41FA5}">
                      <a16:colId xmlns:a16="http://schemas.microsoft.com/office/drawing/2014/main" val="20000"/>
                    </a:ext>
                  </a:extLst>
                </a:gridCol>
              </a:tblGrid>
              <a:tr h="3200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a:solidFill>
                            <a:schemeClr val="bg1"/>
                          </a:solidFill>
                        </a:rPr>
                        <a:t>TV channel</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320040">
                <a:tc>
                  <a:txBody>
                    <a:bodyPr/>
                    <a:lstStyle/>
                    <a:p>
                      <a:pPr algn="ctr">
                        <a:lnSpc>
                          <a:spcPct val="85000"/>
                        </a:lnSpc>
                      </a:pPr>
                      <a:r>
                        <a:rPr lang="en-GB" sz="1200">
                          <a:solidFill>
                            <a:srgbClr val="000000"/>
                          </a:solidFill>
                        </a:rPr>
                        <a:t>Newspaper</a:t>
                      </a:r>
                      <a:br>
                        <a:rPr lang="en-GB" sz="1200">
                          <a:solidFill>
                            <a:srgbClr val="000000"/>
                          </a:solidFill>
                        </a:rPr>
                      </a:br>
                      <a:r>
                        <a:rPr lang="en-GB" sz="1000">
                          <a:solidFill>
                            <a:srgbClr val="000000"/>
                          </a:solidFill>
                        </a:rPr>
                        <a:t>(print + website/app)</a:t>
                      </a:r>
                      <a:endParaRPr lang="en-US" sz="1200">
                        <a:solidFill>
                          <a:srgbClr val="000000"/>
                        </a:solidFill>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3200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a:solidFill>
                            <a:schemeClr val="bg1"/>
                          </a:solidFill>
                        </a:rPr>
                        <a:t>Radio station</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10002"/>
                  </a:ext>
                </a:extLst>
              </a:tr>
              <a:tr h="3200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a:solidFill>
                            <a:schemeClr val="bg1"/>
                          </a:solidFill>
                        </a:rPr>
                        <a:t>Social media</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lumMod val="75000"/>
                      </a:schemeClr>
                    </a:solidFill>
                  </a:tcPr>
                </a:tc>
                <a:extLst>
                  <a:ext uri="{0D108BD9-81ED-4DB2-BD59-A6C34878D82A}">
                    <a16:rowId xmlns:a16="http://schemas.microsoft.com/office/drawing/2014/main" val="10003"/>
                  </a:ext>
                </a:extLst>
              </a:tr>
              <a:tr h="3200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dirty="0">
                          <a:solidFill>
                            <a:srgbClr val="000000"/>
                          </a:solidFill>
                        </a:rPr>
                        <a:t>Other website/app</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0004"/>
                  </a:ext>
                </a:extLst>
              </a:tr>
            </a:tbl>
          </a:graphicData>
        </a:graphic>
      </p:graphicFrame>
      <p:sp>
        <p:nvSpPr>
          <p:cNvPr id="21" name="Text Placeholder 4">
            <a:extLst>
              <a:ext uri="{FF2B5EF4-FFF2-40B4-BE49-F238E27FC236}">
                <a16:creationId xmlns:a16="http://schemas.microsoft.com/office/drawing/2014/main" id="{8DC20881-F7F4-6AA9-FC0F-2BFAFD77D1FD}"/>
              </a:ext>
            </a:extLst>
          </p:cNvPr>
          <p:cNvSpPr txBox="1">
            <a:spLocks/>
          </p:cNvSpPr>
          <p:nvPr/>
        </p:nvSpPr>
        <p:spPr>
          <a:xfrm>
            <a:off x="11253" y="5972438"/>
            <a:ext cx="9046078" cy="880439"/>
          </a:xfrm>
          <a:prstGeom prst="rect">
            <a:avLst/>
          </a:prstGeom>
        </p:spPr>
        <p:txBody>
          <a:bodyPr/>
          <a:lstStyle>
            <a:lvl1pPr marL="0" indent="0" algn="l" defTabSz="457200" rtl="0" eaLnBrk="1" latinLnBrk="0" hangingPunct="1">
              <a:spcBef>
                <a:spcPct val="20000"/>
              </a:spcBef>
              <a:buFont typeface="Arial"/>
              <a:buNone/>
              <a:defRPr sz="1000" kern="1200" baseline="0">
                <a:ln>
                  <a:noFill/>
                </a:ln>
                <a:solidFill>
                  <a:schemeClr val="bg1"/>
                </a:solidFill>
                <a:effectLst/>
                <a:latin typeface="+mj-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spcBef>
                <a:spcPts val="200"/>
              </a:spcBef>
              <a:tabLst>
                <a:tab pos="8229600" algn="r"/>
              </a:tabLst>
            </a:pPr>
            <a:r>
              <a:rPr lang="en-GB" dirty="0"/>
              <a:t>Source: </a:t>
            </a:r>
            <a:r>
              <a:rPr lang="en-CA" dirty="0"/>
              <a:t>Ofcom News Consumption Survey 2022 – </a:t>
            </a:r>
            <a:r>
              <a:rPr lang="en-CA" dirty="0">
                <a:solidFill>
                  <a:srgbClr val="FFFF00"/>
                </a:solidFill>
              </a:rPr>
              <a:t>ONLINE SAMPLE ONLY</a:t>
            </a:r>
          </a:p>
          <a:p>
            <a:pPr>
              <a:lnSpc>
                <a:spcPct val="90000"/>
              </a:lnSpc>
              <a:spcBef>
                <a:spcPts val="200"/>
              </a:spcBef>
            </a:pPr>
            <a:r>
              <a:rPr lang="en-GB" dirty="0"/>
              <a:t>Question: D2a-D8a</a:t>
            </a:r>
            <a:r>
              <a:rPr lang="nl-NL" dirty="0"/>
              <a:t>. </a:t>
            </a:r>
            <a:r>
              <a:rPr lang="en-GB" dirty="0"/>
              <a:t>Thinking specifically about  &lt;platform&gt;, which of the following do you use for news nowadays?</a:t>
            </a:r>
            <a:endParaRPr lang="en-US" dirty="0"/>
          </a:p>
          <a:p>
            <a:pPr>
              <a:lnSpc>
                <a:spcPct val="90000"/>
              </a:lnSpc>
              <a:spcBef>
                <a:spcPts val="200"/>
              </a:spcBef>
            </a:pPr>
            <a:r>
              <a:rPr lang="en-GB" dirty="0"/>
              <a:t>Base: All Adults 16+ (online sample only) - 2022=3423, 2021=3327, 2020=2510</a:t>
            </a:r>
          </a:p>
          <a:p>
            <a:pPr>
              <a:lnSpc>
                <a:spcPct val="90000"/>
              </a:lnSpc>
              <a:spcBef>
                <a:spcPts val="200"/>
              </a:spcBef>
            </a:pPr>
            <a:r>
              <a:rPr lang="en-US" dirty="0"/>
              <a:t>Green/red triangles </a:t>
            </a:r>
            <a:r>
              <a:rPr lang="en-GB" dirty="0"/>
              <a:t>indicate statistically significant differences between 2022 and 2021 (at 95% confidence level)</a:t>
            </a:r>
          </a:p>
          <a:p>
            <a:pPr>
              <a:lnSpc>
                <a:spcPct val="90000"/>
              </a:lnSpc>
              <a:spcBef>
                <a:spcPts val="200"/>
              </a:spcBef>
            </a:pPr>
            <a:r>
              <a:rPr lang="en-GB" dirty="0"/>
              <a:t>*Online sample only used to show trend between 2021 and 2022</a:t>
            </a:r>
          </a:p>
        </p:txBody>
      </p:sp>
      <p:sp>
        <p:nvSpPr>
          <p:cNvPr id="20" name="TextBox 19">
            <a:extLst>
              <a:ext uri="{FF2B5EF4-FFF2-40B4-BE49-F238E27FC236}">
                <a16:creationId xmlns:a16="http://schemas.microsoft.com/office/drawing/2014/main" id="{4F423A5D-6A8A-6C0C-CE64-5A769402F5CB}"/>
              </a:ext>
            </a:extLst>
          </p:cNvPr>
          <p:cNvSpPr txBox="1"/>
          <p:nvPr/>
        </p:nvSpPr>
        <p:spPr>
          <a:xfrm>
            <a:off x="7782127" y="6106474"/>
            <a:ext cx="1099915" cy="461665"/>
          </a:xfrm>
          <a:prstGeom prst="rect">
            <a:avLst/>
          </a:prstGeom>
          <a:solidFill>
            <a:schemeClr val="accent5">
              <a:lumMod val="20000"/>
              <a:lumOff val="80000"/>
            </a:schemeClr>
          </a:solidFill>
        </p:spPr>
        <p:txBody>
          <a:bodyPr wrap="square" rtlCol="0">
            <a:spAutoFit/>
          </a:bodyPr>
          <a:lstStyle/>
          <a:p>
            <a:pPr algn="ctr"/>
            <a:r>
              <a:rPr lang="en-GB" sz="1200"/>
              <a:t>ONLINE SAMPLE ONLY </a:t>
            </a:r>
          </a:p>
        </p:txBody>
      </p:sp>
    </p:spTree>
    <p:extLst>
      <p:ext uri="{BB962C8B-B14F-4D97-AF65-F5344CB8AC3E}">
        <p14:creationId xmlns:p14="http://schemas.microsoft.com/office/powerpoint/2010/main" val="17290078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5"/>
          <p:cNvSpPr>
            <a:spLocks noGrp="1"/>
          </p:cNvSpPr>
          <p:nvPr>
            <p:ph type="title"/>
          </p:nvPr>
        </p:nvSpPr>
        <p:spPr>
          <a:xfrm>
            <a:off x="112106" y="1530371"/>
            <a:ext cx="9046078" cy="300991"/>
          </a:xfrm>
          <a:prstGeom prst="rect">
            <a:avLst/>
          </a:prstGeom>
        </p:spPr>
        <p:txBody>
          <a:bodyPr/>
          <a:lstStyle/>
          <a:p>
            <a:r>
              <a:rPr lang="en-GB" kern="0">
                <a:cs typeface="Arial" pitchFamily="34" charset="0"/>
              </a:rPr>
              <a:t>TV channels used for news nowadays</a:t>
            </a:r>
            <a:br>
              <a:rPr lang="en-GB" kern="0">
                <a:cs typeface="Arial" pitchFamily="34" charset="0"/>
              </a:rPr>
            </a:br>
            <a:r>
              <a:rPr lang="en-GB" sz="1100" i="1" kern="0">
                <a:cs typeface="Arial" pitchFamily="34" charset="0"/>
              </a:rPr>
              <a:t>All using TV for news </a:t>
            </a:r>
            <a:br>
              <a:rPr lang="en-GB" sz="1100" kern="0">
                <a:cs typeface="Arial" pitchFamily="34" charset="0"/>
              </a:rPr>
            </a:br>
            <a:endParaRPr lang="en-GB"/>
          </a:p>
        </p:txBody>
      </p:sp>
      <p:sp>
        <p:nvSpPr>
          <p:cNvPr id="4" name="Text Placeholder 3"/>
          <p:cNvSpPr>
            <a:spLocks noGrp="1"/>
          </p:cNvSpPr>
          <p:nvPr>
            <p:ph type="body" sz="quarter" idx="14"/>
          </p:nvPr>
        </p:nvSpPr>
        <p:spPr>
          <a:xfrm>
            <a:off x="112105" y="294850"/>
            <a:ext cx="7563821" cy="705057"/>
          </a:xfrm>
          <a:prstGeom prst="rect">
            <a:avLst/>
          </a:prstGeom>
        </p:spPr>
        <p:txBody>
          <a:bodyPr anchor="t" anchorCtr="0"/>
          <a:lstStyle/>
          <a:p>
            <a:pPr>
              <a:lnSpc>
                <a:spcPts val="1700"/>
              </a:lnSpc>
            </a:pPr>
            <a:r>
              <a:rPr lang="en-GB" sz="1800" dirty="0"/>
              <a:t>Among the adults that use TV for news, BBC One remains the most-used channel. </a:t>
            </a:r>
          </a:p>
        </p:txBody>
      </p:sp>
      <p:sp>
        <p:nvSpPr>
          <p:cNvPr id="8" name="Title 1">
            <a:extLst>
              <a:ext uri="{FF2B5EF4-FFF2-40B4-BE49-F238E27FC236}">
                <a16:creationId xmlns:a16="http://schemas.microsoft.com/office/drawing/2014/main" id="{54EEDFC0-9798-4E40-A1BE-0AF79296C148}"/>
              </a:ext>
            </a:extLst>
          </p:cNvPr>
          <p:cNvSpPr txBox="1">
            <a:spLocks/>
          </p:cNvSpPr>
          <p:nvPr/>
        </p:nvSpPr>
        <p:spPr>
          <a:xfrm>
            <a:off x="112106" y="1182732"/>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dirty="0">
                <a:latin typeface="+mn-lt"/>
                <a:cs typeface="Arial" pitchFamily="34" charset="0"/>
              </a:rPr>
              <a:t>Figure 4.4</a:t>
            </a:r>
            <a:br>
              <a:rPr lang="en-GB" sz="1800" b="1" dirty="0">
                <a:latin typeface="+mn-lt"/>
                <a:cs typeface="Arial" pitchFamily="34" charset="0"/>
              </a:rPr>
            </a:br>
            <a:endParaRPr lang="en-GB" sz="1800" b="1" dirty="0">
              <a:latin typeface="+mn-lt"/>
              <a:cs typeface="Arial" pitchFamily="34" charset="0"/>
            </a:endParaRPr>
          </a:p>
        </p:txBody>
      </p:sp>
      <p:graphicFrame>
        <p:nvGraphicFramePr>
          <p:cNvPr id="11" name="Chart Placeholder 10" descr="This chart shows the TV channels used for news nowadays – using the 2022, 2020, 2019 and 2018 combined F2F &amp; online data.  Among the adults who claim to consume news through TV, BBC One is used by 72% in 2022, ITV by 47% and the BBC News channel by 33%.">
            <a:extLst>
              <a:ext uri="{FF2B5EF4-FFF2-40B4-BE49-F238E27FC236}">
                <a16:creationId xmlns:a16="http://schemas.microsoft.com/office/drawing/2014/main" id="{C1FE146A-AC31-355D-0F67-07B7ED1CD4DF}"/>
              </a:ext>
            </a:extLst>
          </p:cNvPr>
          <p:cNvGraphicFramePr>
            <a:graphicFrameLocks/>
          </p:cNvGraphicFramePr>
          <p:nvPr>
            <p:extLst>
              <p:ext uri="{D42A27DB-BD31-4B8C-83A1-F6EECF244321}">
                <p14:modId xmlns:p14="http://schemas.microsoft.com/office/powerpoint/2010/main" val="188397796"/>
              </p:ext>
            </p:extLst>
          </p:nvPr>
        </p:nvGraphicFramePr>
        <p:xfrm>
          <a:off x="53285" y="1849468"/>
          <a:ext cx="8008729" cy="4066129"/>
        </p:xfrm>
        <a:graphic>
          <a:graphicData uri="http://schemas.openxmlformats.org/drawingml/2006/chart">
            <c:chart xmlns:c="http://schemas.openxmlformats.org/drawingml/2006/chart" xmlns:r="http://schemas.openxmlformats.org/officeDocument/2006/relationships" r:id="rId3"/>
          </a:graphicData>
        </a:graphic>
      </p:graphicFrame>
      <p:sp>
        <p:nvSpPr>
          <p:cNvPr id="12" name="Isosceles Triangle 11">
            <a:extLst>
              <a:ext uri="{FF2B5EF4-FFF2-40B4-BE49-F238E27FC236}">
                <a16:creationId xmlns:a16="http://schemas.microsoft.com/office/drawing/2014/main" id="{990264F7-BB7B-F457-0ABD-5AF78B07B4BC}"/>
              </a:ext>
              <a:ext uri="{C183D7F6-B498-43B3-948B-1728B52AA6E4}">
                <adec:decorative xmlns:adec="http://schemas.microsoft.com/office/drawing/2017/decorative" val="1"/>
              </a:ext>
            </a:extLst>
          </p:cNvPr>
          <p:cNvSpPr/>
          <p:nvPr/>
        </p:nvSpPr>
        <p:spPr bwMode="ltGray">
          <a:xfrm>
            <a:off x="4681991" y="2671870"/>
            <a:ext cx="90000" cy="90000"/>
          </a:xfrm>
          <a:prstGeom prst="triangle">
            <a:avLst/>
          </a:prstGeom>
          <a:solidFill>
            <a:schemeClr val="accent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a:p>
        </p:txBody>
      </p:sp>
      <p:sp>
        <p:nvSpPr>
          <p:cNvPr id="14" name="Isosceles Triangle 13">
            <a:extLst>
              <a:ext uri="{FF2B5EF4-FFF2-40B4-BE49-F238E27FC236}">
                <a16:creationId xmlns:a16="http://schemas.microsoft.com/office/drawing/2014/main" id="{C215789D-7931-6503-01DF-1174D3B2C3B6}"/>
              </a:ext>
              <a:ext uri="{C183D7F6-B498-43B3-948B-1728B52AA6E4}">
                <adec:decorative xmlns:adec="http://schemas.microsoft.com/office/drawing/2017/decorative" val="1"/>
              </a:ext>
            </a:extLst>
          </p:cNvPr>
          <p:cNvSpPr/>
          <p:nvPr/>
        </p:nvSpPr>
        <p:spPr bwMode="ltGray">
          <a:xfrm rot="10800000">
            <a:off x="5143718" y="2324496"/>
            <a:ext cx="90000" cy="90000"/>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a:p>
        </p:txBody>
      </p:sp>
      <p:graphicFrame>
        <p:nvGraphicFramePr>
          <p:cNvPr id="13" name="Table 12">
            <a:extLst>
              <a:ext uri="{FF2B5EF4-FFF2-40B4-BE49-F238E27FC236}">
                <a16:creationId xmlns:a16="http://schemas.microsoft.com/office/drawing/2014/main" id="{E071F7D4-67B7-1BB9-18CA-E647A21C75C0}"/>
              </a:ext>
            </a:extLst>
          </p:cNvPr>
          <p:cNvGraphicFramePr>
            <a:graphicFrameLocks noGrp="1"/>
          </p:cNvGraphicFramePr>
          <p:nvPr>
            <p:extLst>
              <p:ext uri="{D42A27DB-BD31-4B8C-83A1-F6EECF244321}">
                <p14:modId xmlns:p14="http://schemas.microsoft.com/office/powerpoint/2010/main" val="91493868"/>
              </p:ext>
            </p:extLst>
          </p:nvPr>
        </p:nvGraphicFramePr>
        <p:xfrm>
          <a:off x="7297086" y="2593691"/>
          <a:ext cx="1178352" cy="1310640"/>
        </p:xfrm>
        <a:graphic>
          <a:graphicData uri="http://schemas.openxmlformats.org/drawingml/2006/table">
            <a:tbl>
              <a:tblPr firstRow="1" bandRow="1">
                <a:tableStyleId>{5C22544A-7EE6-4342-B048-85BDC9FD1C3A}</a:tableStyleId>
              </a:tblPr>
              <a:tblGrid>
                <a:gridCol w="648000">
                  <a:extLst>
                    <a:ext uri="{9D8B030D-6E8A-4147-A177-3AD203B41FA5}">
                      <a16:colId xmlns:a16="http://schemas.microsoft.com/office/drawing/2014/main" val="20000"/>
                    </a:ext>
                  </a:extLst>
                </a:gridCol>
                <a:gridCol w="530352">
                  <a:extLst>
                    <a:ext uri="{9D8B030D-6E8A-4147-A177-3AD203B41FA5}">
                      <a16:colId xmlns:a16="http://schemas.microsoft.com/office/drawing/2014/main" val="20003"/>
                    </a:ext>
                  </a:extLst>
                </a:gridCol>
              </a:tblGrid>
              <a:tr h="238158">
                <a:tc gridSpan="2">
                  <a:txBody>
                    <a:bodyPr/>
                    <a:lstStyle/>
                    <a:p>
                      <a:pPr algn="ctr"/>
                      <a:r>
                        <a:rPr lang="en-GB" sz="1200" dirty="0">
                          <a:solidFill>
                            <a:schemeClr val="tx1"/>
                          </a:solidFill>
                          <a:latin typeface="+mn-lt"/>
                          <a:cs typeface="Arial" panose="020B0604020202020204" pitchFamily="34" charset="0"/>
                        </a:rPr>
                        <a:t>Any BBC TV</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hMerge="1">
                  <a:txBody>
                    <a:bodyPr/>
                    <a:lstStyle/>
                    <a:p>
                      <a:pPr algn="ctr"/>
                      <a:endParaRPr lang="en-GB" sz="1200">
                        <a:latin typeface="+mn-lt"/>
                        <a:cs typeface="Arial" panose="020B0604020202020204"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238158">
                <a:tc>
                  <a:txBody>
                    <a:bodyPr/>
                    <a:lstStyle/>
                    <a:p>
                      <a:r>
                        <a:rPr lang="en-GB" sz="1100">
                          <a:solidFill>
                            <a:schemeClr val="bg1"/>
                          </a:solidFill>
                          <a:latin typeface="+mn-lt"/>
                          <a:cs typeface="Arial" panose="020B0604020202020204" pitchFamily="34" charset="0"/>
                        </a:rPr>
                        <a:t>2022*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algn="ctr"/>
                      <a:r>
                        <a:rPr lang="en-GB" sz="1100">
                          <a:latin typeface="+mn-lt"/>
                          <a:cs typeface="Arial" panose="020B0604020202020204" pitchFamily="34" charset="0"/>
                        </a:rPr>
                        <a:t>84%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238158">
                <a:tc>
                  <a:txBody>
                    <a:bodyPr/>
                    <a:lstStyle/>
                    <a:p>
                      <a:r>
                        <a:rPr lang="en-GB" sz="1100">
                          <a:solidFill>
                            <a:schemeClr val="tx1"/>
                          </a:solidFill>
                          <a:latin typeface="+mn-lt"/>
                          <a:cs typeface="Arial" panose="020B0604020202020204" pitchFamily="34" charset="0"/>
                        </a:rPr>
                        <a:t>2020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r>
                        <a:rPr lang="en-GB" sz="1100" dirty="0">
                          <a:latin typeface="+mn-lt"/>
                          <a:cs typeface="Arial" panose="020B0604020202020204" pitchFamily="34" charset="0"/>
                        </a:rPr>
                        <a:t>83%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201623754"/>
                  </a:ext>
                </a:extLst>
              </a:tr>
              <a:tr h="238158">
                <a:tc>
                  <a:txBody>
                    <a:bodyPr/>
                    <a:lstStyle/>
                    <a:p>
                      <a:r>
                        <a:rPr lang="en-GB" sz="1100">
                          <a:solidFill>
                            <a:schemeClr val="bg1"/>
                          </a:solidFill>
                          <a:latin typeface="+mn-lt"/>
                          <a:cs typeface="Arial" panose="020B0604020202020204" pitchFamily="34" charset="0"/>
                        </a:rPr>
                        <a:t>2019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a:r>
                        <a:rPr lang="en-GB" sz="1100">
                          <a:latin typeface="+mn-lt"/>
                          <a:cs typeface="Arial" panose="020B0604020202020204" pitchFamily="34" charset="0"/>
                        </a:rPr>
                        <a:t>85%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749771585"/>
                  </a:ext>
                </a:extLst>
              </a:tr>
              <a:tr h="238158">
                <a:tc>
                  <a:txBody>
                    <a:bodyPr/>
                    <a:lstStyle/>
                    <a:p>
                      <a:r>
                        <a:rPr lang="en-GB" sz="1100">
                          <a:solidFill>
                            <a:schemeClr val="bg1"/>
                          </a:solidFill>
                          <a:latin typeface="+mn-lt"/>
                          <a:cs typeface="Arial" panose="020B0604020202020204" pitchFamily="34" charset="0"/>
                        </a:rPr>
                        <a:t>2018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a:txBody>
                    <a:bodyPr/>
                    <a:lstStyle/>
                    <a:p>
                      <a:pPr algn="ctr"/>
                      <a:r>
                        <a:rPr lang="en-GB" sz="1100" dirty="0">
                          <a:latin typeface="+mn-lt"/>
                          <a:cs typeface="Arial" panose="020B0604020202020204" pitchFamily="34" charset="0"/>
                        </a:rPr>
                        <a:t>87%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837852723"/>
                  </a:ext>
                </a:extLst>
              </a:tr>
            </a:tbl>
          </a:graphicData>
        </a:graphic>
      </p:graphicFrame>
      <p:sp>
        <p:nvSpPr>
          <p:cNvPr id="9" name="Text Placeholder 4">
            <a:extLst>
              <a:ext uri="{FF2B5EF4-FFF2-40B4-BE49-F238E27FC236}">
                <a16:creationId xmlns:a16="http://schemas.microsoft.com/office/drawing/2014/main" id="{30CD321C-A906-5D9D-6677-B769381DE47E}"/>
              </a:ext>
            </a:extLst>
          </p:cNvPr>
          <p:cNvSpPr txBox="1">
            <a:spLocks/>
          </p:cNvSpPr>
          <p:nvPr/>
        </p:nvSpPr>
        <p:spPr>
          <a:xfrm>
            <a:off x="11253" y="5972438"/>
            <a:ext cx="9046078" cy="880439"/>
          </a:xfrm>
          <a:prstGeom prst="rect">
            <a:avLst/>
          </a:prstGeom>
        </p:spPr>
        <p:txBody>
          <a:bodyPr/>
          <a:lstStyle>
            <a:lvl1pPr marL="0" indent="0" algn="l" defTabSz="457200" rtl="0" eaLnBrk="1" latinLnBrk="0" hangingPunct="1">
              <a:spcBef>
                <a:spcPct val="20000"/>
              </a:spcBef>
              <a:buFont typeface="Arial"/>
              <a:buNone/>
              <a:defRPr sz="1000" kern="1200" baseline="0">
                <a:ln>
                  <a:noFill/>
                </a:ln>
                <a:solidFill>
                  <a:schemeClr val="bg1"/>
                </a:solidFill>
                <a:effectLst/>
                <a:latin typeface="+mj-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spcBef>
                <a:spcPts val="0"/>
              </a:spcBef>
              <a:tabLst>
                <a:tab pos="8229600" algn="r"/>
              </a:tabLst>
            </a:pPr>
            <a:r>
              <a:rPr lang="en-GB" dirty="0"/>
              <a:t>Source: </a:t>
            </a:r>
            <a:r>
              <a:rPr lang="en-CA" dirty="0"/>
              <a:t>Ofcom News Consumption Survey 2022 – </a:t>
            </a:r>
            <a:r>
              <a:rPr lang="en-CA" dirty="0">
                <a:solidFill>
                  <a:srgbClr val="FFFF00"/>
                </a:solidFill>
              </a:rPr>
              <a:t>COMBINED F2F &amp; ONLINE </a:t>
            </a:r>
            <a:r>
              <a:rPr lang="en-CA" dirty="0"/>
              <a:t>sample</a:t>
            </a:r>
          </a:p>
          <a:p>
            <a:pPr>
              <a:lnSpc>
                <a:spcPct val="90000"/>
              </a:lnSpc>
              <a:spcBef>
                <a:spcPts val="0"/>
              </a:spcBef>
              <a:tabLst>
                <a:tab pos="8229600" algn="r"/>
              </a:tabLst>
            </a:pPr>
            <a:r>
              <a:rPr lang="en-GB" dirty="0"/>
              <a:t>Question: D2a.</a:t>
            </a:r>
            <a:r>
              <a:rPr lang="en-GB" dirty="0">
                <a:latin typeface="Arial" panose="020B0604020202020204" pitchFamily="34" charset="0"/>
                <a:cs typeface="Arial" panose="020B0604020202020204" pitchFamily="34" charset="0"/>
              </a:rPr>
              <a:t> </a:t>
            </a:r>
            <a:r>
              <a:rPr lang="en-GB" dirty="0"/>
              <a:t>Thinking specifically about television, which of the following do you use for news nowadays?   </a:t>
            </a:r>
          </a:p>
          <a:p>
            <a:pPr>
              <a:lnSpc>
                <a:spcPct val="90000"/>
              </a:lnSpc>
              <a:spcBef>
                <a:spcPts val="0"/>
              </a:spcBef>
              <a:tabLst>
                <a:tab pos="8229600" algn="r"/>
              </a:tabLst>
            </a:pPr>
            <a:r>
              <a:rPr lang="en-GB" dirty="0"/>
              <a:t>Base: All using TV for news – 2022 W2*=2103, </a:t>
            </a:r>
            <a:r>
              <a:rPr lang="en-GB" sz="1000" dirty="0"/>
              <a:t>2020=3456, 2019=3556, 2018=3731</a:t>
            </a:r>
            <a:endParaRPr lang="en-GB" dirty="0"/>
          </a:p>
          <a:p>
            <a:pPr>
              <a:lnSpc>
                <a:spcPct val="90000"/>
              </a:lnSpc>
              <a:spcBef>
                <a:spcPts val="0"/>
              </a:spcBef>
            </a:pPr>
            <a:r>
              <a:rPr lang="en-GB" dirty="0"/>
              <a:t>*2022 W1, and </a:t>
            </a:r>
            <a:r>
              <a:rPr lang="en-CA" dirty="0"/>
              <a:t>2021, data not shown because face-to-face fieldwork was not possible during Covid-19 pandemic</a:t>
            </a:r>
            <a:endParaRPr lang="en-GB" dirty="0"/>
          </a:p>
          <a:p>
            <a:pPr>
              <a:lnSpc>
                <a:spcPct val="90000"/>
              </a:lnSpc>
              <a:spcBef>
                <a:spcPts val="0"/>
              </a:spcBef>
            </a:pPr>
            <a:r>
              <a:rPr lang="en-GB" dirty="0"/>
              <a:t>Only sources with an incidence of &gt;5% in 2022 are shown   **GB News added in 2022</a:t>
            </a:r>
          </a:p>
          <a:p>
            <a:pPr>
              <a:lnSpc>
                <a:spcPct val="90000"/>
              </a:lnSpc>
              <a:spcBef>
                <a:spcPts val="0"/>
              </a:spcBef>
            </a:pPr>
            <a:r>
              <a:rPr lang="en-US" dirty="0"/>
              <a:t>Green/red triangles </a:t>
            </a:r>
            <a:r>
              <a:rPr lang="en-GB" dirty="0"/>
              <a:t>indicate statistically significant differences between 2022 and 2020 (at 99% confidence level)</a:t>
            </a:r>
          </a:p>
        </p:txBody>
      </p:sp>
    </p:spTree>
    <p:extLst>
      <p:ext uri="{BB962C8B-B14F-4D97-AF65-F5344CB8AC3E}">
        <p14:creationId xmlns:p14="http://schemas.microsoft.com/office/powerpoint/2010/main" val="127789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0177" y="628307"/>
            <a:ext cx="8248650" cy="307777"/>
          </a:xfrm>
        </p:spPr>
        <p:txBody>
          <a:bodyPr anchor="ctr"/>
          <a:lstStyle/>
          <a:p>
            <a:pPr algn="l"/>
            <a:r>
              <a:rPr lang="en-GB" sz="2400" b="1">
                <a:solidFill>
                  <a:schemeClr val="tx1"/>
                </a:solidFill>
                <a:latin typeface="+mn-lt"/>
                <a:cs typeface="Arial" panose="020B0604020202020204" pitchFamily="34" charset="0"/>
              </a:rPr>
              <a:t>Introduction</a:t>
            </a:r>
          </a:p>
        </p:txBody>
      </p:sp>
      <p:sp>
        <p:nvSpPr>
          <p:cNvPr id="3" name="Content Placeholder 2"/>
          <p:cNvSpPr>
            <a:spLocks noGrp="1"/>
          </p:cNvSpPr>
          <p:nvPr>
            <p:ph idx="4294967295"/>
          </p:nvPr>
        </p:nvSpPr>
        <p:spPr>
          <a:xfrm>
            <a:off x="373051" y="1588962"/>
            <a:ext cx="8248649" cy="4270625"/>
          </a:xfrm>
          <a:prstGeom prst="rect">
            <a:avLst/>
          </a:prstGeom>
        </p:spPr>
        <p:txBody>
          <a:bodyPr anchor="t"/>
          <a:lstStyle/>
          <a:p>
            <a:pPr>
              <a:lnSpc>
                <a:spcPts val="1500"/>
              </a:lnSpc>
              <a:spcBef>
                <a:spcPts val="0"/>
              </a:spcBef>
            </a:pPr>
            <a:r>
              <a:rPr lang="en-GB" sz="1400">
                <a:latin typeface="Calibri" panose="020F0502020204030204" pitchFamily="34" charset="0"/>
                <a:cs typeface="Calibri" panose="020F0502020204030204" pitchFamily="34" charset="0"/>
              </a:rPr>
              <a:t>This report provides the findings of Ofcom’s 2021/22 research into news consumption across television, radio, print, social media, podcasts, other websites/apps and magazines. It is published as part of our range of market research reports examining the consumption of content, and attitudes towards that content, across different platforms. </a:t>
            </a:r>
          </a:p>
          <a:p>
            <a:pPr>
              <a:lnSpc>
                <a:spcPts val="1500"/>
              </a:lnSpc>
              <a:spcBef>
                <a:spcPts val="0"/>
              </a:spcBef>
            </a:pPr>
            <a:endParaRPr lang="en-GB" sz="1400">
              <a:latin typeface="Calibri" panose="020F0502020204030204" pitchFamily="34" charset="0"/>
              <a:cs typeface="Calibri" panose="020F0502020204030204" pitchFamily="34" charset="0"/>
            </a:endParaRPr>
          </a:p>
          <a:p>
            <a:pPr>
              <a:lnSpc>
                <a:spcPts val="1500"/>
              </a:lnSpc>
              <a:spcBef>
                <a:spcPts val="0"/>
              </a:spcBef>
            </a:pPr>
            <a:endParaRPr lang="en-GB" sz="1400">
              <a:latin typeface="Calibri" panose="020F0502020204030204" pitchFamily="34" charset="0"/>
              <a:cs typeface="Calibri" panose="020F0502020204030204" pitchFamily="34" charset="0"/>
            </a:endParaRPr>
          </a:p>
          <a:p>
            <a:pPr>
              <a:lnSpc>
                <a:spcPts val="1500"/>
              </a:lnSpc>
              <a:spcBef>
                <a:spcPts val="0"/>
              </a:spcBef>
            </a:pPr>
            <a:r>
              <a:rPr lang="en-GB" sz="1400">
                <a:latin typeface="Calibri" panose="020F0502020204030204" pitchFamily="34" charset="0"/>
                <a:cs typeface="Calibri" panose="020F0502020204030204" pitchFamily="34" charset="0"/>
              </a:rPr>
              <a:t>The aim of this slide pack report is to inform understanding of news consumption across the UK and within each UK Nation. This includes sources and platforms used, the perceived importance of different outlets for news, attitudes towards individual news sources, international and local news use.</a:t>
            </a:r>
          </a:p>
          <a:p>
            <a:pPr>
              <a:lnSpc>
                <a:spcPts val="1500"/>
              </a:lnSpc>
              <a:spcBef>
                <a:spcPts val="0"/>
              </a:spcBef>
            </a:pPr>
            <a:endParaRPr lang="en-GB" sz="1400">
              <a:latin typeface="Calibri" panose="020F0502020204030204" pitchFamily="34" charset="0"/>
              <a:cs typeface="Calibri" panose="020F0502020204030204" pitchFamily="34" charset="0"/>
            </a:endParaRPr>
          </a:p>
          <a:p>
            <a:pPr>
              <a:lnSpc>
                <a:spcPts val="1500"/>
              </a:lnSpc>
              <a:spcBef>
                <a:spcPts val="0"/>
              </a:spcBef>
            </a:pPr>
            <a:endParaRPr lang="en-GB" sz="1400">
              <a:latin typeface="Calibri" panose="020F0502020204030204" pitchFamily="34" charset="0"/>
              <a:cs typeface="Calibri" panose="020F0502020204030204" pitchFamily="34" charset="0"/>
            </a:endParaRPr>
          </a:p>
          <a:p>
            <a:pPr>
              <a:lnSpc>
                <a:spcPts val="1500"/>
              </a:lnSpc>
              <a:spcBef>
                <a:spcPts val="0"/>
              </a:spcBef>
            </a:pPr>
            <a:r>
              <a:rPr lang="en-GB" sz="1400">
                <a:latin typeface="Calibri" panose="020F0502020204030204" pitchFamily="34" charset="0"/>
                <a:cs typeface="Calibri" panose="020F0502020204030204" pitchFamily="34" charset="0"/>
              </a:rPr>
              <a:t>This slide pack also provides an understanding of current affairs consumption among adults and news consumption among 12-15 year olds.</a:t>
            </a:r>
          </a:p>
          <a:p>
            <a:pPr>
              <a:lnSpc>
                <a:spcPts val="1500"/>
              </a:lnSpc>
              <a:spcBef>
                <a:spcPts val="0"/>
              </a:spcBef>
            </a:pPr>
            <a:endParaRPr lang="en-GB" sz="1400">
              <a:latin typeface="Calibri" panose="020F0502020204030204" pitchFamily="34" charset="0"/>
              <a:cs typeface="Calibri" panose="020F0502020204030204" pitchFamily="34" charset="0"/>
            </a:endParaRPr>
          </a:p>
          <a:p>
            <a:pPr>
              <a:lnSpc>
                <a:spcPts val="1500"/>
              </a:lnSpc>
              <a:spcBef>
                <a:spcPts val="0"/>
              </a:spcBef>
            </a:pPr>
            <a:endParaRPr lang="en-GB" sz="1400">
              <a:latin typeface="Calibri" panose="020F0502020204030204" pitchFamily="34" charset="0"/>
              <a:cs typeface="Calibri" panose="020F0502020204030204" pitchFamily="34" charset="0"/>
            </a:endParaRPr>
          </a:p>
          <a:p>
            <a:pPr>
              <a:lnSpc>
                <a:spcPts val="1500"/>
              </a:lnSpc>
              <a:spcBef>
                <a:spcPts val="0"/>
              </a:spcBef>
            </a:pPr>
            <a:r>
              <a:rPr lang="en-GB" sz="1400">
                <a:latin typeface="Calibri" panose="020F0502020204030204" pitchFamily="34" charset="0"/>
                <a:cs typeface="Calibri" panose="020F0502020204030204" pitchFamily="34" charset="0"/>
              </a:rPr>
              <a:t>The primary source for this report is Ofcom’s News Consumption Survey. The report also contains information from BARB for television viewing.</a:t>
            </a:r>
          </a:p>
        </p:txBody>
      </p:sp>
    </p:spTree>
    <p:extLst>
      <p:ext uri="{BB962C8B-B14F-4D97-AF65-F5344CB8AC3E}">
        <p14:creationId xmlns:p14="http://schemas.microsoft.com/office/powerpoint/2010/main" val="1027492567"/>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5">
            <a:extLst>
              <a:ext uri="{FF2B5EF4-FFF2-40B4-BE49-F238E27FC236}">
                <a16:creationId xmlns:a16="http://schemas.microsoft.com/office/drawing/2014/main" id="{462242CE-2266-43C0-AAB4-1BFCF6161541}"/>
              </a:ext>
            </a:extLst>
          </p:cNvPr>
          <p:cNvSpPr>
            <a:spLocks noGrp="1"/>
          </p:cNvSpPr>
          <p:nvPr>
            <p:ph type="title"/>
          </p:nvPr>
        </p:nvSpPr>
        <p:spPr>
          <a:xfrm>
            <a:off x="93601" y="1424381"/>
            <a:ext cx="9046078" cy="300991"/>
          </a:xfrm>
          <a:prstGeom prst="rect">
            <a:avLst/>
          </a:prstGeom>
        </p:spPr>
        <p:txBody>
          <a:bodyPr/>
          <a:lstStyle/>
          <a:p>
            <a:r>
              <a:rPr lang="en-GB" kern="0">
                <a:cs typeface="Arial" pitchFamily="34" charset="0"/>
              </a:rPr>
              <a:t>Attributes of TV sources (1) – 2022*</a:t>
            </a:r>
            <a:br>
              <a:rPr lang="en-GB" kern="0">
                <a:cs typeface="Arial" pitchFamily="34" charset="0"/>
              </a:rPr>
            </a:br>
            <a:r>
              <a:rPr lang="en-GB" sz="1100" i="1" kern="0">
                <a:cs typeface="Arial" pitchFamily="34" charset="0"/>
              </a:rPr>
              <a:t>% of regular users rating each source highly (7-10) </a:t>
            </a:r>
            <a:br>
              <a:rPr lang="en-GB" kern="0">
                <a:cs typeface="Arial" pitchFamily="34" charset="0"/>
              </a:rPr>
            </a:br>
            <a:endParaRPr lang="en-GB"/>
          </a:p>
        </p:txBody>
      </p:sp>
      <p:sp>
        <p:nvSpPr>
          <p:cNvPr id="10" name="Text Placeholder 3">
            <a:extLst>
              <a:ext uri="{FF2B5EF4-FFF2-40B4-BE49-F238E27FC236}">
                <a16:creationId xmlns:a16="http://schemas.microsoft.com/office/drawing/2014/main" id="{6BABF208-58C5-4142-A1AC-6D959846A66E}"/>
              </a:ext>
            </a:extLst>
          </p:cNvPr>
          <p:cNvSpPr>
            <a:spLocks noGrp="1"/>
          </p:cNvSpPr>
          <p:nvPr>
            <p:ph type="body" sz="quarter" idx="14"/>
          </p:nvPr>
        </p:nvSpPr>
        <p:spPr>
          <a:xfrm>
            <a:off x="80264" y="308032"/>
            <a:ext cx="7863585" cy="705057"/>
          </a:xfrm>
          <a:prstGeom prst="rect">
            <a:avLst/>
          </a:prstGeom>
        </p:spPr>
        <p:txBody>
          <a:bodyPr anchor="t" anchorCtr="0"/>
          <a:lstStyle/>
          <a:p>
            <a:pPr>
              <a:lnSpc>
                <a:spcPts val="1700"/>
              </a:lnSpc>
            </a:pPr>
            <a:r>
              <a:rPr lang="en-GB" sz="1800" dirty="0"/>
              <a:t>The Sky News Channel and CNN continue to have high ratings across the </a:t>
            </a:r>
            <a:br>
              <a:rPr lang="en-GB" sz="1800" dirty="0"/>
            </a:br>
            <a:r>
              <a:rPr lang="en-GB" sz="1800" dirty="0"/>
              <a:t>majority of the attributes. User attitudes are generally consistent with 2020. </a:t>
            </a:r>
          </a:p>
        </p:txBody>
      </p:sp>
      <p:sp>
        <p:nvSpPr>
          <p:cNvPr id="13" name="Title 1">
            <a:extLst>
              <a:ext uri="{FF2B5EF4-FFF2-40B4-BE49-F238E27FC236}">
                <a16:creationId xmlns:a16="http://schemas.microsoft.com/office/drawing/2014/main" id="{90251F5A-153F-4BFD-BB23-92088EFE24DD}"/>
              </a:ext>
            </a:extLst>
          </p:cNvPr>
          <p:cNvSpPr txBox="1">
            <a:spLocks/>
          </p:cNvSpPr>
          <p:nvPr/>
        </p:nvSpPr>
        <p:spPr>
          <a:xfrm>
            <a:off x="80265" y="1115072"/>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dirty="0">
                <a:latin typeface="+mn-lt"/>
                <a:cs typeface="Arial" pitchFamily="34" charset="0"/>
              </a:rPr>
              <a:t>Figure 4.5</a:t>
            </a:r>
            <a:br>
              <a:rPr lang="en-GB" sz="1800" b="1" dirty="0">
                <a:latin typeface="+mn-lt"/>
                <a:cs typeface="Arial" pitchFamily="34" charset="0"/>
              </a:rPr>
            </a:br>
            <a:endParaRPr lang="en-GB" sz="1800" b="1" dirty="0">
              <a:latin typeface="+mn-lt"/>
              <a:cs typeface="Arial" pitchFamily="34" charset="0"/>
            </a:endParaRPr>
          </a:p>
        </p:txBody>
      </p:sp>
      <p:graphicFrame>
        <p:nvGraphicFramePr>
          <p:cNvPr id="7" name="Table 6" descr="This table shows the performance of individual TV sources against a range of attributes including ‘importance to me’, ‘is high quality’ and ‘impartiality’ – using the 2022 combined F2F &amp; online data.  The main points are referred to in the commentary text."/>
          <p:cNvGraphicFramePr>
            <a:graphicFrameLocks noGrp="1"/>
          </p:cNvGraphicFramePr>
          <p:nvPr>
            <p:extLst>
              <p:ext uri="{D42A27DB-BD31-4B8C-83A1-F6EECF244321}">
                <p14:modId xmlns:p14="http://schemas.microsoft.com/office/powerpoint/2010/main" val="3517276864"/>
              </p:ext>
            </p:extLst>
          </p:nvPr>
        </p:nvGraphicFramePr>
        <p:xfrm>
          <a:off x="1087897" y="2052454"/>
          <a:ext cx="7128000" cy="3654693"/>
        </p:xfrm>
        <a:graphic>
          <a:graphicData uri="http://schemas.openxmlformats.org/drawingml/2006/table">
            <a:tbl>
              <a:tblPr firstRow="1"/>
              <a:tblGrid>
                <a:gridCol w="1944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648000">
                  <a:extLst>
                    <a:ext uri="{9D8B030D-6E8A-4147-A177-3AD203B41FA5}">
                      <a16:colId xmlns:a16="http://schemas.microsoft.com/office/drawing/2014/main" val="20002"/>
                    </a:ext>
                  </a:extLst>
                </a:gridCol>
                <a:gridCol w="648000">
                  <a:extLst>
                    <a:ext uri="{9D8B030D-6E8A-4147-A177-3AD203B41FA5}">
                      <a16:colId xmlns:a16="http://schemas.microsoft.com/office/drawing/2014/main" val="20003"/>
                    </a:ext>
                  </a:extLst>
                </a:gridCol>
                <a:gridCol w="648000">
                  <a:extLst>
                    <a:ext uri="{9D8B030D-6E8A-4147-A177-3AD203B41FA5}">
                      <a16:colId xmlns:a16="http://schemas.microsoft.com/office/drawing/2014/main" val="20004"/>
                    </a:ext>
                  </a:extLst>
                </a:gridCol>
                <a:gridCol w="648000">
                  <a:extLst>
                    <a:ext uri="{9D8B030D-6E8A-4147-A177-3AD203B41FA5}">
                      <a16:colId xmlns:a16="http://schemas.microsoft.com/office/drawing/2014/main" val="20005"/>
                    </a:ext>
                  </a:extLst>
                </a:gridCol>
                <a:gridCol w="648000">
                  <a:extLst>
                    <a:ext uri="{9D8B030D-6E8A-4147-A177-3AD203B41FA5}">
                      <a16:colId xmlns:a16="http://schemas.microsoft.com/office/drawing/2014/main" val="20006"/>
                    </a:ext>
                  </a:extLst>
                </a:gridCol>
                <a:gridCol w="648000">
                  <a:extLst>
                    <a:ext uri="{9D8B030D-6E8A-4147-A177-3AD203B41FA5}">
                      <a16:colId xmlns:a16="http://schemas.microsoft.com/office/drawing/2014/main" val="20007"/>
                    </a:ext>
                  </a:extLst>
                </a:gridCol>
                <a:gridCol w="648000">
                  <a:extLst>
                    <a:ext uri="{9D8B030D-6E8A-4147-A177-3AD203B41FA5}">
                      <a16:colId xmlns:a16="http://schemas.microsoft.com/office/drawing/2014/main" val="796935083"/>
                    </a:ext>
                  </a:extLst>
                </a:gridCol>
              </a:tblGrid>
              <a:tr h="396000">
                <a:tc>
                  <a:txBody>
                    <a:bodyPr/>
                    <a:lstStyle/>
                    <a:p>
                      <a:pPr algn="l" fontAlgn="b">
                        <a:lnSpc>
                          <a:spcPct val="90000"/>
                        </a:lnSpc>
                      </a:pPr>
                      <a:endParaRPr lang="en-US" sz="800" b="0" i="0" u="none" strike="noStrike">
                        <a:solidFill>
                          <a:schemeClr val="tx1"/>
                        </a:solidFill>
                        <a:latin typeface="Calibri"/>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100" b="1" i="0" u="none" strike="noStrike" kern="1200">
                          <a:solidFill>
                            <a:schemeClr val="bg1"/>
                          </a:solidFill>
                          <a:latin typeface="Calibri"/>
                          <a:ea typeface="+mn-ea"/>
                          <a:cs typeface="+mn-cs"/>
                        </a:rPr>
                        <a:t>BBC </a:t>
                      </a:r>
                      <a:br>
                        <a:rPr lang="en-US" sz="1100" b="1" i="0" u="none" strike="noStrike" kern="1200">
                          <a:solidFill>
                            <a:schemeClr val="bg1"/>
                          </a:solidFill>
                          <a:latin typeface="Calibri"/>
                          <a:ea typeface="+mn-ea"/>
                          <a:cs typeface="+mn-cs"/>
                        </a:rPr>
                      </a:br>
                      <a:r>
                        <a:rPr lang="en-US" sz="1100" b="1" i="0" u="none" strike="noStrike" kern="1200">
                          <a:solidFill>
                            <a:schemeClr val="bg1"/>
                          </a:solidFill>
                          <a:latin typeface="Calibri"/>
                          <a:ea typeface="+mn-ea"/>
                          <a:cs typeface="+mn-cs"/>
                        </a:rPr>
                        <a:t>TV</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1100" b="1" i="0" u="none" strike="noStrike" kern="1200">
                          <a:solidFill>
                            <a:schemeClr val="bg1"/>
                          </a:solidFill>
                          <a:latin typeface="Calibri"/>
                          <a:ea typeface="+mn-ea"/>
                          <a:cs typeface="+mn-cs"/>
                        </a:rPr>
                        <a:t>ITV</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1100" b="1" i="0" u="none" strike="noStrike" kern="1200">
                          <a:solidFill>
                            <a:schemeClr val="bg1"/>
                          </a:solidFill>
                          <a:latin typeface="Calibri"/>
                          <a:ea typeface="+mn-ea"/>
                          <a:cs typeface="+mn-cs"/>
                        </a:rPr>
                        <a:t>Sky </a:t>
                      </a:r>
                      <a:br>
                        <a:rPr lang="en-US" sz="1100" b="1" i="0" u="none" strike="noStrike" kern="1200">
                          <a:solidFill>
                            <a:schemeClr val="bg1"/>
                          </a:solidFill>
                          <a:latin typeface="Calibri"/>
                          <a:ea typeface="+mn-ea"/>
                          <a:cs typeface="+mn-cs"/>
                        </a:rPr>
                      </a:br>
                      <a:r>
                        <a:rPr lang="en-US" sz="1100" b="1" i="0" u="none" strike="noStrike" kern="1200">
                          <a:solidFill>
                            <a:schemeClr val="bg1"/>
                          </a:solidFill>
                          <a:latin typeface="Calibri"/>
                          <a:ea typeface="+mn-ea"/>
                          <a:cs typeface="+mn-cs"/>
                        </a:rPr>
                        <a:t>News</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1100" b="1" i="0" u="none" strike="noStrike" kern="1200">
                          <a:solidFill>
                            <a:schemeClr val="bg1"/>
                          </a:solidFill>
                          <a:latin typeface="Calibri"/>
                          <a:ea typeface="+mn-ea"/>
                          <a:cs typeface="+mn-cs"/>
                        </a:rPr>
                        <a:t>Channel </a:t>
                      </a:r>
                      <a:br>
                        <a:rPr lang="en-US" sz="1100" b="1" i="0" u="none" strike="noStrike" kern="1200">
                          <a:solidFill>
                            <a:schemeClr val="bg1"/>
                          </a:solidFill>
                          <a:latin typeface="Calibri"/>
                          <a:ea typeface="+mn-ea"/>
                          <a:cs typeface="+mn-cs"/>
                        </a:rPr>
                      </a:br>
                      <a:r>
                        <a:rPr lang="en-US" sz="1100" b="1" i="0" u="none" strike="noStrike" kern="1200">
                          <a:solidFill>
                            <a:schemeClr val="bg1"/>
                          </a:solidFill>
                          <a:latin typeface="Calibri"/>
                          <a:ea typeface="+mn-ea"/>
                          <a:cs typeface="+mn-cs"/>
                        </a:rPr>
                        <a:t>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1100" b="1" i="0" u="none" strike="noStrike" kern="1200">
                          <a:solidFill>
                            <a:schemeClr val="bg1"/>
                          </a:solidFill>
                          <a:latin typeface="Calibri"/>
                          <a:ea typeface="+mn-ea"/>
                          <a:cs typeface="+mn-cs"/>
                        </a:rPr>
                        <a:t>Channel </a:t>
                      </a:r>
                      <a:br>
                        <a:rPr lang="en-US" sz="1100" b="1" i="0" u="none" strike="noStrike" kern="1200">
                          <a:solidFill>
                            <a:schemeClr val="bg1"/>
                          </a:solidFill>
                          <a:latin typeface="Calibri"/>
                          <a:ea typeface="+mn-ea"/>
                          <a:cs typeface="+mn-cs"/>
                        </a:rPr>
                      </a:br>
                      <a:r>
                        <a:rPr lang="en-US" sz="1100" b="1" i="0" u="none" strike="noStrike" kern="1200">
                          <a:solidFill>
                            <a:schemeClr val="bg1"/>
                          </a:solidFill>
                          <a:latin typeface="Calibri"/>
                          <a:ea typeface="+mn-ea"/>
                          <a:cs typeface="+mn-cs"/>
                        </a:rPr>
                        <a:t>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1100" b="1" i="0" u="none" strike="noStrike" kern="1200">
                          <a:solidFill>
                            <a:schemeClr val="bg1"/>
                          </a:solidFill>
                          <a:latin typeface="Calibri"/>
                          <a:ea typeface="+mn-ea"/>
                          <a:cs typeface="+mn-cs"/>
                        </a:rPr>
                        <a:t>CNN</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1100" b="1" i="0" u="none" strike="noStrike" kern="1200">
                          <a:solidFill>
                            <a:schemeClr val="bg1"/>
                          </a:solidFill>
                          <a:latin typeface="Calibri"/>
                          <a:ea typeface="+mn-ea"/>
                          <a:cs typeface="+mn-cs"/>
                        </a:rPr>
                        <a:t>Al </a:t>
                      </a:r>
                      <a:br>
                        <a:rPr lang="en-US" sz="1100" b="1" i="0" u="none" strike="noStrike" kern="1200">
                          <a:solidFill>
                            <a:schemeClr val="bg1"/>
                          </a:solidFill>
                          <a:latin typeface="Calibri"/>
                          <a:ea typeface="+mn-ea"/>
                          <a:cs typeface="+mn-cs"/>
                        </a:rPr>
                      </a:br>
                      <a:r>
                        <a:rPr lang="en-US" sz="1100" b="1" i="0" u="none" strike="noStrike" kern="1200">
                          <a:solidFill>
                            <a:schemeClr val="bg1"/>
                          </a:solidFill>
                          <a:latin typeface="Calibri"/>
                          <a:ea typeface="+mn-ea"/>
                          <a:cs typeface="+mn-cs"/>
                        </a:rPr>
                        <a:t>Jazeera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1100" b="1" i="0" u="none" strike="noStrike" kern="1200" dirty="0">
                          <a:solidFill>
                            <a:schemeClr val="bg1"/>
                          </a:solidFill>
                          <a:latin typeface="Calibri"/>
                          <a:ea typeface="+mn-ea"/>
                          <a:cs typeface="+mn-cs"/>
                        </a:rPr>
                        <a:t>GB </a:t>
                      </a:r>
                      <a:br>
                        <a:rPr lang="en-US" sz="1100" b="1" i="0" u="none" strike="noStrike" kern="1200" dirty="0">
                          <a:solidFill>
                            <a:schemeClr val="bg1"/>
                          </a:solidFill>
                          <a:latin typeface="Calibri"/>
                          <a:ea typeface="+mn-ea"/>
                          <a:cs typeface="+mn-cs"/>
                        </a:rPr>
                      </a:br>
                      <a:r>
                        <a:rPr lang="en-US" sz="1100" b="1" i="0" u="none" strike="noStrike" kern="1200" dirty="0">
                          <a:solidFill>
                            <a:schemeClr val="bg1"/>
                          </a:solidFill>
                          <a:latin typeface="Calibri"/>
                          <a:ea typeface="+mn-ea"/>
                          <a:cs typeface="+mn-cs"/>
                        </a:rPr>
                        <a:t>News**</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97992">
                <a:tc>
                  <a:txBody>
                    <a:bodyPr/>
                    <a:lstStyle/>
                    <a:p>
                      <a:pPr algn="l" fontAlgn="b">
                        <a:lnSpc>
                          <a:spcPct val="90000"/>
                        </a:lnSpc>
                      </a:pPr>
                      <a:endParaRPr lang="en-US" sz="800" b="0" i="0" u="none" strike="noStrike">
                        <a:solidFill>
                          <a:schemeClr val="tx1"/>
                        </a:solidFill>
                        <a:latin typeface="Calibri"/>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b"/>
                      <a:r>
                        <a:rPr lang="en-US" sz="800" b="0" i="1" u="none" strike="noStrike">
                          <a:solidFill>
                            <a:srgbClr val="FFFFFF"/>
                          </a:solidFill>
                          <a:effectLst/>
                          <a:latin typeface="Calibri" panose="020F0502020204030204" pitchFamily="34" charset="0"/>
                        </a:rPr>
                        <a:t>1671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rtl="0" fontAlgn="b"/>
                      <a:r>
                        <a:rPr lang="en-US" sz="800" b="0" i="1" u="none" strike="noStrike">
                          <a:solidFill>
                            <a:srgbClr val="FFFFFF"/>
                          </a:solidFill>
                          <a:effectLst/>
                          <a:latin typeface="Calibri" panose="020F0502020204030204" pitchFamily="34" charset="0"/>
                        </a:rPr>
                        <a:t>1042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rtl="0" fontAlgn="b"/>
                      <a:r>
                        <a:rPr lang="en-US" sz="800" b="0" i="1" u="none" strike="noStrike">
                          <a:solidFill>
                            <a:srgbClr val="FFFFFF"/>
                          </a:solidFill>
                          <a:effectLst/>
                          <a:latin typeface="Calibri" panose="020F0502020204030204" pitchFamily="34" charset="0"/>
                        </a:rPr>
                        <a:t>657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rtl="0" fontAlgn="b"/>
                      <a:r>
                        <a:rPr lang="en-US" sz="800" b="0" i="1" u="none" strike="noStrike">
                          <a:solidFill>
                            <a:srgbClr val="FFFFFF"/>
                          </a:solidFill>
                          <a:effectLst/>
                          <a:latin typeface="Calibri" panose="020F0502020204030204" pitchFamily="34" charset="0"/>
                        </a:rPr>
                        <a:t>429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rtl="0" fontAlgn="b"/>
                      <a:r>
                        <a:rPr lang="en-US" sz="800" b="0" i="1" u="none" strike="noStrike">
                          <a:solidFill>
                            <a:srgbClr val="FFFFFF"/>
                          </a:solidFill>
                          <a:effectLst/>
                          <a:latin typeface="Calibri" panose="020F0502020204030204" pitchFamily="34" charset="0"/>
                        </a:rPr>
                        <a:t>205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rtl="0" fontAlgn="b"/>
                      <a:r>
                        <a:rPr lang="en-US" sz="800" b="0" i="1" u="none" strike="noStrike">
                          <a:solidFill>
                            <a:srgbClr val="FFFFFF"/>
                          </a:solidFill>
                          <a:effectLst/>
                          <a:latin typeface="Calibri" panose="020F0502020204030204" pitchFamily="34" charset="0"/>
                        </a:rPr>
                        <a:t>137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rtl="0" fontAlgn="b"/>
                      <a:r>
                        <a:rPr lang="en-US" sz="800" b="0" i="1" u="none" strike="noStrike">
                          <a:solidFill>
                            <a:srgbClr val="FFFFFF"/>
                          </a:solidFill>
                          <a:effectLst/>
                          <a:latin typeface="Calibri" panose="020F0502020204030204" pitchFamily="34" charset="0"/>
                        </a:rPr>
                        <a:t>126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rtl="0" fontAlgn="b"/>
                      <a:r>
                        <a:rPr lang="en-US" sz="800" b="0" i="1" u="none" strike="noStrike">
                          <a:solidFill>
                            <a:srgbClr val="FFFFFF"/>
                          </a:solidFill>
                          <a:effectLst/>
                          <a:latin typeface="Calibri" panose="020F0502020204030204" pitchFamily="34" charset="0"/>
                        </a:rPr>
                        <a:t>124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347472">
                <a:tc>
                  <a:txBody>
                    <a:bodyPr/>
                    <a:lstStyle/>
                    <a:p>
                      <a:pPr algn="l" rtl="0" fontAlgn="b"/>
                      <a:r>
                        <a:rPr lang="en-CA" sz="1100" b="0" i="0" u="none" strike="noStrike">
                          <a:solidFill>
                            <a:schemeClr val="bg1"/>
                          </a:solidFill>
                          <a:effectLst/>
                          <a:latin typeface="Calibri" panose="020F0502020204030204" pitchFamily="34" charset="0"/>
                        </a:rPr>
                        <a:t>Is important to me personally</a:t>
                      </a:r>
                    </a:p>
                  </a:txBody>
                  <a:tcPr marL="36000"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rtl="0" fontAlgn="b"/>
                      <a:r>
                        <a:rPr lang="en-US" sz="1100" b="0" i="0" u="none" strike="noStrike">
                          <a:solidFill>
                            <a:srgbClr val="000000"/>
                          </a:solidFill>
                          <a:effectLst/>
                          <a:latin typeface="Calibri" panose="020F0502020204030204" pitchFamily="34" charset="0"/>
                        </a:rPr>
                        <a:t>76%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66%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78%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62%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49%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79%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77%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60%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extLst>
                  <a:ext uri="{0D108BD9-81ED-4DB2-BD59-A6C34878D82A}">
                    <a16:rowId xmlns:a16="http://schemas.microsoft.com/office/drawing/2014/main" val="10002"/>
                  </a:ext>
                </a:extLst>
              </a:tr>
              <a:tr h="347472">
                <a:tc>
                  <a:txBody>
                    <a:bodyPr/>
                    <a:lstStyle/>
                    <a:p>
                      <a:pPr algn="l" rtl="0" fontAlgn="b"/>
                      <a:r>
                        <a:rPr lang="en-US" sz="1100" b="0" i="0" u="none" strike="noStrike">
                          <a:solidFill>
                            <a:schemeClr val="bg1"/>
                          </a:solidFill>
                          <a:effectLst/>
                          <a:latin typeface="Calibri" panose="020F0502020204030204" pitchFamily="34" charset="0"/>
                        </a:rPr>
                        <a:t>Is high quality</a:t>
                      </a:r>
                    </a:p>
                  </a:txBody>
                  <a:tcPr marL="36000"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rtl="0" fontAlgn="b"/>
                      <a:r>
                        <a:rPr lang="en-US" sz="1100" b="0" i="0" u="none" strike="noStrike">
                          <a:solidFill>
                            <a:srgbClr val="000000"/>
                          </a:solidFill>
                          <a:effectLst/>
                          <a:latin typeface="Calibri" panose="020F0502020204030204" pitchFamily="34" charset="0"/>
                        </a:rPr>
                        <a:t>78%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72%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83%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68%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59%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85%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67%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59%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extLst>
                  <a:ext uri="{0D108BD9-81ED-4DB2-BD59-A6C34878D82A}">
                    <a16:rowId xmlns:a16="http://schemas.microsoft.com/office/drawing/2014/main" val="10003"/>
                  </a:ext>
                </a:extLst>
              </a:tr>
              <a:tr h="347472">
                <a:tc>
                  <a:txBody>
                    <a:bodyPr/>
                    <a:lstStyle/>
                    <a:p>
                      <a:pPr algn="l" rtl="0" fontAlgn="b">
                        <a:lnSpc>
                          <a:spcPct val="90000"/>
                        </a:lnSpc>
                      </a:pPr>
                      <a:r>
                        <a:rPr lang="en-CA" sz="1100" b="0" i="0" u="none" strike="noStrike">
                          <a:solidFill>
                            <a:schemeClr val="bg1"/>
                          </a:solidFill>
                          <a:effectLst/>
                          <a:latin typeface="Calibri" panose="020F0502020204030204" pitchFamily="34" charset="0"/>
                        </a:rPr>
                        <a:t>Helps me understand what's going on in the world today</a:t>
                      </a:r>
                    </a:p>
                  </a:txBody>
                  <a:tcPr marL="36000"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rtl="0" fontAlgn="b"/>
                      <a:r>
                        <a:rPr lang="en-US" sz="1100" b="0" i="0" u="none" strike="noStrike">
                          <a:solidFill>
                            <a:srgbClr val="000000"/>
                          </a:solidFill>
                          <a:effectLst/>
                          <a:latin typeface="Calibri" panose="020F0502020204030204" pitchFamily="34" charset="0"/>
                        </a:rPr>
                        <a:t>78%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70%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79%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70%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dirty="0">
                          <a:solidFill>
                            <a:srgbClr val="000000"/>
                          </a:solidFill>
                          <a:effectLst/>
                          <a:latin typeface="Calibri" panose="020F0502020204030204" pitchFamily="34" charset="0"/>
                        </a:rPr>
                        <a:t>61%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86%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70%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64%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extLst>
                  <a:ext uri="{0D108BD9-81ED-4DB2-BD59-A6C34878D82A}">
                    <a16:rowId xmlns:a16="http://schemas.microsoft.com/office/drawing/2014/main" val="10004"/>
                  </a:ext>
                </a:extLst>
              </a:tr>
              <a:tr h="347472">
                <a:tc>
                  <a:txBody>
                    <a:bodyPr/>
                    <a:lstStyle/>
                    <a:p>
                      <a:pPr algn="l" rtl="0" fontAlgn="b"/>
                      <a:r>
                        <a:rPr lang="en-US" sz="1100" b="0" i="0" u="none" strike="noStrike">
                          <a:solidFill>
                            <a:schemeClr val="bg1"/>
                          </a:solidFill>
                          <a:effectLst/>
                          <a:latin typeface="Calibri" panose="020F0502020204030204" pitchFamily="34" charset="0"/>
                        </a:rPr>
                        <a:t>Is accurate</a:t>
                      </a:r>
                    </a:p>
                  </a:txBody>
                  <a:tcPr marL="36000"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rtl="0" fontAlgn="b"/>
                      <a:r>
                        <a:rPr lang="en-US" sz="1100" b="0" i="0" u="none" strike="noStrike">
                          <a:solidFill>
                            <a:srgbClr val="000000"/>
                          </a:solidFill>
                          <a:effectLst/>
                          <a:latin typeface="Calibri" panose="020F0502020204030204" pitchFamily="34" charset="0"/>
                        </a:rPr>
                        <a:t>74%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71%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75%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64%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60%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85%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57%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62%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extLst>
                  <a:ext uri="{0D108BD9-81ED-4DB2-BD59-A6C34878D82A}">
                    <a16:rowId xmlns:a16="http://schemas.microsoft.com/office/drawing/2014/main" val="10005"/>
                  </a:ext>
                </a:extLst>
              </a:tr>
              <a:tr h="347472">
                <a:tc>
                  <a:txBody>
                    <a:bodyPr/>
                    <a:lstStyle/>
                    <a:p>
                      <a:pPr algn="l" rtl="0" fontAlgn="b"/>
                      <a:r>
                        <a:rPr lang="en-US" sz="1100" b="0" i="0" u="none" strike="noStrike">
                          <a:solidFill>
                            <a:schemeClr val="bg1"/>
                          </a:solidFill>
                          <a:effectLst/>
                          <a:latin typeface="Calibri" panose="020F0502020204030204" pitchFamily="34" charset="0"/>
                        </a:rPr>
                        <a:t>Is trustworthy</a:t>
                      </a:r>
                    </a:p>
                  </a:txBody>
                  <a:tcPr marL="36000"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rtl="0" fontAlgn="b"/>
                      <a:r>
                        <a:rPr lang="en-US" sz="1100" b="0" i="0" u="none" strike="noStrike">
                          <a:solidFill>
                            <a:srgbClr val="000000"/>
                          </a:solidFill>
                          <a:effectLst/>
                          <a:latin typeface="Calibri" panose="020F0502020204030204" pitchFamily="34" charset="0"/>
                        </a:rPr>
                        <a:t>73%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70%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75%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66%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59%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83%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60%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67%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extLst>
                  <a:ext uri="{0D108BD9-81ED-4DB2-BD59-A6C34878D82A}">
                    <a16:rowId xmlns:a16="http://schemas.microsoft.com/office/drawing/2014/main" val="10006"/>
                  </a:ext>
                </a:extLst>
              </a:tr>
              <a:tr h="347472">
                <a:tc>
                  <a:txBody>
                    <a:bodyPr/>
                    <a:lstStyle/>
                    <a:p>
                      <a:pPr algn="l" rtl="0" fontAlgn="b"/>
                      <a:r>
                        <a:rPr lang="en-CA" sz="1100" b="0" i="0" u="none" strike="noStrike">
                          <a:solidFill>
                            <a:schemeClr val="bg1"/>
                          </a:solidFill>
                          <a:effectLst/>
                          <a:latin typeface="Calibri" panose="020F0502020204030204" pitchFamily="34" charset="0"/>
                        </a:rPr>
                        <a:t>Offers a range of opinions</a:t>
                      </a:r>
                    </a:p>
                  </a:txBody>
                  <a:tcPr marL="36000"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rtl="0" fontAlgn="b"/>
                      <a:r>
                        <a:rPr lang="en-US" sz="1100" b="0" i="0" u="none" strike="noStrike">
                          <a:solidFill>
                            <a:srgbClr val="000000"/>
                          </a:solidFill>
                          <a:effectLst/>
                          <a:latin typeface="Calibri" panose="020F0502020204030204" pitchFamily="34" charset="0"/>
                        </a:rPr>
                        <a:t>65%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64%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76%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62%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52%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84%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58%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69%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extLst>
                  <a:ext uri="{0D108BD9-81ED-4DB2-BD59-A6C34878D82A}">
                    <a16:rowId xmlns:a16="http://schemas.microsoft.com/office/drawing/2014/main" val="10007"/>
                  </a:ext>
                </a:extLst>
              </a:tr>
              <a:tr h="347472">
                <a:tc>
                  <a:txBody>
                    <a:bodyPr/>
                    <a:lstStyle/>
                    <a:p>
                      <a:pPr algn="l" rtl="0" fontAlgn="b">
                        <a:lnSpc>
                          <a:spcPct val="90000"/>
                        </a:lnSpc>
                      </a:pPr>
                      <a:r>
                        <a:rPr lang="en-CA" sz="1100" b="0" i="0" u="none" strike="noStrike">
                          <a:solidFill>
                            <a:schemeClr val="bg1"/>
                          </a:solidFill>
                          <a:effectLst/>
                          <a:latin typeface="Calibri" panose="020F0502020204030204" pitchFamily="34" charset="0"/>
                        </a:rPr>
                        <a:t>Is impartial</a:t>
                      </a:r>
                    </a:p>
                  </a:txBody>
                  <a:tcPr marL="36000"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rtl="0" fontAlgn="b"/>
                      <a:r>
                        <a:rPr lang="en-US" sz="1100" b="0" i="0" u="none" strike="noStrike">
                          <a:solidFill>
                            <a:srgbClr val="000000"/>
                          </a:solidFill>
                          <a:effectLst/>
                          <a:latin typeface="Calibri" panose="020F0502020204030204" pitchFamily="34" charset="0"/>
                        </a:rPr>
                        <a:t>62%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64%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72%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60%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53%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79%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59%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50%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extLst>
                  <a:ext uri="{0D108BD9-81ED-4DB2-BD59-A6C34878D82A}">
                    <a16:rowId xmlns:a16="http://schemas.microsoft.com/office/drawing/2014/main" val="10008"/>
                  </a:ext>
                </a:extLst>
              </a:tr>
              <a:tr h="347472">
                <a:tc>
                  <a:txBody>
                    <a:bodyPr/>
                    <a:lstStyle/>
                    <a:p>
                      <a:pPr algn="l" rtl="0" fontAlgn="b">
                        <a:lnSpc>
                          <a:spcPct val="90000"/>
                        </a:lnSpc>
                      </a:pPr>
                      <a:r>
                        <a:rPr lang="en-CA" sz="1100" b="0" i="0" u="none" strike="noStrike">
                          <a:solidFill>
                            <a:schemeClr val="bg1"/>
                          </a:solidFill>
                          <a:effectLst/>
                          <a:latin typeface="Calibri" panose="020F0502020204030204" pitchFamily="34" charset="0"/>
                        </a:rPr>
                        <a:t>Has a depth of analysis and content not available elsewhere</a:t>
                      </a:r>
                    </a:p>
                  </a:txBody>
                  <a:tcPr marL="36000"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rtl="0" fontAlgn="b"/>
                      <a:r>
                        <a:rPr lang="en-US" sz="1100" b="0" i="0" u="none" strike="noStrike">
                          <a:solidFill>
                            <a:srgbClr val="000000"/>
                          </a:solidFill>
                          <a:effectLst/>
                          <a:latin typeface="Calibri" panose="020F0502020204030204" pitchFamily="34" charset="0"/>
                        </a:rPr>
                        <a:t>64%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54%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73%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62%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49%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84%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63%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64%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extLst>
                  <a:ext uri="{0D108BD9-81ED-4DB2-BD59-A6C34878D82A}">
                    <a16:rowId xmlns:a16="http://schemas.microsoft.com/office/drawing/2014/main" val="10009"/>
                  </a:ext>
                </a:extLst>
              </a:tr>
              <a:tr h="347472">
                <a:tc>
                  <a:txBody>
                    <a:bodyPr/>
                    <a:lstStyle/>
                    <a:p>
                      <a:pPr algn="l" rtl="0" fontAlgn="b"/>
                      <a:r>
                        <a:rPr lang="en-CA" sz="1100" b="0" i="0" u="none" strike="noStrike">
                          <a:solidFill>
                            <a:schemeClr val="bg1"/>
                          </a:solidFill>
                          <a:effectLst/>
                          <a:latin typeface="Calibri" panose="020F0502020204030204" pitchFamily="34" charset="0"/>
                        </a:rPr>
                        <a:t>Helps me make up my mind</a:t>
                      </a:r>
                    </a:p>
                  </a:txBody>
                  <a:tcPr marL="36000"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rtl="0" fontAlgn="b"/>
                      <a:r>
                        <a:rPr lang="en-US" sz="1100" b="0" i="0" u="none" strike="noStrike">
                          <a:solidFill>
                            <a:srgbClr val="000000"/>
                          </a:solidFill>
                          <a:effectLst/>
                          <a:latin typeface="Calibri" panose="020F0502020204030204" pitchFamily="34" charset="0"/>
                        </a:rPr>
                        <a:t>61%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59%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70%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58%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48%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84%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59%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dirty="0">
                          <a:solidFill>
                            <a:srgbClr val="000000"/>
                          </a:solidFill>
                          <a:effectLst/>
                          <a:latin typeface="Calibri" panose="020F0502020204030204" pitchFamily="34" charset="0"/>
                        </a:rPr>
                        <a:t>57%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extLst>
                  <a:ext uri="{0D108BD9-81ED-4DB2-BD59-A6C34878D82A}">
                    <a16:rowId xmlns:a16="http://schemas.microsoft.com/office/drawing/2014/main" val="10010"/>
                  </a:ext>
                </a:extLst>
              </a:tr>
            </a:tbl>
          </a:graphicData>
        </a:graphic>
      </p:graphicFrame>
      <p:sp>
        <p:nvSpPr>
          <p:cNvPr id="9" name="Text Placeholder 4">
            <a:extLst>
              <a:ext uri="{FF2B5EF4-FFF2-40B4-BE49-F238E27FC236}">
                <a16:creationId xmlns:a16="http://schemas.microsoft.com/office/drawing/2014/main" id="{65010F1E-C110-285A-9FF8-8140A9D0345C}"/>
              </a:ext>
            </a:extLst>
          </p:cNvPr>
          <p:cNvSpPr txBox="1">
            <a:spLocks/>
          </p:cNvSpPr>
          <p:nvPr/>
        </p:nvSpPr>
        <p:spPr>
          <a:xfrm>
            <a:off x="11253" y="5972438"/>
            <a:ext cx="9046078" cy="880439"/>
          </a:xfrm>
          <a:prstGeom prst="rect">
            <a:avLst/>
          </a:prstGeom>
        </p:spPr>
        <p:txBody>
          <a:bodyPr/>
          <a:lstStyle>
            <a:lvl1pPr marL="0" indent="0" algn="l" defTabSz="457200" rtl="0" eaLnBrk="1" latinLnBrk="0" hangingPunct="1">
              <a:spcBef>
                <a:spcPct val="20000"/>
              </a:spcBef>
              <a:buFont typeface="Arial"/>
              <a:buNone/>
              <a:defRPr sz="1000" kern="1200" baseline="0">
                <a:ln>
                  <a:noFill/>
                </a:ln>
                <a:solidFill>
                  <a:schemeClr val="bg1"/>
                </a:solidFill>
                <a:effectLst/>
                <a:latin typeface="+mj-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spcBef>
                <a:spcPts val="0"/>
              </a:spcBef>
              <a:tabLst>
                <a:tab pos="8229600" algn="r"/>
              </a:tabLst>
            </a:pPr>
            <a:r>
              <a:rPr lang="en-GB" dirty="0"/>
              <a:t>Source: </a:t>
            </a:r>
            <a:r>
              <a:rPr lang="en-CA" dirty="0"/>
              <a:t>Ofcom News Consumption Survey 2022 – </a:t>
            </a:r>
            <a:r>
              <a:rPr lang="en-CA" dirty="0">
                <a:solidFill>
                  <a:srgbClr val="FFFF00"/>
                </a:solidFill>
              </a:rPr>
              <a:t>COMBINED F2F &amp; ONLINE </a:t>
            </a:r>
            <a:r>
              <a:rPr lang="en-CA" dirty="0"/>
              <a:t>sample</a:t>
            </a:r>
          </a:p>
          <a:p>
            <a:pPr>
              <a:lnSpc>
                <a:spcPct val="90000"/>
              </a:lnSpc>
              <a:spcBef>
                <a:spcPts val="0"/>
              </a:spcBef>
            </a:pPr>
            <a:r>
              <a:rPr lang="en-GB" dirty="0"/>
              <a:t>Question: </a:t>
            </a:r>
            <a:r>
              <a:rPr lang="nl-NL" dirty="0"/>
              <a:t>E2. How important is &lt;BRAND&gt; as a source of news to you personally?  E3. And to what extent do you think the following statements apply to &lt;BRAND&gt; as a news source? Answer using a scale of 1 to 10</a:t>
            </a:r>
            <a:endParaRPr lang="en-US" dirty="0"/>
          </a:p>
          <a:p>
            <a:pPr>
              <a:lnSpc>
                <a:spcPct val="90000"/>
              </a:lnSpc>
              <a:spcBef>
                <a:spcPts val="0"/>
              </a:spcBef>
            </a:pPr>
            <a:r>
              <a:rPr lang="en-GB" dirty="0"/>
              <a:t>Base: All using each source for news at least weekly 2022 W2* – bases shown above</a:t>
            </a:r>
          </a:p>
          <a:p>
            <a:pPr>
              <a:lnSpc>
                <a:spcPct val="90000"/>
              </a:lnSpc>
              <a:spcBef>
                <a:spcPts val="0"/>
              </a:spcBef>
            </a:pPr>
            <a:r>
              <a:rPr lang="en-GB" dirty="0"/>
              <a:t>*2022 W1, and </a:t>
            </a:r>
            <a:r>
              <a:rPr lang="en-CA" dirty="0"/>
              <a:t>2021, data not shown because face-to-face fieldwork was not possible during Covid-19 pandemic      </a:t>
            </a:r>
            <a:r>
              <a:rPr lang="en-GB" dirty="0"/>
              <a:t>**GB News added in 2022</a:t>
            </a:r>
          </a:p>
          <a:p>
            <a:pPr>
              <a:lnSpc>
                <a:spcPct val="90000"/>
              </a:lnSpc>
              <a:spcBef>
                <a:spcPts val="0"/>
              </a:spcBef>
            </a:pPr>
            <a:r>
              <a:rPr lang="en-US" dirty="0"/>
              <a:t>Green/red triangles </a:t>
            </a:r>
            <a:r>
              <a:rPr lang="en-GB" dirty="0"/>
              <a:t>indicate statistically significant differences between 2022 and 2020 (at 99% confidence level)</a:t>
            </a:r>
          </a:p>
        </p:txBody>
      </p:sp>
    </p:spTree>
    <p:extLst>
      <p:ext uri="{BB962C8B-B14F-4D97-AF65-F5344CB8AC3E}">
        <p14:creationId xmlns:p14="http://schemas.microsoft.com/office/powerpoint/2010/main" val="7087255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5"/>
          <p:cNvSpPr>
            <a:spLocks noGrp="1"/>
          </p:cNvSpPr>
          <p:nvPr>
            <p:ph type="title"/>
          </p:nvPr>
        </p:nvSpPr>
        <p:spPr>
          <a:xfrm>
            <a:off x="94378" y="1300432"/>
            <a:ext cx="9046078" cy="300991"/>
          </a:xfrm>
          <a:prstGeom prst="rect">
            <a:avLst/>
          </a:prstGeom>
        </p:spPr>
        <p:txBody>
          <a:bodyPr/>
          <a:lstStyle/>
          <a:p>
            <a:r>
              <a:rPr lang="en-GB" kern="0" dirty="0">
                <a:cs typeface="Arial" pitchFamily="34" charset="0"/>
              </a:rPr>
              <a:t>Attributes of TV sources (2) – 2022*</a:t>
            </a:r>
            <a:br>
              <a:rPr lang="en-GB" kern="0" dirty="0">
                <a:cs typeface="Arial" pitchFamily="34" charset="0"/>
              </a:rPr>
            </a:br>
            <a:r>
              <a:rPr lang="en-GB" sz="1100" i="1" kern="0" dirty="0">
                <a:cs typeface="Arial" pitchFamily="34" charset="0"/>
              </a:rPr>
              <a:t>% of regular users rating each source highly (7-10) </a:t>
            </a:r>
            <a:br>
              <a:rPr lang="en-GB" kern="0" dirty="0">
                <a:cs typeface="Arial" pitchFamily="34" charset="0"/>
              </a:rPr>
            </a:br>
            <a:endParaRPr lang="en-GB" dirty="0"/>
          </a:p>
        </p:txBody>
      </p:sp>
      <p:sp>
        <p:nvSpPr>
          <p:cNvPr id="4" name="Text Placeholder 3"/>
          <p:cNvSpPr>
            <a:spLocks noGrp="1"/>
          </p:cNvSpPr>
          <p:nvPr>
            <p:ph type="body" sz="quarter" idx="14"/>
          </p:nvPr>
        </p:nvSpPr>
        <p:spPr>
          <a:xfrm>
            <a:off x="88650" y="336342"/>
            <a:ext cx="7822168" cy="705057"/>
          </a:xfrm>
          <a:prstGeom prst="rect">
            <a:avLst/>
          </a:prstGeom>
        </p:spPr>
        <p:txBody>
          <a:bodyPr anchor="t" anchorCtr="0"/>
          <a:lstStyle/>
          <a:p>
            <a:pPr>
              <a:lnSpc>
                <a:spcPts val="1700"/>
              </a:lnSpc>
            </a:pPr>
            <a:r>
              <a:rPr lang="en-GB" sz="1800" dirty="0"/>
              <a:t>Users of Sky News continue to give better ratings for ‘international news’, </a:t>
            </a:r>
            <a:br>
              <a:rPr lang="en-GB" sz="1800" dirty="0"/>
            </a:br>
            <a:r>
              <a:rPr lang="en-GB" sz="1800" dirty="0"/>
              <a:t>whereas users of ITV and BBC provide better scores for ‘regional/local’ news. </a:t>
            </a:r>
            <a:br>
              <a:rPr lang="en-GB" sz="1800" dirty="0"/>
            </a:br>
            <a:r>
              <a:rPr lang="en-GB" sz="1800" dirty="0"/>
              <a:t>ITV’s rating for ‘what's going on in other parts of the UK’ has decreased</a:t>
            </a:r>
          </a:p>
        </p:txBody>
      </p:sp>
      <p:sp>
        <p:nvSpPr>
          <p:cNvPr id="16" name="Title 1">
            <a:extLst>
              <a:ext uri="{FF2B5EF4-FFF2-40B4-BE49-F238E27FC236}">
                <a16:creationId xmlns:a16="http://schemas.microsoft.com/office/drawing/2014/main" id="{96E55FAC-4508-4ED5-B00B-DE3D85B0DD0A}"/>
              </a:ext>
            </a:extLst>
          </p:cNvPr>
          <p:cNvSpPr txBox="1">
            <a:spLocks/>
          </p:cNvSpPr>
          <p:nvPr/>
        </p:nvSpPr>
        <p:spPr>
          <a:xfrm>
            <a:off x="91514" y="1044736"/>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dirty="0">
                <a:latin typeface="+mn-lt"/>
                <a:cs typeface="Arial" pitchFamily="34" charset="0"/>
              </a:rPr>
              <a:t>Figure 4.6</a:t>
            </a:r>
            <a:br>
              <a:rPr lang="en-GB" sz="1800" b="1" dirty="0">
                <a:latin typeface="+mn-lt"/>
                <a:cs typeface="Arial" pitchFamily="34" charset="0"/>
              </a:rPr>
            </a:br>
            <a:endParaRPr lang="en-GB" sz="1800" b="1" dirty="0">
              <a:latin typeface="+mn-lt"/>
              <a:cs typeface="Arial" pitchFamily="34" charset="0"/>
            </a:endParaRPr>
          </a:p>
        </p:txBody>
      </p:sp>
      <p:pic>
        <p:nvPicPr>
          <p:cNvPr id="2" name="Picture 1" descr="This chart shows the performance of the TV sources against a range of attributes – including ‘good for international news’ and ‘good for regional/local news’ – using the 2022 combined F2F &amp; online data.  Again, the main points are referred to in the commentary text.">
            <a:extLst>
              <a:ext uri="{FF2B5EF4-FFF2-40B4-BE49-F238E27FC236}">
                <a16:creationId xmlns:a16="http://schemas.microsoft.com/office/drawing/2014/main" id="{7D570C0F-2255-C0F7-E087-A18E71D82680}"/>
              </a:ext>
            </a:extLst>
          </p:cNvPr>
          <p:cNvPicPr>
            <a:picLocks noChangeAspect="1"/>
          </p:cNvPicPr>
          <p:nvPr/>
        </p:nvPicPr>
        <p:blipFill>
          <a:blip r:embed="rId3"/>
          <a:stretch>
            <a:fillRect/>
          </a:stretch>
        </p:blipFill>
        <p:spPr>
          <a:xfrm>
            <a:off x="180975" y="1901825"/>
            <a:ext cx="9144000" cy="4064000"/>
          </a:xfrm>
          <a:prstGeom prst="rect">
            <a:avLst/>
          </a:prstGeom>
        </p:spPr>
      </p:pic>
      <p:sp>
        <p:nvSpPr>
          <p:cNvPr id="8" name="Text Placeholder 4">
            <a:extLst>
              <a:ext uri="{FF2B5EF4-FFF2-40B4-BE49-F238E27FC236}">
                <a16:creationId xmlns:a16="http://schemas.microsoft.com/office/drawing/2014/main" id="{8B959373-255D-8837-4CD7-394793020F97}"/>
              </a:ext>
            </a:extLst>
          </p:cNvPr>
          <p:cNvSpPr txBox="1">
            <a:spLocks/>
          </p:cNvSpPr>
          <p:nvPr/>
        </p:nvSpPr>
        <p:spPr>
          <a:xfrm>
            <a:off x="11253" y="5972438"/>
            <a:ext cx="9046078" cy="880439"/>
          </a:xfrm>
          <a:prstGeom prst="rect">
            <a:avLst/>
          </a:prstGeom>
        </p:spPr>
        <p:txBody>
          <a:bodyPr/>
          <a:lstStyle>
            <a:lvl1pPr marL="0" indent="0" algn="l" defTabSz="457200" rtl="0" eaLnBrk="1" latinLnBrk="0" hangingPunct="1">
              <a:spcBef>
                <a:spcPct val="20000"/>
              </a:spcBef>
              <a:buFont typeface="Arial"/>
              <a:buNone/>
              <a:defRPr sz="1000" kern="1200" baseline="0">
                <a:ln>
                  <a:noFill/>
                </a:ln>
                <a:solidFill>
                  <a:schemeClr val="bg1"/>
                </a:solidFill>
                <a:effectLst/>
                <a:latin typeface="+mj-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spcBef>
                <a:spcPts val="0"/>
              </a:spcBef>
              <a:tabLst>
                <a:tab pos="8229600" algn="r"/>
              </a:tabLst>
            </a:pPr>
            <a:r>
              <a:rPr lang="en-GB" dirty="0"/>
              <a:t>Source: </a:t>
            </a:r>
            <a:r>
              <a:rPr lang="en-CA" dirty="0"/>
              <a:t>Ofcom News Consumption Survey 2022 – </a:t>
            </a:r>
            <a:r>
              <a:rPr lang="en-CA" dirty="0">
                <a:solidFill>
                  <a:srgbClr val="FFFF00"/>
                </a:solidFill>
              </a:rPr>
              <a:t>COMBINED F2F &amp; ONLINE </a:t>
            </a:r>
            <a:r>
              <a:rPr lang="en-CA" dirty="0"/>
              <a:t>sample</a:t>
            </a:r>
          </a:p>
          <a:p>
            <a:pPr>
              <a:lnSpc>
                <a:spcPct val="90000"/>
              </a:lnSpc>
              <a:spcBef>
                <a:spcPts val="0"/>
              </a:spcBef>
            </a:pPr>
            <a:r>
              <a:rPr lang="en-GB" dirty="0"/>
              <a:t>Question: </a:t>
            </a:r>
            <a:r>
              <a:rPr lang="nl-NL" dirty="0"/>
              <a:t>E2. How important is &lt;BRAND&gt; as a source of news to you personally?  E3. And to what extent do you think the following statements apply to &lt;BRAND&gt; as a news source? Answer using a scale of 1 to 10</a:t>
            </a:r>
            <a:endParaRPr lang="en-US" dirty="0"/>
          </a:p>
          <a:p>
            <a:pPr>
              <a:lnSpc>
                <a:spcPct val="90000"/>
              </a:lnSpc>
              <a:spcBef>
                <a:spcPts val="0"/>
              </a:spcBef>
            </a:pPr>
            <a:r>
              <a:rPr lang="en-GB" dirty="0"/>
              <a:t>Base: All using each source for news at least weekly 2022 W2* – BBC TV=1671, ITV=1042, Sky News Channel=657, Channel 4=429, Channel 5=205</a:t>
            </a:r>
          </a:p>
          <a:p>
            <a:pPr>
              <a:lnSpc>
                <a:spcPct val="90000"/>
              </a:lnSpc>
              <a:spcBef>
                <a:spcPts val="0"/>
              </a:spcBef>
            </a:pPr>
            <a:r>
              <a:rPr lang="en-GB" dirty="0"/>
              <a:t>*2022 W1, and </a:t>
            </a:r>
            <a:r>
              <a:rPr lang="en-CA" dirty="0"/>
              <a:t>2021, data not shown because face-to-face fieldwork was not possible during Covid-19 pandemic </a:t>
            </a:r>
          </a:p>
          <a:p>
            <a:pPr>
              <a:lnSpc>
                <a:spcPct val="90000"/>
              </a:lnSpc>
              <a:spcBef>
                <a:spcPts val="0"/>
              </a:spcBef>
            </a:pPr>
            <a:r>
              <a:rPr lang="en-US" dirty="0"/>
              <a:t>Green/red triangles </a:t>
            </a:r>
            <a:r>
              <a:rPr lang="en-GB" dirty="0"/>
              <a:t>indicate statistically significant differences between 2022 and 2020 (at 99% confidence level)</a:t>
            </a:r>
          </a:p>
        </p:txBody>
      </p:sp>
    </p:spTree>
    <p:extLst>
      <p:ext uri="{BB962C8B-B14F-4D97-AF65-F5344CB8AC3E}">
        <p14:creationId xmlns:p14="http://schemas.microsoft.com/office/powerpoint/2010/main" val="29023243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9552" y="2780928"/>
            <a:ext cx="7886700" cy="1080120"/>
          </a:xfrm>
        </p:spPr>
        <p:txBody>
          <a:bodyPr/>
          <a:lstStyle/>
          <a:p>
            <a:r>
              <a:rPr lang="en-GB" dirty="0"/>
              <a:t>News consumption via radio</a:t>
            </a:r>
            <a:br>
              <a:rPr lang="en-GB" dirty="0"/>
            </a:br>
            <a:endParaRPr lang="en-GB" sz="2000" dirty="0"/>
          </a:p>
        </p:txBody>
      </p:sp>
    </p:spTree>
    <p:extLst>
      <p:ext uri="{BB962C8B-B14F-4D97-AF65-F5344CB8AC3E}">
        <p14:creationId xmlns:p14="http://schemas.microsoft.com/office/powerpoint/2010/main" val="12490090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5263" y="1335708"/>
            <a:ext cx="9046078" cy="300991"/>
          </a:xfrm>
          <a:prstGeom prst="rect">
            <a:avLst/>
          </a:prstGeom>
        </p:spPr>
        <p:txBody>
          <a:bodyPr/>
          <a:lstStyle/>
          <a:p>
            <a:r>
              <a:rPr lang="en-GB" kern="0">
                <a:cs typeface="Arial" pitchFamily="34" charset="0"/>
              </a:rPr>
              <a:t>Radio stations used for news nowadays</a:t>
            </a:r>
            <a:br>
              <a:rPr lang="en-GB" kern="0">
                <a:cs typeface="Arial" pitchFamily="34" charset="0"/>
              </a:rPr>
            </a:br>
            <a:r>
              <a:rPr lang="en-GB" sz="1100" i="1" kern="0">
                <a:cs typeface="Arial" pitchFamily="34" charset="0"/>
              </a:rPr>
              <a:t>All using radio for news </a:t>
            </a:r>
            <a:br>
              <a:rPr lang="en-GB" kern="0">
                <a:cs typeface="Arial" pitchFamily="34" charset="0"/>
              </a:rPr>
            </a:br>
            <a:endParaRPr lang="en-GB"/>
          </a:p>
        </p:txBody>
      </p:sp>
      <p:sp>
        <p:nvSpPr>
          <p:cNvPr id="4" name="Text Placeholder 3"/>
          <p:cNvSpPr>
            <a:spLocks noGrp="1"/>
          </p:cNvSpPr>
          <p:nvPr>
            <p:ph type="body" sz="quarter" idx="14"/>
          </p:nvPr>
        </p:nvSpPr>
        <p:spPr>
          <a:xfrm>
            <a:off x="95263" y="316900"/>
            <a:ext cx="7639387" cy="705057"/>
          </a:xfrm>
          <a:prstGeom prst="rect">
            <a:avLst/>
          </a:prstGeom>
        </p:spPr>
        <p:txBody>
          <a:bodyPr anchor="t" anchorCtr="0"/>
          <a:lstStyle/>
          <a:p>
            <a:pPr>
              <a:lnSpc>
                <a:spcPts val="1800"/>
              </a:lnSpc>
            </a:pPr>
            <a:r>
              <a:rPr lang="en-GB" sz="1800" dirty="0"/>
              <a:t>Among the adults that use radio for news, 7 in 10 claim to use a BBC station. Longer term, reach of Capital, Heart and BBC local radio in England for news appears to be decreasing</a:t>
            </a:r>
          </a:p>
        </p:txBody>
      </p:sp>
      <p:sp>
        <p:nvSpPr>
          <p:cNvPr id="10" name="Title 1">
            <a:extLst>
              <a:ext uri="{FF2B5EF4-FFF2-40B4-BE49-F238E27FC236}">
                <a16:creationId xmlns:a16="http://schemas.microsoft.com/office/drawing/2014/main" id="{57C275E4-4495-436C-B774-672EC0EAEEB0}"/>
              </a:ext>
            </a:extLst>
          </p:cNvPr>
          <p:cNvSpPr txBox="1">
            <a:spLocks/>
          </p:cNvSpPr>
          <p:nvPr/>
        </p:nvSpPr>
        <p:spPr>
          <a:xfrm>
            <a:off x="98673" y="1098774"/>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dirty="0">
                <a:latin typeface="+mn-lt"/>
                <a:cs typeface="Arial" pitchFamily="34" charset="0"/>
              </a:rPr>
              <a:t>Figure 5.1</a:t>
            </a:r>
            <a:br>
              <a:rPr lang="en-GB" sz="1800" b="1" dirty="0">
                <a:latin typeface="+mn-lt"/>
                <a:cs typeface="Arial" pitchFamily="34" charset="0"/>
              </a:rPr>
            </a:br>
            <a:endParaRPr lang="en-GB" sz="1800" b="1" dirty="0">
              <a:latin typeface="+mn-lt"/>
              <a:cs typeface="Arial" pitchFamily="34" charset="0"/>
            </a:endParaRPr>
          </a:p>
        </p:txBody>
      </p:sp>
      <p:graphicFrame>
        <p:nvGraphicFramePr>
          <p:cNvPr id="17" name="Chart Placeholder 10" descr="This chart shows the radio stations used for news nowadays – using the 2022, 2020, 2019 and 2018 combined F2F &amp; online data.  Among the adults who claim to consume news through the radio, BBC Radio 2 is used by 27% of adults in 2022, followed BBC Radio 4 at 23% and BBC Radio 1 at 20%.">
            <a:extLst>
              <a:ext uri="{FF2B5EF4-FFF2-40B4-BE49-F238E27FC236}">
                <a16:creationId xmlns:a16="http://schemas.microsoft.com/office/drawing/2014/main" id="{0D7A1C93-A656-48FC-DC85-737C14E57091}"/>
              </a:ext>
            </a:extLst>
          </p:cNvPr>
          <p:cNvGraphicFramePr>
            <a:graphicFrameLocks/>
          </p:cNvGraphicFramePr>
          <p:nvPr>
            <p:extLst>
              <p:ext uri="{D42A27DB-BD31-4B8C-83A1-F6EECF244321}">
                <p14:modId xmlns:p14="http://schemas.microsoft.com/office/powerpoint/2010/main" val="3108197064"/>
              </p:ext>
            </p:extLst>
          </p:nvPr>
        </p:nvGraphicFramePr>
        <p:xfrm>
          <a:off x="-110923" y="1753893"/>
          <a:ext cx="7022072" cy="4187864"/>
        </p:xfrm>
        <a:graphic>
          <a:graphicData uri="http://schemas.openxmlformats.org/drawingml/2006/chart">
            <c:chart xmlns:c="http://schemas.openxmlformats.org/drawingml/2006/chart" xmlns:r="http://schemas.openxmlformats.org/officeDocument/2006/relationships" r:id="rId3"/>
          </a:graphicData>
        </a:graphic>
      </p:graphicFrame>
      <p:sp>
        <p:nvSpPr>
          <p:cNvPr id="8" name="Isosceles Triangle 7">
            <a:extLst>
              <a:ext uri="{FF2B5EF4-FFF2-40B4-BE49-F238E27FC236}">
                <a16:creationId xmlns:a16="http://schemas.microsoft.com/office/drawing/2014/main" id="{529272F3-932E-2DC1-DD19-9B2BE08932DD}"/>
              </a:ext>
              <a:ext uri="{C183D7F6-B498-43B3-948B-1728B52AA6E4}">
                <adec:decorative xmlns:adec="http://schemas.microsoft.com/office/drawing/2017/decorative" val="1"/>
              </a:ext>
            </a:extLst>
          </p:cNvPr>
          <p:cNvSpPr/>
          <p:nvPr/>
        </p:nvSpPr>
        <p:spPr bwMode="ltGray">
          <a:xfrm rot="10800000">
            <a:off x="4147835" y="4488274"/>
            <a:ext cx="90000" cy="90000"/>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a:p>
        </p:txBody>
      </p:sp>
      <p:pic>
        <p:nvPicPr>
          <p:cNvPr id="12" name="Picture 11" descr="71% used any BBC Radio station for news in 2022, whilst 56% used a commercial radio station">
            <a:extLst>
              <a:ext uri="{FF2B5EF4-FFF2-40B4-BE49-F238E27FC236}">
                <a16:creationId xmlns:a16="http://schemas.microsoft.com/office/drawing/2014/main" id="{1E13CD04-4F53-D809-6F32-7A6E8D828C8C}"/>
              </a:ext>
            </a:extLst>
          </p:cNvPr>
          <p:cNvPicPr>
            <a:picLocks noChangeAspect="1"/>
          </p:cNvPicPr>
          <p:nvPr/>
        </p:nvPicPr>
        <p:blipFill>
          <a:blip r:embed="rId4"/>
          <a:stretch>
            <a:fillRect/>
          </a:stretch>
        </p:blipFill>
        <p:spPr>
          <a:xfrm>
            <a:off x="5602455" y="3722001"/>
            <a:ext cx="3444539" cy="2042337"/>
          </a:xfrm>
          <a:prstGeom prst="rect">
            <a:avLst/>
          </a:prstGeom>
        </p:spPr>
      </p:pic>
      <p:sp>
        <p:nvSpPr>
          <p:cNvPr id="11" name="Text Placeholder 4">
            <a:extLst>
              <a:ext uri="{FF2B5EF4-FFF2-40B4-BE49-F238E27FC236}">
                <a16:creationId xmlns:a16="http://schemas.microsoft.com/office/drawing/2014/main" id="{0E9849C7-EFA6-DF2A-5626-8F974AD5391E}"/>
              </a:ext>
            </a:extLst>
          </p:cNvPr>
          <p:cNvSpPr txBox="1">
            <a:spLocks/>
          </p:cNvSpPr>
          <p:nvPr/>
        </p:nvSpPr>
        <p:spPr>
          <a:xfrm>
            <a:off x="11253" y="5972438"/>
            <a:ext cx="9046078" cy="880439"/>
          </a:xfrm>
          <a:prstGeom prst="rect">
            <a:avLst/>
          </a:prstGeom>
        </p:spPr>
        <p:txBody>
          <a:bodyPr/>
          <a:lstStyle>
            <a:lvl1pPr marL="0" indent="0" algn="l" defTabSz="457200" rtl="0" eaLnBrk="1" latinLnBrk="0" hangingPunct="1">
              <a:spcBef>
                <a:spcPct val="20000"/>
              </a:spcBef>
              <a:buFont typeface="Arial"/>
              <a:buNone/>
              <a:defRPr sz="1000" kern="1200" baseline="0">
                <a:ln>
                  <a:noFill/>
                </a:ln>
                <a:solidFill>
                  <a:schemeClr val="bg1"/>
                </a:solidFill>
                <a:effectLst/>
                <a:latin typeface="+mj-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spcBef>
                <a:spcPts val="0"/>
              </a:spcBef>
              <a:tabLst>
                <a:tab pos="8229600" algn="r"/>
              </a:tabLst>
            </a:pPr>
            <a:r>
              <a:rPr lang="en-GB" dirty="0"/>
              <a:t>Source: </a:t>
            </a:r>
            <a:r>
              <a:rPr lang="en-CA" dirty="0"/>
              <a:t>Ofcom News Consumption Survey 2022 – </a:t>
            </a:r>
            <a:r>
              <a:rPr lang="en-CA" dirty="0">
                <a:solidFill>
                  <a:srgbClr val="FFFF00"/>
                </a:solidFill>
              </a:rPr>
              <a:t>COMBINED F2F &amp; ONLINE </a:t>
            </a:r>
            <a:r>
              <a:rPr lang="en-CA" dirty="0"/>
              <a:t>sample</a:t>
            </a:r>
          </a:p>
          <a:p>
            <a:pPr>
              <a:lnSpc>
                <a:spcPct val="90000"/>
              </a:lnSpc>
              <a:spcBef>
                <a:spcPts val="0"/>
              </a:spcBef>
            </a:pPr>
            <a:r>
              <a:rPr lang="en-GB" dirty="0"/>
              <a:t>Question: D6a.</a:t>
            </a:r>
            <a:r>
              <a:rPr lang="en-GB" dirty="0">
                <a:latin typeface="Arial" panose="020B0604020202020204" pitchFamily="34" charset="0"/>
                <a:cs typeface="Arial" panose="020B0604020202020204" pitchFamily="34" charset="0"/>
              </a:rPr>
              <a:t> </a:t>
            </a:r>
            <a:r>
              <a:rPr lang="en-GB" dirty="0"/>
              <a:t>Thinking specifically about radio stations, which of the following do you use for news nowadays?</a:t>
            </a:r>
            <a:endParaRPr lang="en-US" dirty="0"/>
          </a:p>
          <a:p>
            <a:pPr>
              <a:lnSpc>
                <a:spcPct val="90000"/>
              </a:lnSpc>
              <a:spcBef>
                <a:spcPts val="0"/>
              </a:spcBef>
            </a:pPr>
            <a:r>
              <a:rPr lang="en-GB" dirty="0"/>
              <a:t>Base: All using radio for news – 2022 W2*=1176, 2020=1975, 2019=2043, 2018=2096. Only sources with an incidence of &gt;5% in 2022 are shown</a:t>
            </a:r>
          </a:p>
          <a:p>
            <a:pPr>
              <a:lnSpc>
                <a:spcPct val="90000"/>
              </a:lnSpc>
              <a:spcBef>
                <a:spcPts val="0"/>
              </a:spcBef>
            </a:pPr>
            <a:r>
              <a:rPr lang="en-GB" dirty="0"/>
              <a:t>*2022 W1, and </a:t>
            </a:r>
            <a:r>
              <a:rPr lang="en-CA" dirty="0"/>
              <a:t>2021, data not shown because face-to-face fieldwork was not possible during Covid-19 pandemic</a:t>
            </a:r>
            <a:endParaRPr lang="en-GB" dirty="0"/>
          </a:p>
          <a:p>
            <a:pPr>
              <a:lnSpc>
                <a:spcPct val="90000"/>
              </a:lnSpc>
              <a:spcBef>
                <a:spcPts val="0"/>
              </a:spcBef>
            </a:pPr>
            <a:r>
              <a:rPr lang="en-US" dirty="0"/>
              <a:t>Green/red triangles </a:t>
            </a:r>
            <a:r>
              <a:rPr lang="en-GB" dirty="0"/>
              <a:t>indicate statistically significant differences between 2022 and 2020 (at 99% confidence level)</a:t>
            </a:r>
          </a:p>
          <a:p>
            <a:pPr>
              <a:lnSpc>
                <a:spcPct val="90000"/>
              </a:lnSpc>
              <a:spcBef>
                <a:spcPts val="0"/>
              </a:spcBef>
            </a:pPr>
            <a:r>
              <a:rPr lang="en-GB" sz="800" dirty="0"/>
              <a:t>Note: Radio stations include short news bulletins at the start of each hour which aren't measured through the industry metric, RAJAR. Our survey helps us understand the role radio plays in news consumption. </a:t>
            </a:r>
          </a:p>
        </p:txBody>
      </p:sp>
    </p:spTree>
    <p:extLst>
      <p:ext uri="{BB962C8B-B14F-4D97-AF65-F5344CB8AC3E}">
        <p14:creationId xmlns:p14="http://schemas.microsoft.com/office/powerpoint/2010/main" val="34319715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5"/>
          <p:cNvSpPr>
            <a:spLocks noGrp="1"/>
          </p:cNvSpPr>
          <p:nvPr>
            <p:ph type="title"/>
          </p:nvPr>
        </p:nvSpPr>
        <p:spPr>
          <a:xfrm>
            <a:off x="84586" y="1269839"/>
            <a:ext cx="9046078" cy="300991"/>
          </a:xfrm>
          <a:prstGeom prst="rect">
            <a:avLst/>
          </a:prstGeom>
        </p:spPr>
        <p:txBody>
          <a:bodyPr/>
          <a:lstStyle/>
          <a:p>
            <a:r>
              <a:rPr lang="en-GB" kern="0" dirty="0">
                <a:cs typeface="Arial" pitchFamily="34" charset="0"/>
              </a:rPr>
              <a:t>Attributes of Radio sources – 2022*</a:t>
            </a:r>
            <a:br>
              <a:rPr lang="en-GB" kern="0" dirty="0">
                <a:cs typeface="Arial" pitchFamily="34" charset="0"/>
              </a:rPr>
            </a:br>
            <a:r>
              <a:rPr lang="en-GB" sz="1100" i="1" kern="0" dirty="0">
                <a:cs typeface="Arial" pitchFamily="34" charset="0"/>
              </a:rPr>
              <a:t>% of regular users rating each source highly (7-10) </a:t>
            </a:r>
            <a:br>
              <a:rPr lang="en-GB" kern="0" dirty="0">
                <a:cs typeface="Arial" pitchFamily="34" charset="0"/>
              </a:rPr>
            </a:br>
            <a:endParaRPr lang="en-GB" dirty="0"/>
          </a:p>
        </p:txBody>
      </p:sp>
      <p:sp>
        <p:nvSpPr>
          <p:cNvPr id="4" name="Text Placeholder 3"/>
          <p:cNvSpPr>
            <a:spLocks noGrp="1"/>
          </p:cNvSpPr>
          <p:nvPr>
            <p:ph type="body" sz="quarter" idx="14"/>
          </p:nvPr>
        </p:nvSpPr>
        <p:spPr>
          <a:xfrm>
            <a:off x="109621" y="340136"/>
            <a:ext cx="7655469" cy="705057"/>
          </a:xfrm>
          <a:prstGeom prst="rect">
            <a:avLst/>
          </a:prstGeom>
        </p:spPr>
        <p:txBody>
          <a:bodyPr anchor="t" anchorCtr="0"/>
          <a:lstStyle/>
          <a:p>
            <a:pPr>
              <a:lnSpc>
                <a:spcPts val="1800"/>
              </a:lnSpc>
            </a:pPr>
            <a:r>
              <a:rPr lang="en-GB" sz="1800" dirty="0"/>
              <a:t>BBC listeners generally give high scores across attributes</a:t>
            </a:r>
          </a:p>
        </p:txBody>
      </p:sp>
      <p:sp>
        <p:nvSpPr>
          <p:cNvPr id="9" name="Title 1">
            <a:extLst>
              <a:ext uri="{FF2B5EF4-FFF2-40B4-BE49-F238E27FC236}">
                <a16:creationId xmlns:a16="http://schemas.microsoft.com/office/drawing/2014/main" id="{C0D04B83-0605-4F78-8D81-3FCC9AF08556}"/>
              </a:ext>
            </a:extLst>
          </p:cNvPr>
          <p:cNvSpPr txBox="1">
            <a:spLocks/>
          </p:cNvSpPr>
          <p:nvPr/>
        </p:nvSpPr>
        <p:spPr>
          <a:xfrm>
            <a:off x="84586" y="961559"/>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dirty="0">
                <a:latin typeface="+mn-lt"/>
                <a:cs typeface="Arial" pitchFamily="34" charset="0"/>
              </a:rPr>
              <a:t>Figure 5.2</a:t>
            </a:r>
            <a:br>
              <a:rPr lang="en-GB" sz="1800" b="1" dirty="0">
                <a:latin typeface="+mn-lt"/>
                <a:cs typeface="Arial" pitchFamily="34" charset="0"/>
              </a:rPr>
            </a:br>
            <a:endParaRPr lang="en-GB" sz="1800" b="1" dirty="0">
              <a:latin typeface="+mn-lt"/>
              <a:cs typeface="Arial" pitchFamily="34" charset="0"/>
            </a:endParaRPr>
          </a:p>
        </p:txBody>
      </p:sp>
      <p:pic>
        <p:nvPicPr>
          <p:cNvPr id="2" name="Picture 1" descr="This chart shows the performance of BBC Radio and Heart Radio against a range of attributes  – using the 2022 combined F2F &amp; online data.  Examples of the attributes are that the radio source is important personally, the source is high quality, the source is accurate and the source is trustworthy. BBC scores highly across these. Heart radio does not score more than 50% on any of these attributes.">
            <a:extLst>
              <a:ext uri="{FF2B5EF4-FFF2-40B4-BE49-F238E27FC236}">
                <a16:creationId xmlns:a16="http://schemas.microsoft.com/office/drawing/2014/main" id="{0A57D6CA-62C8-A9E4-A7C9-0D81301940C1}"/>
              </a:ext>
            </a:extLst>
          </p:cNvPr>
          <p:cNvPicPr>
            <a:picLocks noChangeAspect="1"/>
          </p:cNvPicPr>
          <p:nvPr/>
        </p:nvPicPr>
        <p:blipFill>
          <a:blip r:embed="rId3"/>
          <a:stretch>
            <a:fillRect/>
          </a:stretch>
        </p:blipFill>
        <p:spPr>
          <a:xfrm>
            <a:off x="172201" y="1907363"/>
            <a:ext cx="9047248" cy="4084674"/>
          </a:xfrm>
          <a:prstGeom prst="rect">
            <a:avLst/>
          </a:prstGeom>
        </p:spPr>
      </p:pic>
      <p:sp>
        <p:nvSpPr>
          <p:cNvPr id="16" name="Text Placeholder 4">
            <a:extLst>
              <a:ext uri="{FF2B5EF4-FFF2-40B4-BE49-F238E27FC236}">
                <a16:creationId xmlns:a16="http://schemas.microsoft.com/office/drawing/2014/main" id="{585172A2-9171-324F-20CA-6BB15B54E50A}"/>
              </a:ext>
            </a:extLst>
          </p:cNvPr>
          <p:cNvSpPr txBox="1">
            <a:spLocks/>
          </p:cNvSpPr>
          <p:nvPr/>
        </p:nvSpPr>
        <p:spPr>
          <a:xfrm>
            <a:off x="11253" y="5972438"/>
            <a:ext cx="9046078" cy="880439"/>
          </a:xfrm>
          <a:prstGeom prst="rect">
            <a:avLst/>
          </a:prstGeom>
        </p:spPr>
        <p:txBody>
          <a:bodyPr/>
          <a:lstStyle>
            <a:lvl1pPr marL="0" indent="0" algn="l" defTabSz="457200" rtl="0" eaLnBrk="1" latinLnBrk="0" hangingPunct="1">
              <a:spcBef>
                <a:spcPct val="20000"/>
              </a:spcBef>
              <a:buFont typeface="Arial"/>
              <a:buNone/>
              <a:defRPr sz="1000" kern="1200" baseline="0">
                <a:ln>
                  <a:noFill/>
                </a:ln>
                <a:solidFill>
                  <a:schemeClr val="bg1"/>
                </a:solidFill>
                <a:effectLst/>
                <a:latin typeface="+mj-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spcBef>
                <a:spcPts val="0"/>
              </a:spcBef>
              <a:tabLst>
                <a:tab pos="8229600" algn="r"/>
              </a:tabLst>
            </a:pPr>
            <a:r>
              <a:rPr lang="en-GB" dirty="0"/>
              <a:t>Source: </a:t>
            </a:r>
            <a:r>
              <a:rPr lang="en-CA" dirty="0"/>
              <a:t>Ofcom News Consumption Survey 2022 – </a:t>
            </a:r>
            <a:r>
              <a:rPr lang="en-CA" dirty="0">
                <a:solidFill>
                  <a:srgbClr val="FFFF00"/>
                </a:solidFill>
              </a:rPr>
              <a:t>COMBINED F2F &amp; ONLINE </a:t>
            </a:r>
            <a:r>
              <a:rPr lang="en-CA" dirty="0"/>
              <a:t>sample</a:t>
            </a:r>
          </a:p>
          <a:p>
            <a:pPr>
              <a:lnSpc>
                <a:spcPct val="90000"/>
              </a:lnSpc>
              <a:spcBef>
                <a:spcPts val="0"/>
              </a:spcBef>
            </a:pPr>
            <a:r>
              <a:rPr lang="en-GB" dirty="0"/>
              <a:t>Question: </a:t>
            </a:r>
            <a:r>
              <a:rPr lang="nl-NL" dirty="0"/>
              <a:t>E2. How important is &lt;BRAND&gt; as a source of news to you personally?  E3. And to what extent do you think the following statements apply to &lt;BRAND&gt; as a news source? Answer using a scale of 1 to 10</a:t>
            </a:r>
            <a:endParaRPr lang="en-US" dirty="0"/>
          </a:p>
          <a:p>
            <a:pPr>
              <a:lnSpc>
                <a:spcPct val="90000"/>
              </a:lnSpc>
              <a:spcBef>
                <a:spcPts val="0"/>
              </a:spcBef>
            </a:pPr>
            <a:r>
              <a:rPr lang="en-GB" dirty="0"/>
              <a:t>Base: All using each source for news at least weekly 2022 W2* – BBC Radio=790, Heart=116</a:t>
            </a:r>
          </a:p>
          <a:p>
            <a:pPr>
              <a:lnSpc>
                <a:spcPct val="90000"/>
              </a:lnSpc>
              <a:spcBef>
                <a:spcPts val="0"/>
              </a:spcBef>
            </a:pPr>
            <a:r>
              <a:rPr lang="en-GB" dirty="0"/>
              <a:t>*2022 W1, and </a:t>
            </a:r>
            <a:r>
              <a:rPr lang="en-CA" dirty="0"/>
              <a:t>2021, data not shown because face-to-face fieldwork was not possible during Covid-19 pandemic </a:t>
            </a:r>
          </a:p>
          <a:p>
            <a:pPr>
              <a:lnSpc>
                <a:spcPct val="90000"/>
              </a:lnSpc>
              <a:spcBef>
                <a:spcPts val="0"/>
              </a:spcBef>
            </a:pPr>
            <a:r>
              <a:rPr lang="en-US" dirty="0"/>
              <a:t>Green/red triangles </a:t>
            </a:r>
            <a:r>
              <a:rPr lang="en-GB" dirty="0"/>
              <a:t>indicate statistically significant differences between 2022 and 2020 (at 99% confidence level)</a:t>
            </a:r>
          </a:p>
        </p:txBody>
      </p:sp>
    </p:spTree>
    <p:extLst>
      <p:ext uri="{BB962C8B-B14F-4D97-AF65-F5344CB8AC3E}">
        <p14:creationId xmlns:p14="http://schemas.microsoft.com/office/powerpoint/2010/main" val="11424923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9552" y="2780928"/>
            <a:ext cx="7886700" cy="1080120"/>
          </a:xfrm>
        </p:spPr>
        <p:txBody>
          <a:bodyPr/>
          <a:lstStyle/>
          <a:p>
            <a:r>
              <a:rPr lang="en-GB"/>
              <a:t>News consumption via newspapers</a:t>
            </a:r>
            <a:br>
              <a:rPr lang="en-GB"/>
            </a:br>
            <a:endParaRPr lang="en-GB"/>
          </a:p>
        </p:txBody>
      </p:sp>
    </p:spTree>
    <p:extLst>
      <p:ext uri="{BB962C8B-B14F-4D97-AF65-F5344CB8AC3E}">
        <p14:creationId xmlns:p14="http://schemas.microsoft.com/office/powerpoint/2010/main" val="36340542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7922" y="1367138"/>
            <a:ext cx="9046078" cy="300991"/>
          </a:xfrm>
          <a:prstGeom prst="rect">
            <a:avLst/>
          </a:prstGeom>
        </p:spPr>
        <p:txBody>
          <a:bodyPr/>
          <a:lstStyle/>
          <a:p>
            <a:r>
              <a:rPr lang="en-GB" kern="0" dirty="0">
                <a:cs typeface="Arial" pitchFamily="34" charset="0"/>
              </a:rPr>
              <a:t>Daily newspapers used for news nowadays (</a:t>
            </a:r>
            <a:r>
              <a:rPr lang="en-GB" b="1" kern="0" dirty="0">
                <a:cs typeface="Arial" pitchFamily="34" charset="0"/>
              </a:rPr>
              <a:t>print only</a:t>
            </a:r>
            <a:r>
              <a:rPr lang="en-GB" kern="0" dirty="0">
                <a:cs typeface="Arial" pitchFamily="34" charset="0"/>
              </a:rPr>
              <a:t>)</a:t>
            </a:r>
            <a:br>
              <a:rPr lang="en-GB" kern="0" dirty="0">
                <a:cs typeface="Arial" pitchFamily="34" charset="0"/>
              </a:rPr>
            </a:br>
            <a:r>
              <a:rPr lang="en-GB" sz="1100" i="1" kern="0" dirty="0">
                <a:cs typeface="Arial" pitchFamily="34" charset="0"/>
              </a:rPr>
              <a:t>All using printed newspapers for news </a:t>
            </a:r>
            <a:br>
              <a:rPr lang="en-GB" kern="0" dirty="0">
                <a:cs typeface="Arial" pitchFamily="34" charset="0"/>
              </a:rPr>
            </a:br>
            <a:endParaRPr lang="en-GB" dirty="0"/>
          </a:p>
        </p:txBody>
      </p:sp>
      <p:sp>
        <p:nvSpPr>
          <p:cNvPr id="4" name="Text Placeholder 3"/>
          <p:cNvSpPr>
            <a:spLocks noGrp="1"/>
          </p:cNvSpPr>
          <p:nvPr>
            <p:ph type="body" sz="quarter" idx="14"/>
          </p:nvPr>
        </p:nvSpPr>
        <p:spPr>
          <a:xfrm>
            <a:off x="97922" y="400994"/>
            <a:ext cx="7650523" cy="705057"/>
          </a:xfrm>
          <a:prstGeom prst="rect">
            <a:avLst/>
          </a:prstGeom>
        </p:spPr>
        <p:txBody>
          <a:bodyPr anchor="t" anchorCtr="0"/>
          <a:lstStyle/>
          <a:p>
            <a:pPr>
              <a:lnSpc>
                <a:spcPts val="1700"/>
              </a:lnSpc>
            </a:pPr>
            <a:r>
              <a:rPr lang="en-GB" sz="1800" dirty="0"/>
              <a:t>Among the adults who claim to consume news through print, the reach of free newspapers has decreased since 2020</a:t>
            </a:r>
          </a:p>
        </p:txBody>
      </p:sp>
      <p:sp>
        <p:nvSpPr>
          <p:cNvPr id="9" name="Title 1">
            <a:extLst>
              <a:ext uri="{FF2B5EF4-FFF2-40B4-BE49-F238E27FC236}">
                <a16:creationId xmlns:a16="http://schemas.microsoft.com/office/drawing/2014/main" id="{1EF3EF7C-867D-4C22-AA89-6004E0D8044C}"/>
              </a:ext>
            </a:extLst>
          </p:cNvPr>
          <p:cNvSpPr txBox="1">
            <a:spLocks/>
          </p:cNvSpPr>
          <p:nvPr/>
        </p:nvSpPr>
        <p:spPr>
          <a:xfrm>
            <a:off x="97922" y="1120379"/>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dirty="0">
                <a:latin typeface="+mn-lt"/>
                <a:cs typeface="Arial" pitchFamily="34" charset="0"/>
              </a:rPr>
              <a:t>Figure 6.1</a:t>
            </a:r>
            <a:br>
              <a:rPr lang="en-GB" sz="1800" b="1" dirty="0">
                <a:latin typeface="+mn-lt"/>
                <a:cs typeface="Arial" pitchFamily="34" charset="0"/>
              </a:rPr>
            </a:br>
            <a:endParaRPr lang="en-GB" sz="1800" b="1" dirty="0">
              <a:latin typeface="+mn-lt"/>
              <a:cs typeface="Arial" pitchFamily="34" charset="0"/>
            </a:endParaRPr>
          </a:p>
        </p:txBody>
      </p:sp>
      <p:graphicFrame>
        <p:nvGraphicFramePr>
          <p:cNvPr id="13" name="Chart Placeholder 10" descr="This chart shows the daily newspapers used for news nowadays (print only) – using the 2022, 2020, 2019 and 2018 combined F2F &amp; online data. Among the adults who claim to consume news through print, Daily Mail is used by 35% of adults in 2022 and The Sun by 20%. The Metro has seen a significant decline from 25% to 17% since 2020.">
            <a:extLst>
              <a:ext uri="{FF2B5EF4-FFF2-40B4-BE49-F238E27FC236}">
                <a16:creationId xmlns:a16="http://schemas.microsoft.com/office/drawing/2014/main" id="{1DE97C20-04E2-383E-EC74-9868016FD1FB}"/>
              </a:ext>
            </a:extLst>
          </p:cNvPr>
          <p:cNvGraphicFramePr>
            <a:graphicFrameLocks/>
          </p:cNvGraphicFramePr>
          <p:nvPr>
            <p:extLst>
              <p:ext uri="{D42A27DB-BD31-4B8C-83A1-F6EECF244321}">
                <p14:modId xmlns:p14="http://schemas.microsoft.com/office/powerpoint/2010/main" val="3789424682"/>
              </p:ext>
            </p:extLst>
          </p:nvPr>
        </p:nvGraphicFramePr>
        <p:xfrm>
          <a:off x="489328" y="1867078"/>
          <a:ext cx="6192688" cy="3987751"/>
        </p:xfrm>
        <a:graphic>
          <a:graphicData uri="http://schemas.openxmlformats.org/drawingml/2006/chart">
            <c:chart xmlns:c="http://schemas.openxmlformats.org/drawingml/2006/chart" xmlns:r="http://schemas.openxmlformats.org/officeDocument/2006/relationships" r:id="rId3"/>
          </a:graphicData>
        </a:graphic>
      </p:graphicFrame>
      <p:sp>
        <p:nvSpPr>
          <p:cNvPr id="20" name="Rectangle: Rounded Corners 19">
            <a:extLst>
              <a:ext uri="{FF2B5EF4-FFF2-40B4-BE49-F238E27FC236}">
                <a16:creationId xmlns:a16="http://schemas.microsoft.com/office/drawing/2014/main" id="{69855C45-2482-4651-C6DC-39474D185DDD}"/>
              </a:ext>
            </a:extLst>
          </p:cNvPr>
          <p:cNvSpPr/>
          <p:nvPr/>
        </p:nvSpPr>
        <p:spPr>
          <a:xfrm>
            <a:off x="6042878" y="4845745"/>
            <a:ext cx="1841106" cy="645117"/>
          </a:xfrm>
          <a:prstGeom prst="roundRect">
            <a:avLst/>
          </a:prstGeom>
          <a:ln w="1905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lIns="27432" tIns="27432" rIns="27432" bIns="27432" rtlCol="0" anchor="ctr"/>
          <a:lstStyle/>
          <a:p>
            <a:pPr algn="ctr"/>
            <a:r>
              <a:rPr lang="en-GB" sz="1200"/>
              <a:t>In total, </a:t>
            </a:r>
            <a:r>
              <a:rPr lang="en-GB" sz="1200" b="1">
                <a:solidFill>
                  <a:schemeClr val="bg2"/>
                </a:solidFill>
              </a:rPr>
              <a:t>19%</a:t>
            </a:r>
            <a:r>
              <a:rPr lang="en-GB" sz="1200" b="1"/>
              <a:t> </a:t>
            </a:r>
            <a:r>
              <a:rPr lang="en-GB" sz="1200"/>
              <a:t>(</a:t>
            </a:r>
            <a:r>
              <a:rPr lang="en-GB" sz="1200" b="1">
                <a:solidFill>
                  <a:schemeClr val="accent1">
                    <a:lumMod val="50000"/>
                  </a:schemeClr>
                </a:solidFill>
              </a:rPr>
              <a:t>27%</a:t>
            </a:r>
            <a:r>
              <a:rPr lang="en-GB" sz="1200"/>
              <a:t> in 2020) of print newspaper readers used </a:t>
            </a:r>
            <a:r>
              <a:rPr lang="en-GB" sz="1200" b="1"/>
              <a:t>daily ‘free-sheets’</a:t>
            </a:r>
          </a:p>
        </p:txBody>
      </p:sp>
      <p:sp>
        <p:nvSpPr>
          <p:cNvPr id="11" name="Isosceles Triangle 10">
            <a:extLst>
              <a:ext uri="{FF2B5EF4-FFF2-40B4-BE49-F238E27FC236}">
                <a16:creationId xmlns:a16="http://schemas.microsoft.com/office/drawing/2014/main" id="{F7D28970-2332-DDD1-C9C6-0EC43EA5A9AE}"/>
              </a:ext>
              <a:ext uri="{C183D7F6-B498-43B3-948B-1728B52AA6E4}">
                <adec:decorative xmlns:adec="http://schemas.microsoft.com/office/drawing/2017/decorative" val="1"/>
              </a:ext>
            </a:extLst>
          </p:cNvPr>
          <p:cNvSpPr/>
          <p:nvPr/>
        </p:nvSpPr>
        <p:spPr bwMode="ltGray">
          <a:xfrm rot="10800000">
            <a:off x="4453345" y="2750009"/>
            <a:ext cx="90000" cy="90000"/>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a:p>
        </p:txBody>
      </p:sp>
      <p:sp>
        <p:nvSpPr>
          <p:cNvPr id="12" name="Isosceles Triangle 11">
            <a:extLst>
              <a:ext uri="{FF2B5EF4-FFF2-40B4-BE49-F238E27FC236}">
                <a16:creationId xmlns:a16="http://schemas.microsoft.com/office/drawing/2014/main" id="{DEDA5173-C2D5-681F-2FBD-745F4BB9827B}"/>
              </a:ext>
              <a:ext uri="{C183D7F6-B498-43B3-948B-1728B52AA6E4}">
                <adec:decorative xmlns:adec="http://schemas.microsoft.com/office/drawing/2017/decorative" val="1"/>
              </a:ext>
            </a:extLst>
          </p:cNvPr>
          <p:cNvSpPr/>
          <p:nvPr/>
        </p:nvSpPr>
        <p:spPr bwMode="ltGray">
          <a:xfrm rot="10800000">
            <a:off x="6682016" y="4854798"/>
            <a:ext cx="90000" cy="90000"/>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a:p>
        </p:txBody>
      </p:sp>
      <p:sp>
        <p:nvSpPr>
          <p:cNvPr id="14" name="Isosceles Triangle 13">
            <a:extLst>
              <a:ext uri="{FF2B5EF4-FFF2-40B4-BE49-F238E27FC236}">
                <a16:creationId xmlns:a16="http://schemas.microsoft.com/office/drawing/2014/main" id="{77FA648E-2476-F901-5E63-08BAF86D70AE}"/>
              </a:ext>
              <a:ext uri="{C183D7F6-B498-43B3-948B-1728B52AA6E4}">
                <adec:decorative xmlns:adec="http://schemas.microsoft.com/office/drawing/2017/decorative" val="1"/>
              </a:ext>
            </a:extLst>
          </p:cNvPr>
          <p:cNvSpPr/>
          <p:nvPr/>
        </p:nvSpPr>
        <p:spPr bwMode="ltGray">
          <a:xfrm rot="10800000">
            <a:off x="3435514" y="5490862"/>
            <a:ext cx="90000" cy="90000"/>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a:p>
        </p:txBody>
      </p:sp>
      <p:pic>
        <p:nvPicPr>
          <p:cNvPr id="10" name="Picture 10">
            <a:extLst>
              <a:ext uri="{FF2B5EF4-FFF2-40B4-BE49-F238E27FC236}">
                <a16:creationId xmlns:a16="http://schemas.microsoft.com/office/drawing/2014/main" id="{1C48267F-8512-40D3-84DA-DC785A9E114B}"/>
              </a:ext>
              <a:ext uri="{C183D7F6-B498-43B3-948B-1728B52AA6E4}">
                <adec:decorative xmlns:adec="http://schemas.microsoft.com/office/drawing/2017/decorative" val="1"/>
              </a:ext>
            </a:extLst>
          </p:cNvPr>
          <p:cNvPicPr>
            <a:picLocks noChangeAspect="1" noChangeArrowheads="1"/>
          </p:cNvPicPr>
          <p:nvPr/>
        </p:nvPicPr>
        <p:blipFill>
          <a:blip r:embed="rId4" cstate="print">
            <a:duotone>
              <a:schemeClr val="accent1">
                <a:shade val="45000"/>
                <a:satMod val="135000"/>
              </a:schemeClr>
              <a:prstClr val="white"/>
            </a:duotone>
          </a:blip>
          <a:srcRect l="5637" t="54071" r="52276" b="6347"/>
          <a:stretch>
            <a:fillRect/>
          </a:stretch>
        </p:blipFill>
        <p:spPr bwMode="auto">
          <a:xfrm>
            <a:off x="7883984" y="1280075"/>
            <a:ext cx="746806" cy="526764"/>
          </a:xfrm>
          <a:prstGeom prst="rect">
            <a:avLst/>
          </a:prstGeom>
          <a:noFill/>
        </p:spPr>
      </p:pic>
      <p:sp>
        <p:nvSpPr>
          <p:cNvPr id="21" name="Text Placeholder 4">
            <a:extLst>
              <a:ext uri="{FF2B5EF4-FFF2-40B4-BE49-F238E27FC236}">
                <a16:creationId xmlns:a16="http://schemas.microsoft.com/office/drawing/2014/main" id="{8E53D11A-0F45-646F-A760-AC2892BAE762}"/>
              </a:ext>
            </a:extLst>
          </p:cNvPr>
          <p:cNvSpPr txBox="1">
            <a:spLocks/>
          </p:cNvSpPr>
          <p:nvPr/>
        </p:nvSpPr>
        <p:spPr>
          <a:xfrm>
            <a:off x="11253" y="5972438"/>
            <a:ext cx="9046078" cy="880439"/>
          </a:xfrm>
          <a:prstGeom prst="rect">
            <a:avLst/>
          </a:prstGeom>
        </p:spPr>
        <p:txBody>
          <a:bodyPr/>
          <a:lstStyle>
            <a:lvl1pPr marL="0" indent="0" algn="l" defTabSz="457200" rtl="0" eaLnBrk="1" latinLnBrk="0" hangingPunct="1">
              <a:spcBef>
                <a:spcPct val="20000"/>
              </a:spcBef>
              <a:buFont typeface="Arial"/>
              <a:buNone/>
              <a:defRPr sz="1000" kern="1200" baseline="0">
                <a:ln>
                  <a:noFill/>
                </a:ln>
                <a:solidFill>
                  <a:schemeClr val="bg1"/>
                </a:solidFill>
                <a:effectLst/>
                <a:latin typeface="+mj-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spcBef>
                <a:spcPts val="200"/>
              </a:spcBef>
              <a:tabLst>
                <a:tab pos="8229600" algn="r"/>
              </a:tabLst>
            </a:pPr>
            <a:r>
              <a:rPr lang="en-GB" dirty="0"/>
              <a:t>Source: </a:t>
            </a:r>
            <a:r>
              <a:rPr lang="en-CA" dirty="0"/>
              <a:t>Ofcom News Consumption Survey 2022 – </a:t>
            </a:r>
            <a:r>
              <a:rPr lang="en-CA" dirty="0">
                <a:solidFill>
                  <a:srgbClr val="FFFF00"/>
                </a:solidFill>
              </a:rPr>
              <a:t>COMBINED F2F &amp; ONLINE </a:t>
            </a:r>
            <a:r>
              <a:rPr lang="en-CA" dirty="0"/>
              <a:t>sample</a:t>
            </a:r>
          </a:p>
          <a:p>
            <a:pPr>
              <a:lnSpc>
                <a:spcPct val="90000"/>
              </a:lnSpc>
              <a:spcBef>
                <a:spcPts val="0"/>
              </a:spcBef>
            </a:pPr>
            <a:r>
              <a:rPr lang="en-GB" dirty="0"/>
              <a:t>Question: D3a.</a:t>
            </a:r>
            <a:r>
              <a:rPr lang="en-GB" dirty="0">
                <a:latin typeface="Arial" panose="020B0604020202020204" pitchFamily="34" charset="0"/>
                <a:cs typeface="Arial" panose="020B0604020202020204" pitchFamily="34" charset="0"/>
              </a:rPr>
              <a:t> </a:t>
            </a:r>
            <a:r>
              <a:rPr lang="en-GB" dirty="0"/>
              <a:t>Thinking specifically about daily newspapers, which of the following do you use for news nowadays?</a:t>
            </a:r>
            <a:endParaRPr lang="en-US" dirty="0"/>
          </a:p>
          <a:p>
            <a:pPr>
              <a:lnSpc>
                <a:spcPct val="90000"/>
              </a:lnSpc>
              <a:spcBef>
                <a:spcPts val="0"/>
              </a:spcBef>
            </a:pPr>
            <a:r>
              <a:rPr lang="en-GB" dirty="0"/>
              <a:t>Base: All using print newspapers for news – 2022 W2*=707, 2020=1594, 2019=1741, 2018=1847</a:t>
            </a:r>
          </a:p>
          <a:p>
            <a:pPr>
              <a:lnSpc>
                <a:spcPct val="90000"/>
              </a:lnSpc>
              <a:spcBef>
                <a:spcPts val="0"/>
              </a:spcBef>
            </a:pPr>
            <a:r>
              <a:rPr lang="en-GB" dirty="0"/>
              <a:t>*2022 W1, and </a:t>
            </a:r>
            <a:r>
              <a:rPr lang="en-CA" dirty="0"/>
              <a:t>2021, data not shown because face-to-face fieldwork was not possible during Covid-19 pandemic</a:t>
            </a:r>
            <a:endParaRPr lang="en-GB" dirty="0"/>
          </a:p>
          <a:p>
            <a:pPr>
              <a:lnSpc>
                <a:spcPct val="90000"/>
              </a:lnSpc>
              <a:spcBef>
                <a:spcPts val="0"/>
              </a:spcBef>
            </a:pPr>
            <a:r>
              <a:rPr lang="en-GB" dirty="0"/>
              <a:t>Only sources with an incidence of &gt;5% in 2022 are shown.   Note: Daily free-sheets are the Metro and the Evening Standard </a:t>
            </a:r>
          </a:p>
          <a:p>
            <a:pPr>
              <a:lnSpc>
                <a:spcPct val="90000"/>
              </a:lnSpc>
              <a:spcBef>
                <a:spcPts val="0"/>
              </a:spcBef>
            </a:pPr>
            <a:r>
              <a:rPr lang="en-US" dirty="0"/>
              <a:t>Green/red triangles </a:t>
            </a:r>
            <a:r>
              <a:rPr lang="en-GB" dirty="0"/>
              <a:t>indicate statistically significant differences between 2022 and 2020 (at 99% confidence level)</a:t>
            </a:r>
          </a:p>
        </p:txBody>
      </p:sp>
    </p:spTree>
    <p:extLst>
      <p:ext uri="{BB962C8B-B14F-4D97-AF65-F5344CB8AC3E}">
        <p14:creationId xmlns:p14="http://schemas.microsoft.com/office/powerpoint/2010/main" val="35527517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9467" y="1426972"/>
            <a:ext cx="9046078" cy="300991"/>
          </a:xfrm>
          <a:prstGeom prst="rect">
            <a:avLst/>
          </a:prstGeom>
        </p:spPr>
        <p:txBody>
          <a:bodyPr/>
          <a:lstStyle/>
          <a:p>
            <a:r>
              <a:rPr lang="en-GB" kern="0" dirty="0">
                <a:cs typeface="Arial" pitchFamily="34" charset="0"/>
              </a:rPr>
              <a:t>Sunday newspapers used for news nowadays (</a:t>
            </a:r>
            <a:r>
              <a:rPr lang="en-GB" b="1" kern="0" dirty="0">
                <a:cs typeface="Arial" pitchFamily="34" charset="0"/>
              </a:rPr>
              <a:t>print only</a:t>
            </a:r>
            <a:r>
              <a:rPr lang="en-GB" kern="0" dirty="0">
                <a:cs typeface="Arial" pitchFamily="34" charset="0"/>
              </a:rPr>
              <a:t>) </a:t>
            </a:r>
            <a:br>
              <a:rPr lang="en-GB" kern="0" dirty="0">
                <a:cs typeface="Arial" pitchFamily="34" charset="0"/>
              </a:rPr>
            </a:br>
            <a:r>
              <a:rPr lang="en-GB" sz="1100" i="1" kern="0" dirty="0">
                <a:cs typeface="Arial" pitchFamily="34" charset="0"/>
              </a:rPr>
              <a:t>All using printed newspapers for news </a:t>
            </a:r>
            <a:br>
              <a:rPr lang="en-GB" kern="0" dirty="0">
                <a:cs typeface="Arial" pitchFamily="34" charset="0"/>
              </a:rPr>
            </a:br>
            <a:endParaRPr lang="en-GB" dirty="0"/>
          </a:p>
        </p:txBody>
      </p:sp>
      <p:sp>
        <p:nvSpPr>
          <p:cNvPr id="4" name="Text Placeholder 3"/>
          <p:cNvSpPr>
            <a:spLocks noGrp="1"/>
          </p:cNvSpPr>
          <p:nvPr>
            <p:ph type="body" sz="quarter" idx="14"/>
          </p:nvPr>
        </p:nvSpPr>
        <p:spPr>
          <a:xfrm>
            <a:off x="95263" y="380141"/>
            <a:ext cx="7399348" cy="705057"/>
          </a:xfrm>
          <a:prstGeom prst="rect">
            <a:avLst/>
          </a:prstGeom>
        </p:spPr>
        <p:txBody>
          <a:bodyPr anchor="t" anchorCtr="0"/>
          <a:lstStyle/>
          <a:p>
            <a:pPr>
              <a:lnSpc>
                <a:spcPts val="1800"/>
              </a:lnSpc>
            </a:pPr>
            <a:r>
              <a:rPr lang="en-GB" sz="1800" dirty="0"/>
              <a:t>The Mail on Sunday remains the most read Sunday title. The Sun on Sunday has seen a significant decrease since 2020</a:t>
            </a:r>
          </a:p>
          <a:p>
            <a:pPr>
              <a:lnSpc>
                <a:spcPts val="1800"/>
              </a:lnSpc>
            </a:pPr>
            <a:endParaRPr lang="en-GB" sz="1800" dirty="0"/>
          </a:p>
        </p:txBody>
      </p:sp>
      <p:sp>
        <p:nvSpPr>
          <p:cNvPr id="9" name="Title 1">
            <a:extLst>
              <a:ext uri="{FF2B5EF4-FFF2-40B4-BE49-F238E27FC236}">
                <a16:creationId xmlns:a16="http://schemas.microsoft.com/office/drawing/2014/main" id="{0C3541A9-AD3D-40A6-A384-FABB3D02AB89}"/>
              </a:ext>
            </a:extLst>
          </p:cNvPr>
          <p:cNvSpPr txBox="1">
            <a:spLocks/>
          </p:cNvSpPr>
          <p:nvPr/>
        </p:nvSpPr>
        <p:spPr>
          <a:xfrm>
            <a:off x="95263" y="1045632"/>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a:latin typeface="+mn-lt"/>
                <a:cs typeface="Arial" pitchFamily="34" charset="0"/>
              </a:rPr>
              <a:t>Figure 6.2</a:t>
            </a:r>
            <a:br>
              <a:rPr lang="en-GB" sz="1800" b="1">
                <a:latin typeface="+mn-lt"/>
                <a:cs typeface="Arial" pitchFamily="34" charset="0"/>
              </a:rPr>
            </a:br>
            <a:endParaRPr lang="en-GB" sz="1800" b="1">
              <a:latin typeface="+mn-lt"/>
              <a:cs typeface="Arial" pitchFamily="34" charset="0"/>
            </a:endParaRPr>
          </a:p>
        </p:txBody>
      </p:sp>
      <p:graphicFrame>
        <p:nvGraphicFramePr>
          <p:cNvPr id="16" name="Chart Placeholder 10" descr="This chart shows the Sunday newspapers used for news nowadays (print only) – using the 2022, 2020, 2019 and 2018 combined F2F &amp; online data. Among the adults who claim to consume news through print, The Mail on Sunday is used by 22% in 2022 – followed by The Sunday Times at 12% and The Sun on Sunday at 9%.">
            <a:extLst>
              <a:ext uri="{FF2B5EF4-FFF2-40B4-BE49-F238E27FC236}">
                <a16:creationId xmlns:a16="http://schemas.microsoft.com/office/drawing/2014/main" id="{8CEE55AD-1103-3490-520B-01A340702EDB}"/>
              </a:ext>
            </a:extLst>
          </p:cNvPr>
          <p:cNvGraphicFramePr>
            <a:graphicFrameLocks/>
          </p:cNvGraphicFramePr>
          <p:nvPr>
            <p:extLst>
              <p:ext uri="{D42A27DB-BD31-4B8C-83A1-F6EECF244321}">
                <p14:modId xmlns:p14="http://schemas.microsoft.com/office/powerpoint/2010/main" val="1360306352"/>
              </p:ext>
            </p:extLst>
          </p:nvPr>
        </p:nvGraphicFramePr>
        <p:xfrm>
          <a:off x="752035" y="1901687"/>
          <a:ext cx="6192688" cy="3982309"/>
        </p:xfrm>
        <a:graphic>
          <a:graphicData uri="http://schemas.openxmlformats.org/drawingml/2006/chart">
            <c:chart xmlns:c="http://schemas.openxmlformats.org/drawingml/2006/chart" xmlns:r="http://schemas.openxmlformats.org/officeDocument/2006/relationships" r:id="rId3"/>
          </a:graphicData>
        </a:graphic>
      </p:graphicFrame>
      <p:sp>
        <p:nvSpPr>
          <p:cNvPr id="17" name="Rectangle: Rounded Corners 16">
            <a:extLst>
              <a:ext uri="{FF2B5EF4-FFF2-40B4-BE49-F238E27FC236}">
                <a16:creationId xmlns:a16="http://schemas.microsoft.com/office/drawing/2014/main" id="{DDCE6546-6C4F-8D59-8158-6B6CAF386B2B}"/>
              </a:ext>
            </a:extLst>
          </p:cNvPr>
          <p:cNvSpPr/>
          <p:nvPr/>
        </p:nvSpPr>
        <p:spPr>
          <a:xfrm>
            <a:off x="6042878" y="4845745"/>
            <a:ext cx="2016000" cy="645117"/>
          </a:xfrm>
          <a:prstGeom prst="roundRect">
            <a:avLst/>
          </a:prstGeom>
          <a:ln w="1905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lIns="27432" tIns="27432" rIns="27432" bIns="27432" rtlCol="0" anchor="ctr"/>
          <a:lstStyle/>
          <a:p>
            <a:pPr algn="ctr"/>
            <a:r>
              <a:rPr lang="en-GB" sz="1200"/>
              <a:t>In total, </a:t>
            </a:r>
            <a:r>
              <a:rPr lang="en-GB" sz="1200" b="1">
                <a:solidFill>
                  <a:schemeClr val="bg2"/>
                </a:solidFill>
              </a:rPr>
              <a:t>3%</a:t>
            </a:r>
            <a:r>
              <a:rPr lang="en-GB" sz="1200" b="1"/>
              <a:t> </a:t>
            </a:r>
            <a:r>
              <a:rPr lang="en-GB" sz="1200"/>
              <a:t>(</a:t>
            </a:r>
            <a:r>
              <a:rPr lang="en-GB" sz="1200" b="1">
                <a:solidFill>
                  <a:schemeClr val="accent1">
                    <a:lumMod val="50000"/>
                  </a:schemeClr>
                </a:solidFill>
              </a:rPr>
              <a:t>3%</a:t>
            </a:r>
            <a:r>
              <a:rPr lang="en-GB" sz="1200"/>
              <a:t> in 2020) of print newspaper readers used </a:t>
            </a:r>
            <a:r>
              <a:rPr lang="en-GB" sz="1200" b="1"/>
              <a:t>free local weekly newspapers</a:t>
            </a:r>
          </a:p>
        </p:txBody>
      </p:sp>
      <p:sp>
        <p:nvSpPr>
          <p:cNvPr id="10" name="Isosceles Triangle 9">
            <a:extLst>
              <a:ext uri="{FF2B5EF4-FFF2-40B4-BE49-F238E27FC236}">
                <a16:creationId xmlns:a16="http://schemas.microsoft.com/office/drawing/2014/main" id="{99CADBBB-4543-A460-E309-ED38719E2182}"/>
              </a:ext>
              <a:ext uri="{C183D7F6-B498-43B3-948B-1728B52AA6E4}">
                <adec:decorative xmlns:adec="http://schemas.microsoft.com/office/drawing/2017/decorative" val="1"/>
              </a:ext>
            </a:extLst>
          </p:cNvPr>
          <p:cNvSpPr/>
          <p:nvPr/>
        </p:nvSpPr>
        <p:spPr bwMode="ltGray">
          <a:xfrm rot="10800000">
            <a:off x="4181741" y="3353105"/>
            <a:ext cx="90000" cy="90000"/>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a:p>
        </p:txBody>
      </p:sp>
      <p:pic>
        <p:nvPicPr>
          <p:cNvPr id="12" name="Picture 10">
            <a:extLst>
              <a:ext uri="{FF2B5EF4-FFF2-40B4-BE49-F238E27FC236}">
                <a16:creationId xmlns:a16="http://schemas.microsoft.com/office/drawing/2014/main" id="{1C48267F-8512-40D3-84DA-DC785A9E114B}"/>
              </a:ext>
              <a:ext uri="{C183D7F6-B498-43B3-948B-1728B52AA6E4}">
                <adec:decorative xmlns:adec="http://schemas.microsoft.com/office/drawing/2017/decorative" val="1"/>
              </a:ext>
            </a:extLst>
          </p:cNvPr>
          <p:cNvPicPr>
            <a:picLocks noChangeAspect="1" noChangeArrowheads="1"/>
          </p:cNvPicPr>
          <p:nvPr/>
        </p:nvPicPr>
        <p:blipFill>
          <a:blip r:embed="rId4" cstate="print">
            <a:duotone>
              <a:schemeClr val="accent1">
                <a:shade val="45000"/>
                <a:satMod val="135000"/>
              </a:schemeClr>
              <a:prstClr val="white"/>
            </a:duotone>
          </a:blip>
          <a:srcRect l="5637" t="54071" r="52276" b="6347"/>
          <a:stretch>
            <a:fillRect/>
          </a:stretch>
        </p:blipFill>
        <p:spPr bwMode="auto">
          <a:xfrm>
            <a:off x="7883984" y="1280075"/>
            <a:ext cx="746806" cy="526764"/>
          </a:xfrm>
          <a:prstGeom prst="rect">
            <a:avLst/>
          </a:prstGeom>
          <a:noFill/>
        </p:spPr>
      </p:pic>
      <p:sp>
        <p:nvSpPr>
          <p:cNvPr id="13" name="Text Placeholder 4">
            <a:extLst>
              <a:ext uri="{FF2B5EF4-FFF2-40B4-BE49-F238E27FC236}">
                <a16:creationId xmlns:a16="http://schemas.microsoft.com/office/drawing/2014/main" id="{21F0CF2C-E773-1BEA-114D-F2916EBA9218}"/>
              </a:ext>
            </a:extLst>
          </p:cNvPr>
          <p:cNvSpPr txBox="1">
            <a:spLocks/>
          </p:cNvSpPr>
          <p:nvPr/>
        </p:nvSpPr>
        <p:spPr>
          <a:xfrm>
            <a:off x="11253" y="5972438"/>
            <a:ext cx="9046078" cy="880439"/>
          </a:xfrm>
          <a:prstGeom prst="rect">
            <a:avLst/>
          </a:prstGeom>
        </p:spPr>
        <p:txBody>
          <a:bodyPr/>
          <a:lstStyle>
            <a:lvl1pPr marL="0" indent="0" algn="l" defTabSz="457200" rtl="0" eaLnBrk="1" latinLnBrk="0" hangingPunct="1">
              <a:spcBef>
                <a:spcPct val="20000"/>
              </a:spcBef>
              <a:buFont typeface="Arial"/>
              <a:buNone/>
              <a:defRPr sz="1000" kern="1200" baseline="0">
                <a:ln>
                  <a:noFill/>
                </a:ln>
                <a:solidFill>
                  <a:schemeClr val="bg1"/>
                </a:solidFill>
                <a:effectLst/>
                <a:latin typeface="+mj-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spcBef>
                <a:spcPts val="200"/>
              </a:spcBef>
              <a:tabLst>
                <a:tab pos="8229600" algn="r"/>
              </a:tabLst>
            </a:pPr>
            <a:r>
              <a:rPr lang="en-GB" dirty="0"/>
              <a:t>Source: </a:t>
            </a:r>
            <a:r>
              <a:rPr lang="en-CA" dirty="0"/>
              <a:t>Ofcom News Consumption Survey 2022 – </a:t>
            </a:r>
            <a:r>
              <a:rPr lang="en-CA" dirty="0">
                <a:solidFill>
                  <a:srgbClr val="FFFF00"/>
                </a:solidFill>
              </a:rPr>
              <a:t>COMBINED F2F &amp; ONLINE </a:t>
            </a:r>
            <a:r>
              <a:rPr lang="en-CA" dirty="0"/>
              <a:t>sample</a:t>
            </a:r>
          </a:p>
          <a:p>
            <a:pPr>
              <a:lnSpc>
                <a:spcPct val="90000"/>
              </a:lnSpc>
              <a:spcBef>
                <a:spcPts val="0"/>
              </a:spcBef>
            </a:pPr>
            <a:r>
              <a:rPr lang="en-GB" dirty="0"/>
              <a:t>Question: D4a.</a:t>
            </a:r>
            <a:r>
              <a:rPr lang="en-GB" dirty="0">
                <a:latin typeface="Arial" panose="020B0604020202020204" pitchFamily="34" charset="0"/>
                <a:cs typeface="Arial" panose="020B0604020202020204" pitchFamily="34" charset="0"/>
              </a:rPr>
              <a:t> </a:t>
            </a:r>
            <a:r>
              <a:rPr lang="en-GB" dirty="0"/>
              <a:t>Thinking specifically about weekly newspapers, which of the following do you use for news nowadays?</a:t>
            </a:r>
            <a:endParaRPr lang="en-US" dirty="0"/>
          </a:p>
          <a:p>
            <a:pPr>
              <a:lnSpc>
                <a:spcPct val="90000"/>
              </a:lnSpc>
              <a:spcBef>
                <a:spcPts val="0"/>
              </a:spcBef>
            </a:pPr>
            <a:r>
              <a:rPr lang="en-GB" dirty="0"/>
              <a:t>Base: All using print newspapers for news – 2022 W2*=707, 2020=1594, 2019=1741, 2018=1847</a:t>
            </a:r>
          </a:p>
          <a:p>
            <a:pPr>
              <a:lnSpc>
                <a:spcPct val="90000"/>
              </a:lnSpc>
              <a:spcBef>
                <a:spcPts val="0"/>
              </a:spcBef>
            </a:pPr>
            <a:r>
              <a:rPr lang="en-GB" dirty="0"/>
              <a:t>*2022 W1, and </a:t>
            </a:r>
            <a:r>
              <a:rPr lang="en-CA" dirty="0"/>
              <a:t>2021, data not shown because face-to-face fieldwork was not possible during Covid-19 pandemic</a:t>
            </a:r>
            <a:endParaRPr lang="en-GB" dirty="0"/>
          </a:p>
          <a:p>
            <a:pPr>
              <a:lnSpc>
                <a:spcPct val="90000"/>
              </a:lnSpc>
              <a:spcBef>
                <a:spcPts val="0"/>
              </a:spcBef>
            </a:pPr>
            <a:r>
              <a:rPr lang="en-GB" dirty="0"/>
              <a:t>Only sources with an incidence of &gt;5% in 2022 are shown</a:t>
            </a:r>
          </a:p>
          <a:p>
            <a:pPr>
              <a:lnSpc>
                <a:spcPct val="90000"/>
              </a:lnSpc>
              <a:spcBef>
                <a:spcPts val="0"/>
              </a:spcBef>
            </a:pPr>
            <a:r>
              <a:rPr lang="en-US" dirty="0"/>
              <a:t>Green/red triangles </a:t>
            </a:r>
            <a:r>
              <a:rPr lang="en-GB" dirty="0"/>
              <a:t>indicate statistically significant differences between 2022 and 2020 (at 99% confidence level)</a:t>
            </a:r>
          </a:p>
        </p:txBody>
      </p:sp>
    </p:spTree>
    <p:extLst>
      <p:ext uri="{BB962C8B-B14F-4D97-AF65-F5344CB8AC3E}">
        <p14:creationId xmlns:p14="http://schemas.microsoft.com/office/powerpoint/2010/main" val="21943877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2"/>
          <p:cNvSpPr>
            <a:spLocks noGrp="1"/>
          </p:cNvSpPr>
          <p:nvPr>
            <p:ph type="title"/>
          </p:nvPr>
        </p:nvSpPr>
        <p:spPr>
          <a:xfrm>
            <a:off x="83820" y="1642282"/>
            <a:ext cx="9046078" cy="300991"/>
          </a:xfrm>
        </p:spPr>
        <p:txBody>
          <a:bodyPr/>
          <a:lstStyle/>
          <a:p>
            <a:r>
              <a:rPr lang="en-GB" kern="0" dirty="0">
                <a:latin typeface="+mn-lt"/>
                <a:cs typeface="Arial" pitchFamily="34" charset="0"/>
              </a:rPr>
              <a:t>Print vs. digital newspaper readership 2022*</a:t>
            </a:r>
            <a:br>
              <a:rPr lang="en-GB" kern="0" dirty="0">
                <a:latin typeface="+mn-lt"/>
                <a:cs typeface="Arial" pitchFamily="34" charset="0"/>
              </a:rPr>
            </a:br>
            <a:r>
              <a:rPr lang="en-GB" sz="1200" i="1" kern="0" dirty="0">
                <a:cs typeface="Arial" pitchFamily="34" charset="0"/>
              </a:rPr>
              <a:t>All using newspapers (print + website/app) for news</a:t>
            </a:r>
            <a:br>
              <a:rPr lang="en-GB" sz="1200" i="1" kern="0" dirty="0">
                <a:latin typeface="+mn-lt"/>
                <a:cs typeface="Arial" pitchFamily="34" charset="0"/>
              </a:rPr>
            </a:br>
            <a:endParaRPr lang="en-US" i="1" kern="0" dirty="0">
              <a:latin typeface="+mn-lt"/>
              <a:cs typeface="Arial" pitchFamily="34" charset="0"/>
            </a:endParaRPr>
          </a:p>
        </p:txBody>
      </p:sp>
      <p:sp>
        <p:nvSpPr>
          <p:cNvPr id="8" name="Text Placeholder 7"/>
          <p:cNvSpPr>
            <a:spLocks noGrp="1"/>
          </p:cNvSpPr>
          <p:nvPr>
            <p:ph type="body" sz="quarter" idx="14"/>
          </p:nvPr>
        </p:nvSpPr>
        <p:spPr>
          <a:xfrm>
            <a:off x="39675" y="282223"/>
            <a:ext cx="7623868" cy="705057"/>
          </a:xfrm>
        </p:spPr>
        <p:txBody>
          <a:bodyPr anchor="t" anchorCtr="0"/>
          <a:lstStyle/>
          <a:p>
            <a:pPr>
              <a:lnSpc>
                <a:spcPts val="1700"/>
              </a:lnSpc>
            </a:pPr>
            <a:r>
              <a:rPr lang="en-US" sz="1800"/>
              <a:t>The Daily Mail/Mail on Sunday remains the most widely-read news title overall, whilst The Guardian/Observer and Daily Mail/Mail on Sunday are the most widely-read digital titles</a:t>
            </a:r>
          </a:p>
        </p:txBody>
      </p:sp>
      <p:sp>
        <p:nvSpPr>
          <p:cNvPr id="33" name="Title 1">
            <a:extLst>
              <a:ext uri="{FF2B5EF4-FFF2-40B4-BE49-F238E27FC236}">
                <a16:creationId xmlns:a16="http://schemas.microsoft.com/office/drawing/2014/main" id="{12857E3A-2086-4543-BFED-FE8544E868DB}"/>
              </a:ext>
            </a:extLst>
          </p:cNvPr>
          <p:cNvSpPr txBox="1">
            <a:spLocks/>
          </p:cNvSpPr>
          <p:nvPr/>
        </p:nvSpPr>
        <p:spPr>
          <a:xfrm>
            <a:off x="83820" y="1341291"/>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dirty="0">
                <a:latin typeface="+mn-lt"/>
                <a:cs typeface="Arial" pitchFamily="34" charset="0"/>
              </a:rPr>
              <a:t>Figure 6.3</a:t>
            </a:r>
            <a:br>
              <a:rPr lang="en-GB" sz="1800" b="1" dirty="0">
                <a:latin typeface="+mn-lt"/>
                <a:cs typeface="Arial" pitchFamily="34" charset="0"/>
              </a:rPr>
            </a:br>
            <a:endParaRPr lang="en-GB" sz="1800" b="1" dirty="0">
              <a:latin typeface="+mn-lt"/>
              <a:cs typeface="Arial" pitchFamily="34" charset="0"/>
            </a:endParaRPr>
          </a:p>
        </p:txBody>
      </p:sp>
      <p:graphicFrame>
        <p:nvGraphicFramePr>
          <p:cNvPr id="44" name="Chart" descr="This chart shows a comparison of print only, online only and print and online usage for each combined daily/Sunday title – using the 2022 combined F2F &amp; online data.  Among the adults who claim to consume news through print or online newspapers, Daily Mail/Mail on Sunday is the most widely-read title at 38%. This 38% comprises 21% reading print (only), 14% digital only and 4% using both print and digital.">
            <a:extLst>
              <a:ext uri="{FF2B5EF4-FFF2-40B4-BE49-F238E27FC236}">
                <a16:creationId xmlns:a16="http://schemas.microsoft.com/office/drawing/2014/main" id="{005D34A7-1B4C-40DA-8D68-ABE6D5B9754E}"/>
              </a:ext>
            </a:extLst>
          </p:cNvPr>
          <p:cNvGraphicFramePr>
            <a:graphicFrameLocks/>
          </p:cNvGraphicFramePr>
          <p:nvPr>
            <p:extLst>
              <p:ext uri="{D42A27DB-BD31-4B8C-83A1-F6EECF244321}">
                <p14:modId xmlns:p14="http://schemas.microsoft.com/office/powerpoint/2010/main" val="1348182685"/>
              </p:ext>
            </p:extLst>
          </p:nvPr>
        </p:nvGraphicFramePr>
        <p:xfrm>
          <a:off x="237568" y="2271488"/>
          <a:ext cx="8595360" cy="3778718"/>
        </p:xfrm>
        <a:graphic>
          <a:graphicData uri="http://schemas.openxmlformats.org/drawingml/2006/chart">
            <c:chart xmlns:c="http://schemas.openxmlformats.org/drawingml/2006/chart" xmlns:r="http://schemas.openxmlformats.org/officeDocument/2006/relationships" r:id="rId3"/>
          </a:graphicData>
        </a:graphic>
      </p:graphicFrame>
      <p:pic>
        <p:nvPicPr>
          <p:cNvPr id="22" name="chart" descr="13% of adults who claim to consume news through print or online newspapers use both print and online versions, 50% use print newspapers only and 38% use online versions only">
            <a:extLst>
              <a:ext uri="{FF2B5EF4-FFF2-40B4-BE49-F238E27FC236}">
                <a16:creationId xmlns:a16="http://schemas.microsoft.com/office/drawing/2014/main" id="{7B6A960F-6949-2F36-FD5C-22AD556469C5}"/>
              </a:ext>
            </a:extLst>
          </p:cNvPr>
          <p:cNvPicPr>
            <a:picLocks noChangeAspect="1"/>
          </p:cNvPicPr>
          <p:nvPr/>
        </p:nvPicPr>
        <p:blipFill>
          <a:blip r:embed="rId4"/>
          <a:stretch>
            <a:fillRect/>
          </a:stretch>
        </p:blipFill>
        <p:spPr>
          <a:xfrm>
            <a:off x="5097211" y="4130304"/>
            <a:ext cx="4340728" cy="1902117"/>
          </a:xfrm>
          <a:prstGeom prst="rect">
            <a:avLst/>
          </a:prstGeom>
        </p:spPr>
      </p:pic>
      <p:sp>
        <p:nvSpPr>
          <p:cNvPr id="9" name="Text Placeholder 4"/>
          <p:cNvSpPr>
            <a:spLocks noGrp="1"/>
          </p:cNvSpPr>
          <p:nvPr>
            <p:ph type="body" sz="quarter" idx="12"/>
          </p:nvPr>
        </p:nvSpPr>
        <p:spPr>
          <a:xfrm>
            <a:off x="11253" y="5977560"/>
            <a:ext cx="8665203" cy="880439"/>
          </a:xfrm>
        </p:spPr>
        <p:txBody>
          <a:bodyPr/>
          <a:lstStyle/>
          <a:p>
            <a:pPr>
              <a:lnSpc>
                <a:spcPct val="90000"/>
              </a:lnSpc>
              <a:spcBef>
                <a:spcPts val="200"/>
              </a:spcBef>
              <a:tabLst>
                <a:tab pos="8229600" algn="r"/>
              </a:tabLst>
            </a:pPr>
            <a:r>
              <a:rPr lang="en-GB" dirty="0"/>
              <a:t>Source: </a:t>
            </a:r>
            <a:r>
              <a:rPr lang="en-CA" dirty="0"/>
              <a:t>Ofcom News Consumption Survey 2021 - </a:t>
            </a:r>
            <a:r>
              <a:rPr lang="en-CA" dirty="0">
                <a:solidFill>
                  <a:srgbClr val="FFFF00"/>
                </a:solidFill>
              </a:rPr>
              <a:t>COMBINED F2F &amp; ONLINE </a:t>
            </a:r>
            <a:r>
              <a:rPr lang="en-CA" dirty="0"/>
              <a:t>sample </a:t>
            </a:r>
            <a:r>
              <a:rPr lang="en-GB" dirty="0"/>
              <a:t>	</a:t>
            </a:r>
          </a:p>
          <a:p>
            <a:pPr>
              <a:lnSpc>
                <a:spcPct val="90000"/>
              </a:lnSpc>
              <a:spcBef>
                <a:spcPts val="200"/>
              </a:spcBef>
              <a:tabLst>
                <a:tab pos="8229600" algn="r"/>
              </a:tabLst>
            </a:pPr>
            <a:r>
              <a:rPr lang="en-GB" dirty="0"/>
              <a:t>Question: D3a/D4a.</a:t>
            </a:r>
            <a:r>
              <a:rPr lang="en-GB" dirty="0">
                <a:solidFill>
                  <a:srgbClr val="C00000"/>
                </a:solidFill>
                <a:latin typeface="Arial" panose="020B0604020202020204" pitchFamily="34" charset="0"/>
                <a:cs typeface="Arial" panose="020B0604020202020204" pitchFamily="34" charset="0"/>
              </a:rPr>
              <a:t> </a:t>
            </a:r>
            <a:r>
              <a:rPr lang="en-GB" dirty="0"/>
              <a:t>Thinking specifically about daily/weekly newspapers, which of the following do you use for news nowadays? </a:t>
            </a:r>
          </a:p>
          <a:p>
            <a:pPr>
              <a:lnSpc>
                <a:spcPct val="90000"/>
              </a:lnSpc>
              <a:spcBef>
                <a:spcPts val="200"/>
              </a:spcBef>
              <a:tabLst>
                <a:tab pos="8229600" algn="r"/>
              </a:tabLst>
            </a:pPr>
            <a:r>
              <a:rPr lang="en-GB" dirty="0"/>
              <a:t>D8a</a:t>
            </a:r>
            <a:r>
              <a:rPr lang="nl-NL" dirty="0"/>
              <a:t>. </a:t>
            </a:r>
            <a:r>
              <a:rPr lang="en-GB" dirty="0"/>
              <a:t>Thinking specifically about the internet, which of the following do you use for news nowadays?</a:t>
            </a:r>
            <a:r>
              <a:rPr lang="en-US" dirty="0"/>
              <a:t> </a:t>
            </a:r>
          </a:p>
          <a:p>
            <a:pPr>
              <a:lnSpc>
                <a:spcPct val="90000"/>
              </a:lnSpc>
              <a:spcBef>
                <a:spcPts val="200"/>
              </a:spcBef>
            </a:pPr>
            <a:r>
              <a:rPr lang="en-GB" dirty="0"/>
              <a:t>Base: All using newspapers (print + website/app) for news – 2022 W2*=1083</a:t>
            </a:r>
          </a:p>
          <a:p>
            <a:pPr>
              <a:lnSpc>
                <a:spcPct val="90000"/>
              </a:lnSpc>
              <a:spcBef>
                <a:spcPts val="200"/>
              </a:spcBef>
            </a:pPr>
            <a:r>
              <a:rPr lang="en-GB" dirty="0"/>
              <a:t>*2022 W1</a:t>
            </a:r>
            <a:r>
              <a:rPr lang="en-CA" dirty="0"/>
              <a:t> data not shown because face-to-face fieldwork was not possible during Covid-19 pandemic</a:t>
            </a:r>
            <a:endParaRPr lang="en-GB" dirty="0"/>
          </a:p>
        </p:txBody>
      </p:sp>
    </p:spTree>
    <p:extLst>
      <p:ext uri="{BB962C8B-B14F-4D97-AF65-F5344CB8AC3E}">
        <p14:creationId xmlns:p14="http://schemas.microsoft.com/office/powerpoint/2010/main" val="18324737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5">
            <a:extLst>
              <a:ext uri="{FF2B5EF4-FFF2-40B4-BE49-F238E27FC236}">
                <a16:creationId xmlns:a16="http://schemas.microsoft.com/office/drawing/2014/main" id="{0E66EF45-3F9A-9526-B646-D590B18FE20A}"/>
              </a:ext>
            </a:extLst>
          </p:cNvPr>
          <p:cNvSpPr txBox="1">
            <a:spLocks noGrp="1"/>
          </p:cNvSpPr>
          <p:nvPr>
            <p:ph type="title" idx="4294967295"/>
          </p:nvPr>
        </p:nvSpPr>
        <p:spPr>
          <a:xfrm>
            <a:off x="99467" y="1426972"/>
            <a:ext cx="9046078" cy="30099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sz="1600" b="0" i="0" u="none" strike="noStrike" kern="0" cap="none" spc="0" normalizeH="0" baseline="0" noProof="0" dirty="0">
                <a:ln>
                  <a:noFill/>
                </a:ln>
                <a:solidFill>
                  <a:schemeClr val="tx1"/>
                </a:solidFill>
                <a:effectLst/>
                <a:uLnTx/>
                <a:uFillTx/>
                <a:latin typeface="+mj-lt"/>
                <a:ea typeface="+mj-ea"/>
                <a:cs typeface="Arial" pitchFamily="34" charset="0"/>
              </a:rPr>
              <a:t>Crossover use of print and digital newspapers</a:t>
            </a:r>
            <a:br>
              <a:rPr kumimoji="0" lang="en-GB" sz="1600" b="0" i="0" u="none" strike="noStrike" kern="0" cap="none" spc="0" normalizeH="0" baseline="0" noProof="0" dirty="0">
                <a:ln>
                  <a:noFill/>
                </a:ln>
                <a:solidFill>
                  <a:schemeClr val="tx1"/>
                </a:solidFill>
                <a:effectLst/>
                <a:uLnTx/>
                <a:uFillTx/>
                <a:latin typeface="+mj-lt"/>
                <a:ea typeface="+mj-ea"/>
                <a:cs typeface="Arial" pitchFamily="34" charset="0"/>
              </a:rPr>
            </a:br>
            <a:r>
              <a:rPr kumimoji="0" lang="en-GB" sz="1100" b="0" i="1" u="none" strike="noStrike" kern="0" cap="none" spc="0" normalizeH="0" baseline="0" noProof="0" dirty="0">
                <a:ln>
                  <a:noFill/>
                </a:ln>
                <a:solidFill>
                  <a:schemeClr val="tx1"/>
                </a:solidFill>
                <a:effectLst/>
                <a:uLnTx/>
                <a:uFillTx/>
                <a:latin typeface="+mj-lt"/>
                <a:ea typeface="+mj-ea"/>
                <a:cs typeface="Arial" pitchFamily="34" charset="0"/>
              </a:rPr>
              <a:t>All adults 16+</a:t>
            </a:r>
            <a:br>
              <a:rPr kumimoji="0" lang="en-GB" sz="1600" b="0" i="0" u="none" strike="noStrike" kern="0" cap="none" spc="0" normalizeH="0" baseline="0" noProof="0" dirty="0">
                <a:ln>
                  <a:noFill/>
                </a:ln>
                <a:solidFill>
                  <a:schemeClr val="tx1"/>
                </a:solidFill>
                <a:effectLst/>
                <a:uLnTx/>
                <a:uFillTx/>
                <a:latin typeface="+mj-lt"/>
                <a:ea typeface="+mj-ea"/>
                <a:cs typeface="Arial" pitchFamily="34" charset="0"/>
              </a:rPr>
            </a:br>
            <a:endParaRPr kumimoji="0" lang="en-GB"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5" name="Text Placeholder 3">
            <a:extLst>
              <a:ext uri="{FF2B5EF4-FFF2-40B4-BE49-F238E27FC236}">
                <a16:creationId xmlns:a16="http://schemas.microsoft.com/office/drawing/2014/main" id="{5FABE0F3-B19A-6FA5-5253-5DFCBA4582AC}"/>
              </a:ext>
            </a:extLst>
          </p:cNvPr>
          <p:cNvSpPr>
            <a:spLocks noGrp="1"/>
          </p:cNvSpPr>
          <p:nvPr>
            <p:ph type="body" sz="quarter" idx="14"/>
          </p:nvPr>
        </p:nvSpPr>
        <p:spPr>
          <a:xfrm>
            <a:off x="95263" y="380141"/>
            <a:ext cx="7399348" cy="705057"/>
          </a:xfrm>
          <a:prstGeom prst="rect">
            <a:avLst/>
          </a:prstGeom>
        </p:spPr>
        <p:txBody>
          <a:bodyPr anchor="t" anchorCtr="0"/>
          <a:lstStyle/>
          <a:p>
            <a:pPr>
              <a:lnSpc>
                <a:spcPts val="1800"/>
              </a:lnSpc>
            </a:pPr>
            <a:r>
              <a:rPr lang="en-US" sz="1800" dirty="0"/>
              <a:t>While print newspaper reach decreases year on year, online newspaper reach remains steady but does not make up for print losses</a:t>
            </a:r>
            <a:endParaRPr lang="en-GB" sz="1800" dirty="0"/>
          </a:p>
        </p:txBody>
      </p:sp>
      <p:sp>
        <p:nvSpPr>
          <p:cNvPr id="26" name="Title 1">
            <a:extLst>
              <a:ext uri="{FF2B5EF4-FFF2-40B4-BE49-F238E27FC236}">
                <a16:creationId xmlns:a16="http://schemas.microsoft.com/office/drawing/2014/main" id="{0D461572-E2A3-F2C1-C8CE-00514AB33B9D}"/>
              </a:ext>
            </a:extLst>
          </p:cNvPr>
          <p:cNvSpPr txBox="1">
            <a:spLocks/>
          </p:cNvSpPr>
          <p:nvPr/>
        </p:nvSpPr>
        <p:spPr>
          <a:xfrm>
            <a:off x="95263" y="1045632"/>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mn-lt"/>
                <a:ea typeface="+mj-ea"/>
                <a:cs typeface="Arial" pitchFamily="34" charset="0"/>
              </a:rPr>
              <a:t>Figure 6.4</a:t>
            </a:r>
            <a:br>
              <a:rPr kumimoji="0" lang="en-GB" sz="1800" b="1" i="0" u="none" strike="noStrike" kern="1200" cap="none" spc="0" normalizeH="0" baseline="0" noProof="0" dirty="0">
                <a:ln>
                  <a:noFill/>
                </a:ln>
                <a:solidFill>
                  <a:schemeClr val="tx1"/>
                </a:solidFill>
                <a:effectLst/>
                <a:uLnTx/>
                <a:uFillTx/>
                <a:latin typeface="+mn-lt"/>
                <a:ea typeface="+mj-ea"/>
                <a:cs typeface="Arial" pitchFamily="34" charset="0"/>
              </a:rPr>
            </a:br>
            <a:endParaRPr kumimoji="0" lang="en-GB" sz="1800" b="1" i="0" u="none" strike="noStrike" kern="1200" cap="none" spc="0" normalizeH="0" baseline="0" noProof="0" dirty="0">
              <a:ln>
                <a:noFill/>
              </a:ln>
              <a:solidFill>
                <a:schemeClr val="tx1"/>
              </a:solidFill>
              <a:effectLst/>
              <a:uLnTx/>
              <a:uFillTx/>
              <a:latin typeface="+mn-lt"/>
              <a:ea typeface="+mj-ea"/>
              <a:cs typeface="Arial" pitchFamily="34" charset="0"/>
            </a:endParaRPr>
          </a:p>
        </p:txBody>
      </p:sp>
      <p:pic>
        <p:nvPicPr>
          <p:cNvPr id="24" name="Picture 23" descr="This chart shows crossover usage of print and digital newspapers – using the 2022, 2020 and 2019 combined F2F &amp; online data.  While print newspaper reach decreases year on year, online newspaper reach remains steady but does not make up for print losses">
            <a:extLst>
              <a:ext uri="{FF2B5EF4-FFF2-40B4-BE49-F238E27FC236}">
                <a16:creationId xmlns:a16="http://schemas.microsoft.com/office/drawing/2014/main" id="{521C26DB-4CE7-6691-7D54-350E9B3BF6BA}"/>
              </a:ext>
            </a:extLst>
          </p:cNvPr>
          <p:cNvPicPr>
            <a:picLocks noChangeAspect="1"/>
          </p:cNvPicPr>
          <p:nvPr/>
        </p:nvPicPr>
        <p:blipFill>
          <a:blip r:embed="rId3"/>
          <a:stretch>
            <a:fillRect/>
          </a:stretch>
        </p:blipFill>
        <p:spPr>
          <a:xfrm>
            <a:off x="344064" y="1979114"/>
            <a:ext cx="8303472" cy="4176122"/>
          </a:xfrm>
          <a:prstGeom prst="rect">
            <a:avLst/>
          </a:prstGeom>
        </p:spPr>
      </p:pic>
      <p:sp>
        <p:nvSpPr>
          <p:cNvPr id="29" name="Text Placeholder 4">
            <a:extLst>
              <a:ext uri="{FF2B5EF4-FFF2-40B4-BE49-F238E27FC236}">
                <a16:creationId xmlns:a16="http://schemas.microsoft.com/office/drawing/2014/main" id="{876FD0D5-394B-2CAA-FCD4-C6E782EB69E6}"/>
              </a:ext>
            </a:extLst>
          </p:cNvPr>
          <p:cNvSpPr txBox="1">
            <a:spLocks/>
          </p:cNvSpPr>
          <p:nvPr/>
        </p:nvSpPr>
        <p:spPr>
          <a:xfrm>
            <a:off x="11253" y="5972438"/>
            <a:ext cx="9046078" cy="880439"/>
          </a:xfrm>
          <a:prstGeom prst="rect">
            <a:avLst/>
          </a:prstGeom>
        </p:spPr>
        <p:txBody>
          <a:bodyPr/>
          <a:lstStyle>
            <a:lvl1pPr marL="0" indent="0" algn="l" defTabSz="457200" rtl="0" eaLnBrk="1" latinLnBrk="0" hangingPunct="1">
              <a:spcBef>
                <a:spcPct val="20000"/>
              </a:spcBef>
              <a:buFont typeface="Arial"/>
              <a:buNone/>
              <a:defRPr sz="1000" kern="1200" baseline="0">
                <a:ln>
                  <a:noFill/>
                </a:ln>
                <a:solidFill>
                  <a:schemeClr val="bg1"/>
                </a:solidFill>
                <a:effectLst/>
                <a:latin typeface="+mj-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spcBef>
                <a:spcPts val="200"/>
              </a:spcBef>
              <a:tabLst>
                <a:tab pos="8229600" algn="r"/>
              </a:tabLst>
            </a:pPr>
            <a:r>
              <a:rPr lang="en-GB" dirty="0"/>
              <a:t>Source: </a:t>
            </a:r>
            <a:r>
              <a:rPr lang="en-CA" dirty="0"/>
              <a:t>Ofcom News Consumption Survey 2022 – </a:t>
            </a:r>
            <a:r>
              <a:rPr lang="en-CA" dirty="0">
                <a:solidFill>
                  <a:srgbClr val="FFFF00"/>
                </a:solidFill>
              </a:rPr>
              <a:t>COMBINED F2F &amp; ONLINE </a:t>
            </a:r>
            <a:r>
              <a:rPr lang="en-CA" dirty="0"/>
              <a:t>sample</a:t>
            </a:r>
          </a:p>
          <a:p>
            <a:pPr>
              <a:lnSpc>
                <a:spcPct val="90000"/>
              </a:lnSpc>
              <a:spcBef>
                <a:spcPts val="200"/>
              </a:spcBef>
              <a:tabLst>
                <a:tab pos="8229600" algn="r"/>
              </a:tabLst>
            </a:pPr>
            <a:r>
              <a:rPr lang="en-GB" dirty="0"/>
              <a:t>Question: D3a/D4a.</a:t>
            </a:r>
            <a:r>
              <a:rPr lang="en-GB" dirty="0">
                <a:solidFill>
                  <a:srgbClr val="C00000"/>
                </a:solidFill>
                <a:latin typeface="Arial" panose="020B0604020202020204" pitchFamily="34" charset="0"/>
                <a:cs typeface="Arial" panose="020B0604020202020204" pitchFamily="34" charset="0"/>
              </a:rPr>
              <a:t> </a:t>
            </a:r>
            <a:r>
              <a:rPr lang="en-GB" dirty="0"/>
              <a:t>Thinking specifically about daily/weekly newspapers, which of the following do you use for news nowadays? </a:t>
            </a:r>
          </a:p>
          <a:p>
            <a:pPr>
              <a:lnSpc>
                <a:spcPct val="90000"/>
              </a:lnSpc>
              <a:spcBef>
                <a:spcPts val="200"/>
              </a:spcBef>
              <a:tabLst>
                <a:tab pos="8229600" algn="r"/>
              </a:tabLst>
            </a:pPr>
            <a:r>
              <a:rPr lang="en-GB" dirty="0"/>
              <a:t>D8a</a:t>
            </a:r>
            <a:r>
              <a:rPr lang="nl-NL" dirty="0"/>
              <a:t>. </a:t>
            </a:r>
            <a:r>
              <a:rPr lang="en-GB" dirty="0"/>
              <a:t>Thinking specifically about the internet, which of the following do you use for news nowadays?</a:t>
            </a:r>
            <a:r>
              <a:rPr lang="en-US" dirty="0"/>
              <a:t> </a:t>
            </a:r>
            <a:endParaRPr lang="en-CA" dirty="0"/>
          </a:p>
          <a:p>
            <a:pPr>
              <a:lnSpc>
                <a:spcPct val="90000"/>
              </a:lnSpc>
              <a:spcBef>
                <a:spcPts val="200"/>
              </a:spcBef>
            </a:pPr>
            <a:r>
              <a:rPr lang="en-GB" dirty="0"/>
              <a:t>Base: All Adults 16+ - 2022 W2*=2792, 2020=4576, 2019=4691</a:t>
            </a:r>
          </a:p>
          <a:p>
            <a:pPr>
              <a:lnSpc>
                <a:spcPct val="90000"/>
              </a:lnSpc>
              <a:spcBef>
                <a:spcPts val="200"/>
              </a:spcBef>
            </a:pPr>
            <a:r>
              <a:rPr lang="en-GB" dirty="0"/>
              <a:t>*2022 W1, and </a:t>
            </a:r>
            <a:r>
              <a:rPr lang="en-CA" dirty="0"/>
              <a:t>2021, data not shown because face-to-face fieldwork was not possible during Covid-19 pandemic </a:t>
            </a:r>
          </a:p>
        </p:txBody>
      </p:sp>
    </p:spTree>
    <p:extLst>
      <p:ext uri="{BB962C8B-B14F-4D97-AF65-F5344CB8AC3E}">
        <p14:creationId xmlns:p14="http://schemas.microsoft.com/office/powerpoint/2010/main" val="2574304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0177" y="628307"/>
            <a:ext cx="8248650" cy="307777"/>
          </a:xfrm>
        </p:spPr>
        <p:txBody>
          <a:bodyPr anchor="ctr"/>
          <a:lstStyle/>
          <a:p>
            <a:pPr algn="l"/>
            <a:r>
              <a:rPr lang="en-GB" sz="2400" b="1">
                <a:solidFill>
                  <a:schemeClr val="tx1"/>
                </a:solidFill>
                <a:latin typeface="+mn-lt"/>
                <a:cs typeface="Arial" panose="020B0604020202020204" pitchFamily="34" charset="0"/>
              </a:rPr>
              <a:t>Methodology and sample</a:t>
            </a:r>
          </a:p>
        </p:txBody>
      </p:sp>
      <p:sp>
        <p:nvSpPr>
          <p:cNvPr id="3" name="Content Placeholder 2"/>
          <p:cNvSpPr>
            <a:spLocks noGrp="1"/>
          </p:cNvSpPr>
          <p:nvPr>
            <p:ph idx="4294967295"/>
          </p:nvPr>
        </p:nvSpPr>
        <p:spPr>
          <a:xfrm>
            <a:off x="409575" y="1413686"/>
            <a:ext cx="8324850" cy="4270625"/>
          </a:xfrm>
          <a:prstGeom prst="rect">
            <a:avLst/>
          </a:prstGeom>
        </p:spPr>
        <p:txBody>
          <a:bodyPr lIns="91440" tIns="45720" rIns="91440" bIns="45720" anchor="t"/>
          <a:lstStyle/>
          <a:p>
            <a:pPr>
              <a:lnSpc>
                <a:spcPts val="1500"/>
              </a:lnSpc>
              <a:spcBef>
                <a:spcPts val="0"/>
              </a:spcBef>
            </a:pPr>
            <a:endParaRPr lang="en-GB" sz="1400" dirty="0">
              <a:latin typeface="Calibri" panose="020F0502020204030204" pitchFamily="34" charset="0"/>
              <a:cs typeface="Calibri" panose="020F0502020204030204" pitchFamily="34" charset="0"/>
            </a:endParaRPr>
          </a:p>
          <a:p>
            <a:pPr>
              <a:lnSpc>
                <a:spcPts val="1500"/>
              </a:lnSpc>
              <a:spcBef>
                <a:spcPts val="0"/>
              </a:spcBef>
            </a:pPr>
            <a:r>
              <a:rPr lang="en-GB" sz="1400" dirty="0">
                <a:latin typeface="Calibri" panose="020F0502020204030204" pitchFamily="34" charset="0"/>
                <a:cs typeface="Calibri" panose="020F0502020204030204" pitchFamily="34" charset="0"/>
              </a:rPr>
              <a:t>In News Reports published from 2018 to 2020, the adult (16+) research was conducted using a mixed methodology, combining online and face-to-face interviews (F2F). However, during the last two years of research, Jigsaw were unable to do this consistently, due to the Covid-19 pandemic. </a:t>
            </a:r>
          </a:p>
          <a:p>
            <a:pPr marL="0" indent="0">
              <a:lnSpc>
                <a:spcPts val="1500"/>
              </a:lnSpc>
              <a:spcBef>
                <a:spcPts val="0"/>
              </a:spcBef>
              <a:buNone/>
            </a:pPr>
            <a:endParaRPr lang="en-GB" sz="1400" dirty="0">
              <a:latin typeface="Calibri" panose="020F0502020204030204" pitchFamily="34" charset="0"/>
              <a:cs typeface="Calibri" panose="020F0502020204030204" pitchFamily="34" charset="0"/>
            </a:endParaRPr>
          </a:p>
          <a:p>
            <a:pPr>
              <a:lnSpc>
                <a:spcPts val="1500"/>
              </a:lnSpc>
              <a:spcBef>
                <a:spcPts val="0"/>
              </a:spcBef>
            </a:pPr>
            <a:r>
              <a:rPr lang="en-GB" sz="1400" dirty="0">
                <a:latin typeface="Calibri" panose="020F0502020204030204" pitchFamily="34" charset="0"/>
                <a:cs typeface="Calibri" panose="020F0502020204030204" pitchFamily="34" charset="0"/>
              </a:rPr>
              <a:t>Since online methodologies tend to underrepresent low/non internet users, Jigsaw conducted a combination of online and telephone interviews during November/December 2020, February/March 2021 and November/December 2021, to ensure that these groups had the opportunity to express their views. In March/April 2022, Jigsaw reverted back to the preferred methodology of conducting online and face-to-face interviews, to be consistent with previous and future years. </a:t>
            </a:r>
          </a:p>
          <a:p>
            <a:pPr>
              <a:lnSpc>
                <a:spcPts val="1500"/>
              </a:lnSpc>
              <a:spcBef>
                <a:spcPts val="0"/>
              </a:spcBef>
            </a:pPr>
            <a:endParaRPr lang="en-GB" sz="1400" dirty="0">
              <a:latin typeface="Calibri" panose="020F0502020204030204" pitchFamily="34" charset="0"/>
              <a:cs typeface="Calibri" panose="020F0502020204030204" pitchFamily="34" charset="0"/>
            </a:endParaRPr>
          </a:p>
          <a:p>
            <a:pPr>
              <a:lnSpc>
                <a:spcPts val="1500"/>
              </a:lnSpc>
              <a:spcBef>
                <a:spcPts val="0"/>
              </a:spcBef>
            </a:pPr>
            <a:r>
              <a:rPr lang="en-GB" sz="1400" dirty="0">
                <a:latin typeface="Calibri" panose="020F0502020204030204" pitchFamily="34" charset="0"/>
                <a:cs typeface="Calibri" panose="020F0502020204030204" pitchFamily="34" charset="0"/>
              </a:rPr>
              <a:t>The majority of the 2022 News Report shows combined online and face-to-face adult data for 2022 (March/April 2022 only), compared with 2020, 2019 and 2018. </a:t>
            </a:r>
            <a:r>
              <a:rPr lang="en-GB" sz="1400" b="1" dirty="0">
                <a:latin typeface="Calibri" panose="020F0502020204030204" pitchFamily="34" charset="0"/>
                <a:cs typeface="Calibri" panose="020F0502020204030204" pitchFamily="34" charset="0"/>
              </a:rPr>
              <a:t>2022 combined online and face-to-face adult data cannot be compared with 2021 data due to methodology differences. </a:t>
            </a:r>
            <a:r>
              <a:rPr lang="en-GB" sz="1400" dirty="0">
                <a:latin typeface="Calibri" panose="020F0502020204030204" pitchFamily="34" charset="0"/>
                <a:cs typeface="Calibri" panose="020F0502020204030204" pitchFamily="34" charset="0"/>
              </a:rPr>
              <a:t>Instead the report includes some online (only) comparisons between the 2022 online only data (from both waves - November/December 2021 and March/April 2022), and 2021 and 2020 online only data. </a:t>
            </a:r>
          </a:p>
          <a:p>
            <a:pPr>
              <a:lnSpc>
                <a:spcPts val="1500"/>
              </a:lnSpc>
              <a:spcBef>
                <a:spcPts val="0"/>
              </a:spcBef>
            </a:pPr>
            <a:endParaRPr lang="en-GB" sz="1400" dirty="0">
              <a:latin typeface="Calibri" panose="020F0502020204030204" pitchFamily="34" charset="0"/>
              <a:cs typeface="Calibri" panose="020F0502020204030204" pitchFamily="34" charset="0"/>
            </a:endParaRPr>
          </a:p>
          <a:p>
            <a:pPr>
              <a:lnSpc>
                <a:spcPts val="1500"/>
              </a:lnSpc>
              <a:spcBef>
                <a:spcPts val="0"/>
              </a:spcBef>
            </a:pPr>
            <a:r>
              <a:rPr lang="en-GB" sz="1400" dirty="0">
                <a:latin typeface="Calibri" panose="020F0502020204030204" pitchFamily="34" charset="0"/>
                <a:cs typeface="Calibri" panose="020F0502020204030204" pitchFamily="34" charset="0"/>
              </a:rPr>
              <a:t>The Teens (12-15) survey methodology was unchanged throughout the Covid-19 pandemic (online only) and therefore that data remains comparable to previous reports.  </a:t>
            </a:r>
          </a:p>
          <a:p>
            <a:pPr marL="0" indent="0">
              <a:lnSpc>
                <a:spcPts val="1500"/>
              </a:lnSpc>
              <a:spcBef>
                <a:spcPts val="0"/>
              </a:spcBef>
              <a:buNone/>
            </a:pPr>
            <a:endParaRPr lang="en-GB" sz="1400" dirty="0">
              <a:latin typeface="Calibri" panose="020F0502020204030204" pitchFamily="34" charset="0"/>
              <a:cs typeface="Calibri" panose="020F0502020204030204" pitchFamily="34" charset="0"/>
            </a:endParaRPr>
          </a:p>
          <a:p>
            <a:pPr>
              <a:lnSpc>
                <a:spcPts val="1500"/>
              </a:lnSpc>
              <a:spcBef>
                <a:spcPts val="0"/>
              </a:spcBef>
            </a:pPr>
            <a:r>
              <a:rPr lang="en-GB" sz="1400" dirty="0">
                <a:latin typeface="Calibri" panose="020F0502020204030204" pitchFamily="34" charset="0"/>
                <a:cs typeface="Calibri" panose="020F0502020204030204" pitchFamily="34" charset="0"/>
              </a:rPr>
              <a:t>Fieldwork for the adults’ survey this year took place from 6th November - 5th December 2021 and 7th March - 3rd April 2022. Fieldwork for the Teens survey this year took place from 5th November – 6th December, 2021 and 6th March – 4th April, 2022. </a:t>
            </a:r>
          </a:p>
        </p:txBody>
      </p:sp>
    </p:spTree>
    <p:extLst>
      <p:ext uri="{BB962C8B-B14F-4D97-AF65-F5344CB8AC3E}">
        <p14:creationId xmlns:p14="http://schemas.microsoft.com/office/powerpoint/2010/main" val="882611569"/>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5"/>
          <p:cNvSpPr>
            <a:spLocks noGrp="1"/>
          </p:cNvSpPr>
          <p:nvPr>
            <p:ph type="title"/>
          </p:nvPr>
        </p:nvSpPr>
        <p:spPr>
          <a:xfrm>
            <a:off x="96461" y="1378139"/>
            <a:ext cx="9046078" cy="331090"/>
          </a:xfrm>
          <a:prstGeom prst="rect">
            <a:avLst/>
          </a:prstGeom>
        </p:spPr>
        <p:txBody>
          <a:bodyPr/>
          <a:lstStyle/>
          <a:p>
            <a:r>
              <a:rPr lang="en-GB" kern="0" dirty="0">
                <a:cs typeface="Arial" pitchFamily="34" charset="0"/>
              </a:rPr>
              <a:t>Attributes of Print Newspaper sources – 2022*</a:t>
            </a:r>
            <a:br>
              <a:rPr lang="en-GB" kern="0" dirty="0">
                <a:cs typeface="Arial" pitchFamily="34" charset="0"/>
              </a:rPr>
            </a:br>
            <a:r>
              <a:rPr lang="en-GB" sz="1100" i="1" kern="0" dirty="0">
                <a:cs typeface="Arial" pitchFamily="34" charset="0"/>
              </a:rPr>
              <a:t>% of regular users rating each source highly (7-10) </a:t>
            </a:r>
            <a:br>
              <a:rPr lang="en-GB" kern="0" dirty="0">
                <a:cs typeface="Arial" pitchFamily="34" charset="0"/>
              </a:rPr>
            </a:br>
            <a:endParaRPr lang="en-GB" dirty="0"/>
          </a:p>
        </p:txBody>
      </p:sp>
      <p:sp>
        <p:nvSpPr>
          <p:cNvPr id="4" name="Text Placeholder 3"/>
          <p:cNvSpPr>
            <a:spLocks noGrp="1"/>
          </p:cNvSpPr>
          <p:nvPr>
            <p:ph type="body" sz="quarter" idx="14"/>
          </p:nvPr>
        </p:nvSpPr>
        <p:spPr>
          <a:xfrm>
            <a:off x="126254" y="288759"/>
            <a:ext cx="7515302" cy="705057"/>
          </a:xfrm>
          <a:prstGeom prst="rect">
            <a:avLst/>
          </a:prstGeom>
        </p:spPr>
        <p:txBody>
          <a:bodyPr anchor="t" anchorCtr="0"/>
          <a:lstStyle/>
          <a:p>
            <a:pPr>
              <a:lnSpc>
                <a:spcPts val="1700"/>
              </a:lnSpc>
            </a:pPr>
            <a:r>
              <a:rPr lang="en-GB" sz="1800" dirty="0"/>
              <a:t>Readers of The Guardian/Observer and The Times/Sunday Times rate these papers comparatively highly for ‘high quality’, ‘range of opinions’, ‘helps me understand what's going on in the world today’, ‘accurate’ and ‘trustworthy’</a:t>
            </a:r>
          </a:p>
        </p:txBody>
      </p:sp>
      <p:sp>
        <p:nvSpPr>
          <p:cNvPr id="9" name="Title 1">
            <a:extLst>
              <a:ext uri="{FF2B5EF4-FFF2-40B4-BE49-F238E27FC236}">
                <a16:creationId xmlns:a16="http://schemas.microsoft.com/office/drawing/2014/main" id="{668ADACF-841F-4DCB-9001-80654F340E83}"/>
              </a:ext>
            </a:extLst>
          </p:cNvPr>
          <p:cNvSpPr txBox="1">
            <a:spLocks/>
          </p:cNvSpPr>
          <p:nvPr/>
        </p:nvSpPr>
        <p:spPr>
          <a:xfrm>
            <a:off x="96461" y="1113200"/>
            <a:ext cx="9046078" cy="331090"/>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dirty="0">
                <a:latin typeface="+mn-lt"/>
                <a:cs typeface="Arial" pitchFamily="34" charset="0"/>
              </a:rPr>
              <a:t>Figure 6.5</a:t>
            </a:r>
            <a:br>
              <a:rPr lang="en-GB" sz="1800" b="1" dirty="0">
                <a:latin typeface="+mn-lt"/>
                <a:cs typeface="Arial" pitchFamily="34" charset="0"/>
              </a:rPr>
            </a:br>
            <a:endParaRPr lang="en-GB" sz="1800" b="1" dirty="0">
              <a:latin typeface="+mn-lt"/>
              <a:cs typeface="Arial" pitchFamily="34" charset="0"/>
            </a:endParaRPr>
          </a:p>
        </p:txBody>
      </p:sp>
      <p:graphicFrame>
        <p:nvGraphicFramePr>
          <p:cNvPr id="7" name="Table 6" descr="This table shows the performance of the print newspaper sources against a range of attributes – using the 2022 combined F2F &amp; online data.  The main points are referred to in the commentary text. "/>
          <p:cNvGraphicFramePr>
            <a:graphicFrameLocks noGrp="1"/>
          </p:cNvGraphicFramePr>
          <p:nvPr>
            <p:extLst>
              <p:ext uri="{D42A27DB-BD31-4B8C-83A1-F6EECF244321}">
                <p14:modId xmlns:p14="http://schemas.microsoft.com/office/powerpoint/2010/main" val="1116850382"/>
              </p:ext>
            </p:extLst>
          </p:nvPr>
        </p:nvGraphicFramePr>
        <p:xfrm>
          <a:off x="611647" y="1996548"/>
          <a:ext cx="6264000" cy="3765222"/>
        </p:xfrm>
        <a:graphic>
          <a:graphicData uri="http://schemas.openxmlformats.org/drawingml/2006/table">
            <a:tbl>
              <a:tblPr firstRow="1"/>
              <a:tblGrid>
                <a:gridCol w="1944000">
                  <a:extLst>
                    <a:ext uri="{9D8B030D-6E8A-4147-A177-3AD203B41FA5}">
                      <a16:colId xmlns:a16="http://schemas.microsoft.com/office/drawing/2014/main" val="20000"/>
                    </a:ext>
                  </a:extLst>
                </a:gridCol>
                <a:gridCol w="720000">
                  <a:extLst>
                    <a:ext uri="{9D8B030D-6E8A-4147-A177-3AD203B41FA5}">
                      <a16:colId xmlns:a16="http://schemas.microsoft.com/office/drawing/2014/main" val="20001"/>
                    </a:ext>
                  </a:extLst>
                </a:gridCol>
                <a:gridCol w="720000">
                  <a:extLst>
                    <a:ext uri="{9D8B030D-6E8A-4147-A177-3AD203B41FA5}">
                      <a16:colId xmlns:a16="http://schemas.microsoft.com/office/drawing/2014/main" val="20002"/>
                    </a:ext>
                  </a:extLst>
                </a:gridCol>
                <a:gridCol w="720000">
                  <a:extLst>
                    <a:ext uri="{9D8B030D-6E8A-4147-A177-3AD203B41FA5}">
                      <a16:colId xmlns:a16="http://schemas.microsoft.com/office/drawing/2014/main" val="409193651"/>
                    </a:ext>
                  </a:extLst>
                </a:gridCol>
                <a:gridCol w="720000">
                  <a:extLst>
                    <a:ext uri="{9D8B030D-6E8A-4147-A177-3AD203B41FA5}">
                      <a16:colId xmlns:a16="http://schemas.microsoft.com/office/drawing/2014/main" val="2902279270"/>
                    </a:ext>
                  </a:extLst>
                </a:gridCol>
                <a:gridCol w="720000">
                  <a:extLst>
                    <a:ext uri="{9D8B030D-6E8A-4147-A177-3AD203B41FA5}">
                      <a16:colId xmlns:a16="http://schemas.microsoft.com/office/drawing/2014/main" val="20003"/>
                    </a:ext>
                  </a:extLst>
                </a:gridCol>
                <a:gridCol w="720000">
                  <a:extLst>
                    <a:ext uri="{9D8B030D-6E8A-4147-A177-3AD203B41FA5}">
                      <a16:colId xmlns:a16="http://schemas.microsoft.com/office/drawing/2014/main" val="20004"/>
                    </a:ext>
                  </a:extLst>
                </a:gridCol>
              </a:tblGrid>
              <a:tr h="540000">
                <a:tc>
                  <a:txBody>
                    <a:bodyPr/>
                    <a:lstStyle/>
                    <a:p>
                      <a:pPr algn="l" fontAlgn="b">
                        <a:lnSpc>
                          <a:spcPct val="90000"/>
                        </a:lnSpc>
                      </a:pPr>
                      <a:endParaRPr lang="en-US" sz="1100" b="0" i="0" u="none" strike="noStrike">
                        <a:solidFill>
                          <a:schemeClr val="tx1"/>
                        </a:solidFill>
                        <a:latin typeface="Calibri"/>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lnSpc>
                          <a:spcPct val="90000"/>
                        </a:lnSpc>
                      </a:pPr>
                      <a:r>
                        <a:rPr lang="en-CA" sz="1000" b="1" i="0" u="none" strike="noStrike" dirty="0">
                          <a:solidFill>
                            <a:schemeClr val="bg1"/>
                          </a:solidFill>
                          <a:latin typeface="Calibri"/>
                        </a:rPr>
                        <a:t>Daily Mail/</a:t>
                      </a:r>
                      <a:br>
                        <a:rPr lang="en-CA" sz="1000" b="1" i="0" u="none" strike="noStrike" dirty="0">
                          <a:solidFill>
                            <a:schemeClr val="bg1"/>
                          </a:solidFill>
                          <a:latin typeface="Calibri"/>
                        </a:rPr>
                      </a:br>
                      <a:r>
                        <a:rPr lang="en-CA" sz="1000" b="1" i="0" u="none" strike="noStrike" dirty="0">
                          <a:solidFill>
                            <a:schemeClr val="bg1"/>
                          </a:solidFill>
                          <a:latin typeface="Calibri"/>
                        </a:rPr>
                        <a:t>Mail on Sunday</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lnSpc>
                          <a:spcPct val="90000"/>
                        </a:lnSpc>
                      </a:pPr>
                      <a:r>
                        <a:rPr lang="en-US" sz="1000" b="1" i="0" u="none" strike="noStrike" dirty="0">
                          <a:solidFill>
                            <a:schemeClr val="bg1"/>
                          </a:solidFill>
                          <a:latin typeface="Calibri"/>
                        </a:rPr>
                        <a:t>The Sun/</a:t>
                      </a:r>
                      <a:br>
                        <a:rPr lang="en-US" sz="1000" b="1" i="0" u="none" strike="noStrike" dirty="0">
                          <a:solidFill>
                            <a:schemeClr val="bg1"/>
                          </a:solidFill>
                          <a:latin typeface="Calibri"/>
                        </a:rPr>
                      </a:br>
                      <a:r>
                        <a:rPr lang="en-US" sz="1000" b="1" i="0" u="none" strike="noStrike" dirty="0">
                          <a:solidFill>
                            <a:schemeClr val="bg1"/>
                          </a:solidFill>
                          <a:latin typeface="Calibri"/>
                        </a:rPr>
                        <a:t>Sun on Sunday</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lnSpc>
                          <a:spcPct val="90000"/>
                        </a:lnSpc>
                      </a:pPr>
                      <a:r>
                        <a:rPr lang="en-US" sz="1000" b="1" i="0" u="none" strike="noStrike" dirty="0">
                          <a:solidFill>
                            <a:schemeClr val="bg1"/>
                          </a:solidFill>
                          <a:latin typeface="+mn-lt"/>
                        </a:rPr>
                        <a:t>The Times/</a:t>
                      </a:r>
                      <a:br>
                        <a:rPr lang="en-US" sz="1000" b="1" i="0" u="none" strike="noStrike" dirty="0">
                          <a:solidFill>
                            <a:schemeClr val="bg1"/>
                          </a:solidFill>
                          <a:latin typeface="+mn-lt"/>
                        </a:rPr>
                      </a:br>
                      <a:r>
                        <a:rPr lang="en-US" sz="1000" b="1" i="0" u="none" strike="noStrike" dirty="0">
                          <a:solidFill>
                            <a:schemeClr val="bg1"/>
                          </a:solidFill>
                          <a:latin typeface="+mn-lt"/>
                        </a:rPr>
                        <a:t>Sunday Times</a:t>
                      </a:r>
                      <a:endParaRPr lang="en-US" sz="1000" b="1" i="0" u="none" strike="noStrike" dirty="0">
                        <a:solidFill>
                          <a:schemeClr val="bg1"/>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lnSpc>
                          <a:spcPct val="90000"/>
                        </a:lnSpc>
                      </a:pPr>
                      <a:r>
                        <a:rPr lang="en-US" sz="1000" b="1" i="0" u="none" strike="noStrike" dirty="0">
                          <a:solidFill>
                            <a:schemeClr val="bg1"/>
                          </a:solidFill>
                          <a:latin typeface="+mn-lt"/>
                        </a:rPr>
                        <a:t>The Guardian/</a:t>
                      </a:r>
                      <a:br>
                        <a:rPr lang="en-US" sz="1000" b="1" i="0" u="none" strike="noStrike" dirty="0">
                          <a:solidFill>
                            <a:schemeClr val="bg1"/>
                          </a:solidFill>
                          <a:latin typeface="+mn-lt"/>
                        </a:rPr>
                      </a:br>
                      <a:r>
                        <a:rPr lang="en-US" sz="1000" b="1" i="0" u="none" strike="noStrike" dirty="0">
                          <a:solidFill>
                            <a:schemeClr val="bg1"/>
                          </a:solidFill>
                          <a:latin typeface="+mn-lt"/>
                        </a:rPr>
                        <a:t>Observer</a:t>
                      </a:r>
                      <a:endParaRPr lang="en-US" sz="1000" b="1" i="0" u="none" strike="noStrike" dirty="0">
                        <a:solidFill>
                          <a:schemeClr val="bg1"/>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lnSpc>
                          <a:spcPct val="90000"/>
                        </a:lnSpc>
                      </a:pPr>
                      <a:r>
                        <a:rPr lang="en-US" sz="1000" b="1" i="0" u="none" strike="noStrike" dirty="0">
                          <a:solidFill>
                            <a:schemeClr val="bg1"/>
                          </a:solidFill>
                          <a:latin typeface="Calibri"/>
                        </a:rPr>
                        <a:t>The </a:t>
                      </a:r>
                      <a:br>
                        <a:rPr lang="en-US" sz="1000" b="1" i="0" u="none" strike="noStrike" dirty="0">
                          <a:solidFill>
                            <a:schemeClr val="bg1"/>
                          </a:solidFill>
                          <a:latin typeface="Calibri"/>
                        </a:rPr>
                      </a:br>
                      <a:r>
                        <a:rPr lang="en-US" sz="1000" b="1" i="0" u="none" strike="noStrike" dirty="0">
                          <a:solidFill>
                            <a:schemeClr val="bg1"/>
                          </a:solidFill>
                          <a:latin typeface="Calibri"/>
                        </a:rPr>
                        <a:t>Metro</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lnSpc>
                          <a:spcPct val="90000"/>
                        </a:lnSpc>
                      </a:pPr>
                      <a:r>
                        <a:rPr lang="en-US" sz="1000" b="1" i="0" u="none" strike="noStrike" dirty="0">
                          <a:solidFill>
                            <a:schemeClr val="bg1"/>
                          </a:solidFill>
                          <a:latin typeface="+mn-lt"/>
                        </a:rPr>
                        <a:t>Daily/ Sunday</a:t>
                      </a:r>
                      <a:br>
                        <a:rPr lang="en-US" sz="1000" b="1" i="0" u="none" strike="noStrike" dirty="0">
                          <a:solidFill>
                            <a:schemeClr val="bg1"/>
                          </a:solidFill>
                          <a:latin typeface="+mn-lt"/>
                        </a:rPr>
                      </a:br>
                      <a:r>
                        <a:rPr lang="en-US" sz="1000" b="1" i="0" u="none" strike="noStrike" dirty="0">
                          <a:solidFill>
                            <a:schemeClr val="bg1"/>
                          </a:solidFill>
                          <a:latin typeface="+mn-lt"/>
                        </a:rPr>
                        <a:t>Mirror</a:t>
                      </a:r>
                      <a:endParaRPr lang="en-US" sz="1000" b="1" i="0" u="none" strike="noStrike" dirty="0">
                        <a:solidFill>
                          <a:schemeClr val="bg1"/>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123536">
                <a:tc>
                  <a:txBody>
                    <a:bodyPr/>
                    <a:lstStyle/>
                    <a:p>
                      <a:pPr algn="l" fontAlgn="b">
                        <a:lnSpc>
                          <a:spcPct val="90000"/>
                        </a:lnSpc>
                      </a:pPr>
                      <a:endParaRPr lang="en-US" sz="800" b="0" i="0" u="none" strike="noStrike">
                        <a:solidFill>
                          <a:schemeClr val="tx1"/>
                        </a:solidFill>
                        <a:latin typeface="Calibri"/>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b"/>
                      <a:r>
                        <a:rPr lang="en-US" sz="800" b="0" i="1" u="none" strike="noStrike">
                          <a:solidFill>
                            <a:srgbClr val="FFFFFF"/>
                          </a:solidFill>
                          <a:effectLst/>
                          <a:latin typeface="Calibri" panose="020F0502020204030204" pitchFamily="34" charset="0"/>
                        </a:rPr>
                        <a:t>273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rtl="0" fontAlgn="b"/>
                      <a:r>
                        <a:rPr lang="en-US" sz="800" b="0" i="1" u="none" strike="noStrike">
                          <a:solidFill>
                            <a:srgbClr val="FFFFFF"/>
                          </a:solidFill>
                          <a:effectLst/>
                          <a:latin typeface="Calibri" panose="020F0502020204030204" pitchFamily="34" charset="0"/>
                        </a:rPr>
                        <a:t>164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rtl="0" fontAlgn="b"/>
                      <a:r>
                        <a:rPr lang="en-US" sz="800" b="0" i="1" u="none" strike="noStrike">
                          <a:solidFill>
                            <a:srgbClr val="FFFFFF"/>
                          </a:solidFill>
                          <a:effectLst/>
                          <a:latin typeface="Calibri" panose="020F0502020204030204" pitchFamily="34" charset="0"/>
                        </a:rPr>
                        <a:t>124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rtl="0" fontAlgn="b"/>
                      <a:r>
                        <a:rPr lang="en-US" sz="800" b="0" i="1" u="none" strike="noStrike">
                          <a:solidFill>
                            <a:srgbClr val="FFFFFF"/>
                          </a:solidFill>
                          <a:effectLst/>
                          <a:latin typeface="Calibri" panose="020F0502020204030204" pitchFamily="34" charset="0"/>
                        </a:rPr>
                        <a:t>115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rtl="0" fontAlgn="b"/>
                      <a:r>
                        <a:rPr lang="en-US" sz="800" b="0" i="1" u="none" strike="noStrike">
                          <a:solidFill>
                            <a:srgbClr val="FFFFFF"/>
                          </a:solidFill>
                          <a:effectLst/>
                          <a:latin typeface="Calibri" panose="020F0502020204030204" pitchFamily="34" charset="0"/>
                        </a:rPr>
                        <a:t>112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rtl="0" fontAlgn="b"/>
                      <a:r>
                        <a:rPr lang="en-US" sz="800" b="0" i="1" u="none" strike="noStrike">
                          <a:solidFill>
                            <a:srgbClr val="FFFFFF"/>
                          </a:solidFill>
                          <a:effectLst/>
                          <a:latin typeface="Calibri" panose="020F0502020204030204" pitchFamily="34" charset="0"/>
                        </a:rPr>
                        <a:t>110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343753">
                <a:tc>
                  <a:txBody>
                    <a:bodyPr/>
                    <a:lstStyle/>
                    <a:p>
                      <a:pPr algn="l" rtl="0" fontAlgn="b"/>
                      <a:r>
                        <a:rPr lang="en-CA" sz="1100" b="0" i="0" u="none" strike="noStrike">
                          <a:solidFill>
                            <a:schemeClr val="bg1"/>
                          </a:solidFill>
                          <a:effectLst/>
                          <a:latin typeface="Calibri" panose="020F0502020204030204" pitchFamily="34" charset="0"/>
                        </a:rPr>
                        <a:t>Is important to me personally</a:t>
                      </a:r>
                    </a:p>
                  </a:txBody>
                  <a:tcPr marL="36000"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rtl="0" fontAlgn="b"/>
                      <a:r>
                        <a:rPr lang="en-US" sz="1100" b="0" i="0" u="none" strike="noStrike">
                          <a:solidFill>
                            <a:srgbClr val="000000"/>
                          </a:solidFill>
                          <a:effectLst/>
                          <a:latin typeface="Calibri" panose="020F0502020204030204" pitchFamily="34" charset="0"/>
                        </a:rPr>
                        <a:t>63%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62%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72%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77%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52%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70%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extLst>
                  <a:ext uri="{0D108BD9-81ED-4DB2-BD59-A6C34878D82A}">
                    <a16:rowId xmlns:a16="http://schemas.microsoft.com/office/drawing/2014/main" val="10002"/>
                  </a:ext>
                </a:extLst>
              </a:tr>
              <a:tr h="343753">
                <a:tc>
                  <a:txBody>
                    <a:bodyPr/>
                    <a:lstStyle/>
                    <a:p>
                      <a:pPr algn="l" rtl="0" fontAlgn="b"/>
                      <a:r>
                        <a:rPr lang="en-US" sz="1100" b="0" i="0" u="none" strike="noStrike">
                          <a:solidFill>
                            <a:schemeClr val="bg1"/>
                          </a:solidFill>
                          <a:effectLst/>
                          <a:latin typeface="Calibri" panose="020F0502020204030204" pitchFamily="34" charset="0"/>
                        </a:rPr>
                        <a:t>Is high quality</a:t>
                      </a:r>
                    </a:p>
                  </a:txBody>
                  <a:tcPr marL="36000"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rtl="0" fontAlgn="b"/>
                      <a:r>
                        <a:rPr lang="en-US" sz="1100" b="0" i="0" u="none" strike="noStrike">
                          <a:solidFill>
                            <a:srgbClr val="000000"/>
                          </a:solidFill>
                          <a:effectLst/>
                          <a:latin typeface="Calibri" panose="020F0502020204030204" pitchFamily="34" charset="0"/>
                        </a:rPr>
                        <a:t>66%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48%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83%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82%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51%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70%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extLst>
                  <a:ext uri="{0D108BD9-81ED-4DB2-BD59-A6C34878D82A}">
                    <a16:rowId xmlns:a16="http://schemas.microsoft.com/office/drawing/2014/main" val="10003"/>
                  </a:ext>
                </a:extLst>
              </a:tr>
              <a:tr h="343753">
                <a:tc>
                  <a:txBody>
                    <a:bodyPr/>
                    <a:lstStyle/>
                    <a:p>
                      <a:pPr algn="l" rtl="0" fontAlgn="b">
                        <a:lnSpc>
                          <a:spcPct val="90000"/>
                        </a:lnSpc>
                      </a:pPr>
                      <a:r>
                        <a:rPr lang="en-CA" sz="1100" b="0" i="0" u="none" strike="noStrike">
                          <a:solidFill>
                            <a:schemeClr val="bg1"/>
                          </a:solidFill>
                          <a:effectLst/>
                          <a:latin typeface="Calibri" panose="020F0502020204030204" pitchFamily="34" charset="0"/>
                        </a:rPr>
                        <a:t>Helps me understand what's going on in the world today</a:t>
                      </a:r>
                    </a:p>
                  </a:txBody>
                  <a:tcPr marL="36000"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rtl="0" fontAlgn="b"/>
                      <a:r>
                        <a:rPr lang="en-US" sz="1100" b="0" i="0" u="none" strike="noStrike">
                          <a:solidFill>
                            <a:srgbClr val="000000"/>
                          </a:solidFill>
                          <a:effectLst/>
                          <a:latin typeface="Calibri" panose="020F0502020204030204" pitchFamily="34" charset="0"/>
                        </a:rPr>
                        <a:t>66%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55%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77%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80%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61%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70%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extLst>
                  <a:ext uri="{0D108BD9-81ED-4DB2-BD59-A6C34878D82A}">
                    <a16:rowId xmlns:a16="http://schemas.microsoft.com/office/drawing/2014/main" val="10004"/>
                  </a:ext>
                </a:extLst>
              </a:tr>
              <a:tr h="343753">
                <a:tc>
                  <a:txBody>
                    <a:bodyPr/>
                    <a:lstStyle/>
                    <a:p>
                      <a:pPr algn="l" rtl="0" fontAlgn="b"/>
                      <a:r>
                        <a:rPr lang="en-US" sz="1100" b="0" i="0" u="none" strike="noStrike">
                          <a:solidFill>
                            <a:schemeClr val="bg1"/>
                          </a:solidFill>
                          <a:effectLst/>
                          <a:latin typeface="Calibri" panose="020F0502020204030204" pitchFamily="34" charset="0"/>
                        </a:rPr>
                        <a:t>Is accurate</a:t>
                      </a:r>
                    </a:p>
                  </a:txBody>
                  <a:tcPr marL="36000"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rtl="0" fontAlgn="b"/>
                      <a:r>
                        <a:rPr lang="en-US" sz="1100" b="0" i="0" u="none" strike="noStrike">
                          <a:solidFill>
                            <a:srgbClr val="000000"/>
                          </a:solidFill>
                          <a:effectLst/>
                          <a:latin typeface="Calibri" panose="020F0502020204030204" pitchFamily="34" charset="0"/>
                        </a:rPr>
                        <a:t>63%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51%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78%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79%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55%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68%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extLst>
                  <a:ext uri="{0D108BD9-81ED-4DB2-BD59-A6C34878D82A}">
                    <a16:rowId xmlns:a16="http://schemas.microsoft.com/office/drawing/2014/main" val="10005"/>
                  </a:ext>
                </a:extLst>
              </a:tr>
              <a:tr h="343753">
                <a:tc>
                  <a:txBody>
                    <a:bodyPr/>
                    <a:lstStyle/>
                    <a:p>
                      <a:pPr algn="l" rtl="0" fontAlgn="b"/>
                      <a:r>
                        <a:rPr lang="en-US" sz="1100" b="0" i="0" u="none" strike="noStrike">
                          <a:solidFill>
                            <a:schemeClr val="bg1"/>
                          </a:solidFill>
                          <a:effectLst/>
                          <a:latin typeface="Calibri" panose="020F0502020204030204" pitchFamily="34" charset="0"/>
                        </a:rPr>
                        <a:t>Is trustworthy</a:t>
                      </a:r>
                    </a:p>
                  </a:txBody>
                  <a:tcPr marL="36000"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rtl="0" fontAlgn="b"/>
                      <a:r>
                        <a:rPr lang="en-US" sz="1100" b="0" i="0" u="none" strike="noStrike">
                          <a:solidFill>
                            <a:srgbClr val="000000"/>
                          </a:solidFill>
                          <a:effectLst/>
                          <a:latin typeface="Calibri" panose="020F0502020204030204" pitchFamily="34" charset="0"/>
                        </a:rPr>
                        <a:t>65%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47%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78%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77%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dirty="0">
                          <a:solidFill>
                            <a:srgbClr val="000000"/>
                          </a:solidFill>
                          <a:effectLst/>
                          <a:latin typeface="Calibri" panose="020F0502020204030204" pitchFamily="34" charset="0"/>
                        </a:rPr>
                        <a:t>58%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70%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extLst>
                  <a:ext uri="{0D108BD9-81ED-4DB2-BD59-A6C34878D82A}">
                    <a16:rowId xmlns:a16="http://schemas.microsoft.com/office/drawing/2014/main" val="10006"/>
                  </a:ext>
                </a:extLst>
              </a:tr>
              <a:tr h="343753">
                <a:tc>
                  <a:txBody>
                    <a:bodyPr/>
                    <a:lstStyle/>
                    <a:p>
                      <a:pPr algn="l" rtl="0" fontAlgn="b"/>
                      <a:r>
                        <a:rPr lang="en-CA" sz="1100" b="0" i="0" u="none" strike="noStrike">
                          <a:solidFill>
                            <a:schemeClr val="bg1"/>
                          </a:solidFill>
                          <a:effectLst/>
                          <a:latin typeface="Calibri" panose="020F0502020204030204" pitchFamily="34" charset="0"/>
                        </a:rPr>
                        <a:t>Offers a range of opinions</a:t>
                      </a:r>
                    </a:p>
                  </a:txBody>
                  <a:tcPr marL="36000"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rtl="0" fontAlgn="b"/>
                      <a:r>
                        <a:rPr lang="en-US" sz="1100" b="0" i="0" u="none" strike="noStrike">
                          <a:solidFill>
                            <a:srgbClr val="000000"/>
                          </a:solidFill>
                          <a:effectLst/>
                          <a:latin typeface="Calibri" panose="020F0502020204030204" pitchFamily="34" charset="0"/>
                        </a:rPr>
                        <a:t>61%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52%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82%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76%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56%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68%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extLst>
                  <a:ext uri="{0D108BD9-81ED-4DB2-BD59-A6C34878D82A}">
                    <a16:rowId xmlns:a16="http://schemas.microsoft.com/office/drawing/2014/main" val="10007"/>
                  </a:ext>
                </a:extLst>
              </a:tr>
              <a:tr h="343753">
                <a:tc>
                  <a:txBody>
                    <a:bodyPr/>
                    <a:lstStyle/>
                    <a:p>
                      <a:pPr algn="l" rtl="0" fontAlgn="b">
                        <a:lnSpc>
                          <a:spcPct val="90000"/>
                        </a:lnSpc>
                      </a:pPr>
                      <a:r>
                        <a:rPr lang="en-CA" sz="1100" b="0" i="0" u="none" strike="noStrike">
                          <a:solidFill>
                            <a:schemeClr val="bg1"/>
                          </a:solidFill>
                          <a:effectLst/>
                          <a:latin typeface="Calibri" panose="020F0502020204030204" pitchFamily="34" charset="0"/>
                        </a:rPr>
                        <a:t>Is impartial</a:t>
                      </a:r>
                    </a:p>
                  </a:txBody>
                  <a:tcPr marL="36000"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rtl="0" fontAlgn="b"/>
                      <a:r>
                        <a:rPr lang="en-US" sz="1100" b="0" i="0" u="none" strike="noStrike">
                          <a:solidFill>
                            <a:srgbClr val="000000"/>
                          </a:solidFill>
                          <a:effectLst/>
                          <a:latin typeface="Calibri" panose="020F0502020204030204" pitchFamily="34" charset="0"/>
                        </a:rPr>
                        <a:t>53%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42%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67%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70%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55%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60%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extLst>
                  <a:ext uri="{0D108BD9-81ED-4DB2-BD59-A6C34878D82A}">
                    <a16:rowId xmlns:a16="http://schemas.microsoft.com/office/drawing/2014/main" val="10008"/>
                  </a:ext>
                </a:extLst>
              </a:tr>
              <a:tr h="343753">
                <a:tc>
                  <a:txBody>
                    <a:bodyPr/>
                    <a:lstStyle/>
                    <a:p>
                      <a:pPr algn="l" rtl="0" fontAlgn="b">
                        <a:lnSpc>
                          <a:spcPct val="90000"/>
                        </a:lnSpc>
                      </a:pPr>
                      <a:r>
                        <a:rPr lang="en-CA" sz="1100" b="0" i="0" u="none" strike="noStrike">
                          <a:solidFill>
                            <a:schemeClr val="bg1"/>
                          </a:solidFill>
                          <a:effectLst/>
                          <a:latin typeface="Calibri" panose="020F0502020204030204" pitchFamily="34" charset="0"/>
                        </a:rPr>
                        <a:t>Has a depth of analysis and content not available elsewhere</a:t>
                      </a:r>
                    </a:p>
                  </a:txBody>
                  <a:tcPr marL="36000"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rtl="0" fontAlgn="b"/>
                      <a:r>
                        <a:rPr lang="en-US" sz="1100" b="0" i="0" u="none" strike="noStrike">
                          <a:solidFill>
                            <a:srgbClr val="000000"/>
                          </a:solidFill>
                          <a:effectLst/>
                          <a:latin typeface="Calibri" panose="020F0502020204030204" pitchFamily="34" charset="0"/>
                        </a:rPr>
                        <a:t>59%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46%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76%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dirty="0">
                          <a:solidFill>
                            <a:srgbClr val="000000"/>
                          </a:solidFill>
                          <a:effectLst/>
                          <a:latin typeface="Calibri" panose="020F0502020204030204" pitchFamily="34" charset="0"/>
                        </a:rPr>
                        <a:t>74%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38%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57%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extLst>
                  <a:ext uri="{0D108BD9-81ED-4DB2-BD59-A6C34878D82A}">
                    <a16:rowId xmlns:a16="http://schemas.microsoft.com/office/drawing/2014/main" val="10009"/>
                  </a:ext>
                </a:extLst>
              </a:tr>
              <a:tr h="343753">
                <a:tc>
                  <a:txBody>
                    <a:bodyPr/>
                    <a:lstStyle/>
                    <a:p>
                      <a:pPr algn="l" rtl="0" fontAlgn="b"/>
                      <a:r>
                        <a:rPr lang="en-CA" sz="1100" b="0" i="0" u="none" strike="noStrike">
                          <a:solidFill>
                            <a:schemeClr val="bg1"/>
                          </a:solidFill>
                          <a:effectLst/>
                          <a:latin typeface="Calibri" panose="020F0502020204030204" pitchFamily="34" charset="0"/>
                        </a:rPr>
                        <a:t>Helps me make up my mind</a:t>
                      </a:r>
                    </a:p>
                  </a:txBody>
                  <a:tcPr marL="36000"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rtl="0" fontAlgn="b"/>
                      <a:r>
                        <a:rPr lang="en-US" sz="1100" b="0" i="0" u="none" strike="noStrike">
                          <a:solidFill>
                            <a:srgbClr val="000000"/>
                          </a:solidFill>
                          <a:effectLst/>
                          <a:latin typeface="Calibri" panose="020F0502020204030204" pitchFamily="34" charset="0"/>
                        </a:rPr>
                        <a:t>56%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50%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70%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dirty="0">
                          <a:solidFill>
                            <a:srgbClr val="000000"/>
                          </a:solidFill>
                          <a:effectLst/>
                          <a:latin typeface="Calibri" panose="020F0502020204030204" pitchFamily="34" charset="0"/>
                        </a:rPr>
                        <a:t>73%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44%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dirty="0">
                          <a:solidFill>
                            <a:srgbClr val="000000"/>
                          </a:solidFill>
                          <a:effectLst/>
                          <a:latin typeface="Calibri" panose="020F0502020204030204" pitchFamily="34" charset="0"/>
                        </a:rPr>
                        <a:t>69%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extLst>
                  <a:ext uri="{0D108BD9-81ED-4DB2-BD59-A6C34878D82A}">
                    <a16:rowId xmlns:a16="http://schemas.microsoft.com/office/drawing/2014/main" val="10010"/>
                  </a:ext>
                </a:extLst>
              </a:tr>
            </a:tbl>
          </a:graphicData>
        </a:graphic>
      </p:graphicFrame>
      <p:sp>
        <p:nvSpPr>
          <p:cNvPr id="12" name="Text Placeholder 4">
            <a:extLst>
              <a:ext uri="{FF2B5EF4-FFF2-40B4-BE49-F238E27FC236}">
                <a16:creationId xmlns:a16="http://schemas.microsoft.com/office/drawing/2014/main" id="{201D7B34-84EC-73A7-E79D-1279704BD672}"/>
              </a:ext>
            </a:extLst>
          </p:cNvPr>
          <p:cNvSpPr txBox="1">
            <a:spLocks/>
          </p:cNvSpPr>
          <p:nvPr/>
        </p:nvSpPr>
        <p:spPr>
          <a:xfrm>
            <a:off x="11253" y="5972438"/>
            <a:ext cx="9046078" cy="880439"/>
          </a:xfrm>
          <a:prstGeom prst="rect">
            <a:avLst/>
          </a:prstGeom>
        </p:spPr>
        <p:txBody>
          <a:bodyPr/>
          <a:lstStyle>
            <a:lvl1pPr marL="0" indent="0" algn="l" defTabSz="457200" rtl="0" eaLnBrk="1" latinLnBrk="0" hangingPunct="1">
              <a:spcBef>
                <a:spcPct val="20000"/>
              </a:spcBef>
              <a:buFont typeface="Arial"/>
              <a:buNone/>
              <a:defRPr sz="1000" kern="1200" baseline="0">
                <a:ln>
                  <a:noFill/>
                </a:ln>
                <a:solidFill>
                  <a:schemeClr val="bg1"/>
                </a:solidFill>
                <a:effectLst/>
                <a:latin typeface="+mj-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spcBef>
                <a:spcPts val="0"/>
              </a:spcBef>
              <a:tabLst>
                <a:tab pos="8229600" algn="r"/>
              </a:tabLst>
            </a:pPr>
            <a:r>
              <a:rPr lang="en-GB" dirty="0"/>
              <a:t>Source: </a:t>
            </a:r>
            <a:r>
              <a:rPr lang="en-CA" dirty="0"/>
              <a:t>Ofcom News Consumption Survey 2022 – </a:t>
            </a:r>
            <a:r>
              <a:rPr lang="en-CA" dirty="0">
                <a:solidFill>
                  <a:srgbClr val="FFFF00"/>
                </a:solidFill>
              </a:rPr>
              <a:t>COMBINED F2F &amp; ONLINE </a:t>
            </a:r>
            <a:r>
              <a:rPr lang="en-CA" dirty="0"/>
              <a:t>sample</a:t>
            </a:r>
          </a:p>
          <a:p>
            <a:pPr>
              <a:lnSpc>
                <a:spcPct val="90000"/>
              </a:lnSpc>
              <a:spcBef>
                <a:spcPts val="0"/>
              </a:spcBef>
            </a:pPr>
            <a:r>
              <a:rPr lang="en-GB" dirty="0"/>
              <a:t>Question: </a:t>
            </a:r>
            <a:r>
              <a:rPr lang="nl-NL" dirty="0"/>
              <a:t>E2. How important is &lt;BRAND&gt; as a source of news to you personally?  E3. And to what extent do you think the following statements apply to &lt;BRAND&gt; as a news source? Answer using a scale of 1 to 10</a:t>
            </a:r>
            <a:endParaRPr lang="en-US" dirty="0"/>
          </a:p>
          <a:p>
            <a:pPr>
              <a:lnSpc>
                <a:spcPct val="90000"/>
              </a:lnSpc>
              <a:spcBef>
                <a:spcPts val="0"/>
              </a:spcBef>
            </a:pPr>
            <a:r>
              <a:rPr lang="en-GB" dirty="0"/>
              <a:t>Base: All using each source for news at least weekly  (or every 2-3 weeks for weekly newspapers) 2022 W2* – bases shown above</a:t>
            </a:r>
          </a:p>
          <a:p>
            <a:pPr>
              <a:lnSpc>
                <a:spcPct val="90000"/>
              </a:lnSpc>
              <a:spcBef>
                <a:spcPts val="0"/>
              </a:spcBef>
            </a:pPr>
            <a:r>
              <a:rPr lang="en-GB" dirty="0"/>
              <a:t>*2022 W1, and </a:t>
            </a:r>
            <a:r>
              <a:rPr lang="en-CA" dirty="0"/>
              <a:t>2021, data not shown because face-to-face fieldwork was not possible during Covid-19 pandemic </a:t>
            </a:r>
          </a:p>
          <a:p>
            <a:pPr>
              <a:lnSpc>
                <a:spcPct val="90000"/>
              </a:lnSpc>
              <a:spcBef>
                <a:spcPts val="0"/>
              </a:spcBef>
            </a:pPr>
            <a:r>
              <a:rPr lang="en-US" dirty="0"/>
              <a:t>Green/red triangles </a:t>
            </a:r>
            <a:r>
              <a:rPr lang="en-GB" dirty="0"/>
              <a:t>indicate statistically significant differences between 2022 and 2020 (at 99% confidence level)</a:t>
            </a:r>
          </a:p>
        </p:txBody>
      </p:sp>
    </p:spTree>
    <p:extLst>
      <p:ext uri="{BB962C8B-B14F-4D97-AF65-F5344CB8AC3E}">
        <p14:creationId xmlns:p14="http://schemas.microsoft.com/office/powerpoint/2010/main" val="24641611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9552" y="2780928"/>
            <a:ext cx="7886700" cy="1080120"/>
          </a:xfrm>
        </p:spPr>
        <p:txBody>
          <a:bodyPr/>
          <a:lstStyle/>
          <a:p>
            <a:r>
              <a:rPr lang="en-GB" dirty="0"/>
              <a:t>News consumption via social media</a:t>
            </a:r>
            <a:br>
              <a:rPr lang="en-GB" dirty="0"/>
            </a:br>
            <a:endParaRPr lang="en-GB" sz="2000" dirty="0"/>
          </a:p>
        </p:txBody>
      </p:sp>
    </p:spTree>
    <p:extLst>
      <p:ext uri="{BB962C8B-B14F-4D97-AF65-F5344CB8AC3E}">
        <p14:creationId xmlns:p14="http://schemas.microsoft.com/office/powerpoint/2010/main" val="32998896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5">
            <a:extLst>
              <a:ext uri="{FF2B5EF4-FFF2-40B4-BE49-F238E27FC236}">
                <a16:creationId xmlns:a16="http://schemas.microsoft.com/office/drawing/2014/main" id="{C15CAB76-B0B3-EBDD-609D-8F7109FFB7A4}"/>
              </a:ext>
            </a:extLst>
          </p:cNvPr>
          <p:cNvSpPr txBox="1">
            <a:spLocks noGrp="1"/>
          </p:cNvSpPr>
          <p:nvPr>
            <p:ph type="title" idx="4294967295"/>
          </p:nvPr>
        </p:nvSpPr>
        <p:spPr>
          <a:xfrm>
            <a:off x="97922" y="1148440"/>
            <a:ext cx="9046078" cy="30099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sz="1600" b="0" i="0" u="none" strike="noStrike" kern="0" cap="none" spc="0" normalizeH="0" baseline="0" noProof="0" dirty="0">
                <a:ln>
                  <a:noFill/>
                </a:ln>
                <a:solidFill>
                  <a:schemeClr val="tx1"/>
                </a:solidFill>
                <a:effectLst/>
                <a:uLnTx/>
                <a:uFillTx/>
                <a:latin typeface="+mj-lt"/>
                <a:ea typeface="+mj-ea"/>
                <a:cs typeface="Arial" pitchFamily="34" charset="0"/>
              </a:rPr>
              <a:t>Top 21 news sources</a:t>
            </a:r>
            <a:br>
              <a:rPr kumimoji="0" lang="en-GB" sz="1600" b="0" i="0" u="none" strike="noStrike" kern="0" cap="none" spc="0" normalizeH="0" baseline="0" noProof="0" dirty="0">
                <a:ln>
                  <a:noFill/>
                </a:ln>
                <a:solidFill>
                  <a:schemeClr val="tx1"/>
                </a:solidFill>
                <a:effectLst/>
                <a:uLnTx/>
                <a:uFillTx/>
                <a:latin typeface="+mj-lt"/>
                <a:ea typeface="+mj-ea"/>
                <a:cs typeface="Arial" pitchFamily="34" charset="0"/>
              </a:rPr>
            </a:br>
            <a:r>
              <a:rPr kumimoji="0" lang="en-GB" sz="1100" b="0" i="1" u="none" strike="noStrike" kern="0" cap="none" spc="0" normalizeH="0" baseline="0" noProof="0" dirty="0">
                <a:ln>
                  <a:noFill/>
                </a:ln>
                <a:solidFill>
                  <a:schemeClr val="tx1"/>
                </a:solidFill>
                <a:effectLst/>
                <a:uLnTx/>
                <a:uFillTx/>
                <a:latin typeface="+mj-lt"/>
                <a:ea typeface="+mj-ea"/>
                <a:cs typeface="Arial" pitchFamily="34" charset="0"/>
              </a:rPr>
              <a:t>All adults 16+</a:t>
            </a:r>
            <a:br>
              <a:rPr kumimoji="0" lang="en-GB" sz="1600" b="0" i="0" u="none" strike="noStrike" kern="0" cap="none" spc="0" normalizeH="0" baseline="0" noProof="0" dirty="0">
                <a:ln>
                  <a:noFill/>
                </a:ln>
                <a:solidFill>
                  <a:schemeClr val="tx1"/>
                </a:solidFill>
                <a:effectLst/>
                <a:uLnTx/>
                <a:uFillTx/>
                <a:latin typeface="+mj-lt"/>
                <a:ea typeface="+mj-ea"/>
                <a:cs typeface="Arial" pitchFamily="34" charset="0"/>
              </a:rPr>
            </a:br>
            <a:endParaRPr kumimoji="0" lang="en-GB"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ext Placeholder 5"/>
          <p:cNvSpPr>
            <a:spLocks noGrp="1"/>
          </p:cNvSpPr>
          <p:nvPr>
            <p:ph type="body" sz="quarter" idx="14"/>
          </p:nvPr>
        </p:nvSpPr>
        <p:spPr>
          <a:xfrm>
            <a:off x="115456" y="296853"/>
            <a:ext cx="7496999" cy="705057"/>
          </a:xfrm>
        </p:spPr>
        <p:txBody>
          <a:bodyPr anchor="t" anchorCtr="0"/>
          <a:lstStyle/>
          <a:p>
            <a:pPr>
              <a:lnSpc>
                <a:spcPts val="1700"/>
              </a:lnSpc>
            </a:pPr>
            <a:r>
              <a:rPr lang="en-GB" sz="1800" dirty="0"/>
              <a:t>TikTok has seen the largest increase in use of any news source between 2020 and 2022</a:t>
            </a:r>
          </a:p>
        </p:txBody>
      </p:sp>
      <p:sp>
        <p:nvSpPr>
          <p:cNvPr id="22" name="Title 1">
            <a:extLst>
              <a:ext uri="{FF2B5EF4-FFF2-40B4-BE49-F238E27FC236}">
                <a16:creationId xmlns:a16="http://schemas.microsoft.com/office/drawing/2014/main" id="{46C846D5-71CD-9E71-4738-2663489E7E91}"/>
              </a:ext>
            </a:extLst>
          </p:cNvPr>
          <p:cNvSpPr txBox="1">
            <a:spLocks/>
          </p:cNvSpPr>
          <p:nvPr/>
        </p:nvSpPr>
        <p:spPr>
          <a:xfrm>
            <a:off x="97922" y="839382"/>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dirty="0">
                <a:latin typeface="+mn-lt"/>
                <a:cs typeface="Arial" pitchFamily="34" charset="0"/>
              </a:rPr>
              <a:t>Figure 7.1</a:t>
            </a:r>
          </a:p>
        </p:txBody>
      </p:sp>
      <p:graphicFrame>
        <p:nvGraphicFramePr>
          <p:cNvPr id="20" name="Table 19" descr="This table shows the top 21 most used news sources – using the 2022, 2020, 2019 and 2018 combined F2F &amp; online data. It shows that TikTok has seen the largest increase in use of any news source between 2020 and 2022, growing from 1% to 7% among all adults.">
            <a:extLst>
              <a:ext uri="{FF2B5EF4-FFF2-40B4-BE49-F238E27FC236}">
                <a16:creationId xmlns:a16="http://schemas.microsoft.com/office/drawing/2014/main" id="{59F53009-B3FB-E853-6782-09D5D2ADD84A}"/>
              </a:ext>
            </a:extLst>
          </p:cNvPr>
          <p:cNvGraphicFramePr>
            <a:graphicFrameLocks noGrp="1"/>
          </p:cNvGraphicFramePr>
          <p:nvPr>
            <p:extLst>
              <p:ext uri="{D42A27DB-BD31-4B8C-83A1-F6EECF244321}">
                <p14:modId xmlns:p14="http://schemas.microsoft.com/office/powerpoint/2010/main" val="3561010154"/>
              </p:ext>
            </p:extLst>
          </p:nvPr>
        </p:nvGraphicFramePr>
        <p:xfrm>
          <a:off x="2305762" y="1430630"/>
          <a:ext cx="4536000" cy="4417872"/>
        </p:xfrm>
        <a:graphic>
          <a:graphicData uri="http://schemas.openxmlformats.org/drawingml/2006/table">
            <a:tbl>
              <a:tblPr firstRow="1" firstCol="1" bandRow="1">
                <a:tableStyleId>{5C22544A-7EE6-4342-B048-85BDC9FD1C3A}</a:tableStyleId>
              </a:tblPr>
              <a:tblGrid>
                <a:gridCol w="1656000">
                  <a:extLst>
                    <a:ext uri="{9D8B030D-6E8A-4147-A177-3AD203B41FA5}">
                      <a16:colId xmlns:a16="http://schemas.microsoft.com/office/drawing/2014/main" val="20000"/>
                    </a:ext>
                  </a:extLst>
                </a:gridCol>
                <a:gridCol w="720000">
                  <a:extLst>
                    <a:ext uri="{9D8B030D-6E8A-4147-A177-3AD203B41FA5}">
                      <a16:colId xmlns:a16="http://schemas.microsoft.com/office/drawing/2014/main" val="2236065257"/>
                    </a:ext>
                  </a:extLst>
                </a:gridCol>
                <a:gridCol w="720000">
                  <a:extLst>
                    <a:ext uri="{9D8B030D-6E8A-4147-A177-3AD203B41FA5}">
                      <a16:colId xmlns:a16="http://schemas.microsoft.com/office/drawing/2014/main" val="2832113614"/>
                    </a:ext>
                  </a:extLst>
                </a:gridCol>
                <a:gridCol w="720000">
                  <a:extLst>
                    <a:ext uri="{9D8B030D-6E8A-4147-A177-3AD203B41FA5}">
                      <a16:colId xmlns:a16="http://schemas.microsoft.com/office/drawing/2014/main" val="4182827770"/>
                    </a:ext>
                  </a:extLst>
                </a:gridCol>
                <a:gridCol w="720000">
                  <a:extLst>
                    <a:ext uri="{9D8B030D-6E8A-4147-A177-3AD203B41FA5}">
                      <a16:colId xmlns:a16="http://schemas.microsoft.com/office/drawing/2014/main" val="20001"/>
                    </a:ext>
                  </a:extLst>
                </a:gridCol>
              </a:tblGrid>
              <a:tr h="252000">
                <a:tc>
                  <a:txBody>
                    <a:bodyPr/>
                    <a:lstStyle/>
                    <a:p>
                      <a:pPr algn="l" fontAlgn="t"/>
                      <a:r>
                        <a:rPr lang="en-US" sz="1800" b="0" i="0" u="none" strike="noStrike">
                          <a:solidFill>
                            <a:srgbClr val="000000"/>
                          </a:solidFill>
                          <a:effectLst/>
                          <a:latin typeface="Arial" panose="020B0604020202020204" pitchFamily="34" charset="0"/>
                        </a:rPr>
                        <a:t> </a:t>
                      </a:r>
                    </a:p>
                  </a:txBody>
                  <a:tcPr marL="9525" marR="9525" marT="0" marB="0" anchor="ctr">
                    <a:lnR w="38100" cap="flat" cmpd="sng" algn="ctr">
                      <a:solidFill>
                        <a:schemeClr val="bg1"/>
                      </a:solidFill>
                      <a:prstDash val="solid"/>
                      <a:round/>
                      <a:headEnd type="none" w="med" len="med"/>
                      <a:tailEnd type="none" w="med" len="med"/>
                    </a:lnR>
                    <a:solidFill>
                      <a:schemeClr val="bg1"/>
                    </a:solidFill>
                  </a:tcPr>
                </a:tc>
                <a:tc>
                  <a:txBody>
                    <a:bodyPr/>
                    <a:lstStyle/>
                    <a:p>
                      <a:pPr algn="ctr" rtl="0" fontAlgn="ctr"/>
                      <a:r>
                        <a:rPr lang="en-US" sz="1200" b="1" i="0" u="none" strike="noStrike">
                          <a:solidFill>
                            <a:srgbClr val="FFFFFF"/>
                          </a:solidFill>
                          <a:effectLst/>
                          <a:latin typeface="Calibri" panose="020F0502020204030204" pitchFamily="34" charset="0"/>
                        </a:rPr>
                        <a:t>2018</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4"/>
                    </a:solidFill>
                  </a:tcPr>
                </a:tc>
                <a:tc>
                  <a:txBody>
                    <a:bodyPr/>
                    <a:lstStyle/>
                    <a:p>
                      <a:pPr algn="ctr" rtl="0" fontAlgn="ctr"/>
                      <a:r>
                        <a:rPr lang="en-US" sz="1200" b="1" i="0" u="none" strike="noStrike">
                          <a:solidFill>
                            <a:srgbClr val="FFFFFF"/>
                          </a:solidFill>
                          <a:effectLst/>
                          <a:latin typeface="Calibri" panose="020F0502020204030204" pitchFamily="34" charset="0"/>
                        </a:rPr>
                        <a:t>2019</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2"/>
                    </a:solidFill>
                  </a:tcPr>
                </a:tc>
                <a:tc>
                  <a:txBody>
                    <a:bodyPr/>
                    <a:lstStyle/>
                    <a:p>
                      <a:pPr algn="ctr" rtl="0" fontAlgn="ctr"/>
                      <a:r>
                        <a:rPr lang="en-US" sz="1200" b="1" i="0" u="none" strike="noStrike">
                          <a:solidFill>
                            <a:srgbClr val="38393A"/>
                          </a:solidFill>
                          <a:effectLst/>
                          <a:latin typeface="Calibri" panose="020F0502020204030204" pitchFamily="34" charset="0"/>
                        </a:rPr>
                        <a:t>2020</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solidFill>
                  </a:tcPr>
                </a:tc>
                <a:tc>
                  <a:txBody>
                    <a:bodyPr/>
                    <a:lstStyle/>
                    <a:p>
                      <a:pPr algn="ctr" rtl="0" fontAlgn="ctr"/>
                      <a:r>
                        <a:rPr lang="en-US" sz="1200" b="1" i="0" u="none" strike="noStrike">
                          <a:solidFill>
                            <a:srgbClr val="FFFFFF"/>
                          </a:solidFill>
                          <a:effectLst/>
                          <a:latin typeface="Calibri" panose="020F0502020204030204" pitchFamily="34" charset="0"/>
                        </a:rPr>
                        <a:t>2022*</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197312">
                <a:tc>
                  <a:txBody>
                    <a:bodyPr/>
                    <a:lstStyle/>
                    <a:p>
                      <a:pPr algn="l" rtl="0" fontAlgn="b"/>
                      <a:r>
                        <a:rPr lang="en-US" sz="1050" b="0" i="0" u="none" strike="noStrike">
                          <a:solidFill>
                            <a:srgbClr val="FFFFFF"/>
                          </a:solidFill>
                          <a:effectLst/>
                          <a:latin typeface="Calibri" panose="020F0502020204030204" pitchFamily="34" charset="0"/>
                        </a:rPr>
                        <a:t>BBC One</a:t>
                      </a:r>
                    </a:p>
                  </a:txBody>
                  <a:tcPr marL="85725"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rtl="0" fontAlgn="b"/>
                      <a:r>
                        <a:rPr lang="en-US" sz="1050" b="0" i="0" u="none" strike="noStrike">
                          <a:solidFill>
                            <a:srgbClr val="38393A"/>
                          </a:solidFill>
                          <a:effectLst/>
                          <a:latin typeface="Calibri" panose="020F0502020204030204" pitchFamily="34" charset="0"/>
                        </a:rPr>
                        <a:t>62%</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b"/>
                      <a:r>
                        <a:rPr lang="en-US" sz="1050" b="0" i="0" u="none" strike="noStrike">
                          <a:solidFill>
                            <a:srgbClr val="38393A"/>
                          </a:solidFill>
                          <a:effectLst/>
                          <a:latin typeface="Calibri" panose="020F0502020204030204" pitchFamily="34" charset="0"/>
                        </a:rPr>
                        <a:t>58%</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b"/>
                      <a:r>
                        <a:rPr lang="en-US" sz="1050" b="0" i="0" u="none" strike="noStrike">
                          <a:solidFill>
                            <a:srgbClr val="38393A"/>
                          </a:solidFill>
                          <a:effectLst/>
                          <a:latin typeface="Calibri" panose="020F0502020204030204" pitchFamily="34" charset="0"/>
                        </a:rPr>
                        <a:t>56%</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b"/>
                      <a:r>
                        <a:rPr lang="en-US" sz="1050" b="0" i="0" u="none" strike="noStrike">
                          <a:solidFill>
                            <a:srgbClr val="38393A"/>
                          </a:solidFill>
                          <a:effectLst/>
                          <a:latin typeface="Calibri" panose="020F0502020204030204" pitchFamily="34" charset="0"/>
                        </a:rPr>
                        <a:t>53%</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2"/>
                  </a:ext>
                </a:extLst>
              </a:tr>
              <a:tr h="197312">
                <a:tc>
                  <a:txBody>
                    <a:bodyPr/>
                    <a:lstStyle/>
                    <a:p>
                      <a:pPr algn="l" rtl="0" fontAlgn="b"/>
                      <a:r>
                        <a:rPr lang="sv-SE" sz="1050" b="0" i="0" u="none" strike="noStrike">
                          <a:solidFill>
                            <a:srgbClr val="FFFFFF"/>
                          </a:solidFill>
                          <a:effectLst/>
                          <a:latin typeface="Calibri" panose="020F0502020204030204" pitchFamily="34" charset="0"/>
                        </a:rPr>
                        <a:t>ITV/ITV WALES/UTV/STV </a:t>
                      </a:r>
                    </a:p>
                  </a:txBody>
                  <a:tcPr marL="85725"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rtl="0" fontAlgn="b"/>
                      <a:r>
                        <a:rPr lang="en-US" sz="1050" b="0" i="0" u="none" strike="noStrike">
                          <a:solidFill>
                            <a:srgbClr val="38393A"/>
                          </a:solidFill>
                          <a:effectLst/>
                          <a:latin typeface="Calibri" panose="020F0502020204030204" pitchFamily="34" charset="0"/>
                        </a:rPr>
                        <a:t>41%</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b"/>
                      <a:r>
                        <a:rPr lang="en-US" sz="1050" b="0" i="0" u="none" strike="noStrike">
                          <a:solidFill>
                            <a:srgbClr val="38393A"/>
                          </a:solidFill>
                          <a:effectLst/>
                          <a:latin typeface="Calibri" panose="020F0502020204030204" pitchFamily="34" charset="0"/>
                        </a:rPr>
                        <a:t>40%</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b"/>
                      <a:r>
                        <a:rPr lang="en-US" sz="1050" b="0" i="0" u="none" strike="noStrike">
                          <a:solidFill>
                            <a:srgbClr val="38393A"/>
                          </a:solidFill>
                          <a:effectLst/>
                          <a:latin typeface="Calibri" panose="020F0502020204030204" pitchFamily="34" charset="0"/>
                        </a:rPr>
                        <a:t>41%</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b"/>
                      <a:r>
                        <a:rPr lang="en-US" sz="1050" b="0" i="0" u="none" strike="noStrike">
                          <a:solidFill>
                            <a:srgbClr val="38393A"/>
                          </a:solidFill>
                          <a:effectLst/>
                          <a:latin typeface="Calibri" panose="020F0502020204030204" pitchFamily="34" charset="0"/>
                        </a:rPr>
                        <a:t>35%</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3"/>
                  </a:ext>
                </a:extLst>
              </a:tr>
              <a:tr h="197312">
                <a:tc>
                  <a:txBody>
                    <a:bodyPr/>
                    <a:lstStyle/>
                    <a:p>
                      <a:pPr algn="l" rtl="0" fontAlgn="b"/>
                      <a:r>
                        <a:rPr lang="en-US" sz="1050" b="0" i="0" u="none" strike="noStrike">
                          <a:solidFill>
                            <a:srgbClr val="FFFFFF"/>
                          </a:solidFill>
                          <a:effectLst/>
                          <a:latin typeface="Calibri" panose="020F0502020204030204" pitchFamily="34" charset="0"/>
                        </a:rPr>
                        <a:t>Facebook</a:t>
                      </a:r>
                    </a:p>
                  </a:txBody>
                  <a:tcPr marL="85725" marR="9525" marT="0" marB="0" anchor="ctr">
                    <a:lnR w="38100" cap="flat" cmpd="sng" algn="ctr">
                      <a:solidFill>
                        <a:schemeClr val="bg1"/>
                      </a:solidFill>
                      <a:prstDash val="solid"/>
                      <a:round/>
                      <a:headEnd type="none" w="med" len="med"/>
                      <a:tailEnd type="none" w="med" len="med"/>
                    </a:lnR>
                    <a:solidFill>
                      <a:schemeClr val="accent4">
                        <a:lumMod val="75000"/>
                      </a:schemeClr>
                    </a:solidFill>
                  </a:tcPr>
                </a:tc>
                <a:tc>
                  <a:txBody>
                    <a:bodyPr/>
                    <a:lstStyle/>
                    <a:p>
                      <a:pPr algn="ctr" rtl="0" fontAlgn="b"/>
                      <a:r>
                        <a:rPr lang="en-US" sz="1050" b="0" i="0" u="none" strike="noStrike">
                          <a:solidFill>
                            <a:srgbClr val="38393A"/>
                          </a:solidFill>
                          <a:effectLst/>
                          <a:latin typeface="Calibri" panose="020F0502020204030204" pitchFamily="34" charset="0"/>
                        </a:rPr>
                        <a:t>33%</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b"/>
                      <a:r>
                        <a:rPr lang="en-US" sz="1050" b="0" i="0" u="none" strike="noStrike">
                          <a:solidFill>
                            <a:srgbClr val="38393A"/>
                          </a:solidFill>
                          <a:effectLst/>
                          <a:latin typeface="Calibri" panose="020F0502020204030204" pitchFamily="34" charset="0"/>
                        </a:rPr>
                        <a:t>35%</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b"/>
                      <a:r>
                        <a:rPr lang="en-US" sz="1050" b="0" i="0" u="none" strike="noStrike">
                          <a:solidFill>
                            <a:srgbClr val="38393A"/>
                          </a:solidFill>
                          <a:effectLst/>
                          <a:latin typeface="Calibri" panose="020F0502020204030204" pitchFamily="34" charset="0"/>
                        </a:rPr>
                        <a:t>34%</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b"/>
                      <a:r>
                        <a:rPr lang="en-US" sz="1050" b="0" i="0" u="none" strike="noStrike">
                          <a:solidFill>
                            <a:srgbClr val="38393A"/>
                          </a:solidFill>
                          <a:effectLst/>
                          <a:latin typeface="Calibri" panose="020F0502020204030204" pitchFamily="34" charset="0"/>
                        </a:rPr>
                        <a:t>32%</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4"/>
                  </a:ext>
                </a:extLst>
              </a:tr>
              <a:tr h="197312">
                <a:tc>
                  <a:txBody>
                    <a:bodyPr/>
                    <a:lstStyle/>
                    <a:p>
                      <a:pPr algn="l" rtl="0" fontAlgn="b"/>
                      <a:r>
                        <a:rPr lang="en-US" sz="1050" b="0" i="0" u="none" strike="noStrike">
                          <a:solidFill>
                            <a:srgbClr val="FFFFFF"/>
                          </a:solidFill>
                          <a:effectLst/>
                          <a:latin typeface="Calibri" panose="020F0502020204030204" pitchFamily="34" charset="0"/>
                        </a:rPr>
                        <a:t>BBC News Channel</a:t>
                      </a:r>
                    </a:p>
                  </a:txBody>
                  <a:tcPr marL="85725"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rtl="0" fontAlgn="b"/>
                      <a:r>
                        <a:rPr lang="en-US" sz="1050" b="0" i="0" u="none" strike="noStrike">
                          <a:solidFill>
                            <a:srgbClr val="38393A"/>
                          </a:solidFill>
                          <a:effectLst/>
                          <a:latin typeface="Calibri" panose="020F0502020204030204" pitchFamily="34" charset="0"/>
                        </a:rPr>
                        <a:t>26%</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b"/>
                      <a:r>
                        <a:rPr lang="en-US" sz="1050" b="0" i="0" u="none" strike="noStrike">
                          <a:solidFill>
                            <a:srgbClr val="38393A"/>
                          </a:solidFill>
                          <a:effectLst/>
                          <a:latin typeface="Calibri" panose="020F0502020204030204" pitchFamily="34" charset="0"/>
                        </a:rPr>
                        <a:t>23%</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b"/>
                      <a:r>
                        <a:rPr lang="en-US" sz="1050" b="0" i="0" u="none" strike="noStrike">
                          <a:solidFill>
                            <a:srgbClr val="38393A"/>
                          </a:solidFill>
                          <a:effectLst/>
                          <a:latin typeface="Calibri" panose="020F0502020204030204" pitchFamily="34" charset="0"/>
                        </a:rPr>
                        <a:t>21%</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b"/>
                      <a:r>
                        <a:rPr lang="en-US" sz="1050" b="0" i="0" u="none" strike="noStrike">
                          <a:solidFill>
                            <a:srgbClr val="38393A"/>
                          </a:solidFill>
                          <a:effectLst/>
                          <a:latin typeface="Calibri" panose="020F0502020204030204" pitchFamily="34" charset="0"/>
                        </a:rPr>
                        <a:t>24%</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5"/>
                  </a:ext>
                </a:extLst>
              </a:tr>
              <a:tr h="197312">
                <a:tc>
                  <a:txBody>
                    <a:bodyPr/>
                    <a:lstStyle/>
                    <a:p>
                      <a:pPr algn="l" rtl="0" fontAlgn="b"/>
                      <a:r>
                        <a:rPr lang="en-US" sz="1050" b="0" i="0" u="none" strike="noStrike">
                          <a:solidFill>
                            <a:srgbClr val="FFFFFF"/>
                          </a:solidFill>
                          <a:effectLst/>
                          <a:latin typeface="Calibri" panose="020F0502020204030204" pitchFamily="34" charset="0"/>
                        </a:rPr>
                        <a:t>Sky News Channel</a:t>
                      </a:r>
                    </a:p>
                  </a:txBody>
                  <a:tcPr marL="85725"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rtl="0" fontAlgn="b"/>
                      <a:r>
                        <a:rPr lang="en-US" sz="1050" b="0" i="0" u="none" strike="noStrike">
                          <a:solidFill>
                            <a:srgbClr val="38393A"/>
                          </a:solidFill>
                          <a:effectLst/>
                          <a:latin typeface="Calibri" panose="020F0502020204030204" pitchFamily="34" charset="0"/>
                        </a:rPr>
                        <a:t>24%</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b"/>
                      <a:r>
                        <a:rPr lang="en-US" sz="1050" b="0" i="0" u="none" strike="noStrike">
                          <a:solidFill>
                            <a:srgbClr val="38393A"/>
                          </a:solidFill>
                          <a:effectLst/>
                          <a:latin typeface="Calibri" panose="020F0502020204030204" pitchFamily="34" charset="0"/>
                        </a:rPr>
                        <a:t>23%</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b"/>
                      <a:r>
                        <a:rPr lang="en-US" sz="1050" b="0" i="0" u="none" strike="noStrike" dirty="0">
                          <a:solidFill>
                            <a:srgbClr val="38393A"/>
                          </a:solidFill>
                          <a:effectLst/>
                          <a:latin typeface="Calibri" panose="020F0502020204030204" pitchFamily="34" charset="0"/>
                        </a:rPr>
                        <a:t>25%</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b"/>
                      <a:r>
                        <a:rPr lang="en-US" sz="1050" b="0" i="0" u="none" strike="noStrike">
                          <a:solidFill>
                            <a:srgbClr val="38393A"/>
                          </a:solidFill>
                          <a:effectLst/>
                          <a:latin typeface="Calibri" panose="020F0502020204030204" pitchFamily="34" charset="0"/>
                        </a:rPr>
                        <a:t>23%</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6"/>
                  </a:ext>
                </a:extLst>
              </a:tr>
              <a:tr h="197312">
                <a:tc>
                  <a:txBody>
                    <a:bodyPr/>
                    <a:lstStyle/>
                    <a:p>
                      <a:pPr algn="l" rtl="0" fontAlgn="b"/>
                      <a:r>
                        <a:rPr lang="en-US" sz="1050" b="0" i="0" u="none" strike="noStrike" dirty="0">
                          <a:solidFill>
                            <a:srgbClr val="38393A"/>
                          </a:solidFill>
                          <a:effectLst/>
                          <a:latin typeface="Calibri" panose="020F0502020204030204" pitchFamily="34" charset="0"/>
                        </a:rPr>
                        <a:t>BBC website/app**</a:t>
                      </a:r>
                    </a:p>
                  </a:txBody>
                  <a:tcPr marL="85725" marR="9525" marT="0" marB="0" anchor="ctr">
                    <a:lnR w="38100" cap="flat" cmpd="sng" algn="ctr">
                      <a:solidFill>
                        <a:schemeClr val="bg1"/>
                      </a:solidFill>
                      <a:prstDash val="solid"/>
                      <a:round/>
                      <a:headEnd type="none" w="med" len="med"/>
                      <a:tailEnd type="none" w="med" len="med"/>
                    </a:lnR>
                    <a:solidFill>
                      <a:schemeClr val="accent5"/>
                    </a:solidFill>
                  </a:tcPr>
                </a:tc>
                <a:tc>
                  <a:txBody>
                    <a:bodyPr/>
                    <a:lstStyle/>
                    <a:p>
                      <a:pPr algn="ctr" rtl="0" fontAlgn="b"/>
                      <a:r>
                        <a:rPr lang="en-US" sz="1050" b="0" i="0" u="none" strike="noStrike">
                          <a:solidFill>
                            <a:srgbClr val="38393A"/>
                          </a:solidFill>
                          <a:effectLst/>
                          <a:latin typeface="Calibri" panose="020F0502020204030204" pitchFamily="34" charset="0"/>
                        </a:rPr>
                        <a:t>23%</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b"/>
                      <a:r>
                        <a:rPr lang="en-US" sz="1050" b="0" i="0" u="none" strike="noStrike">
                          <a:solidFill>
                            <a:srgbClr val="38393A"/>
                          </a:solidFill>
                          <a:effectLst/>
                          <a:latin typeface="Calibri" panose="020F0502020204030204" pitchFamily="34" charset="0"/>
                        </a:rPr>
                        <a:t>25%</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b"/>
                      <a:r>
                        <a:rPr lang="en-US" sz="1050" b="0" i="0" u="none" strike="noStrike">
                          <a:solidFill>
                            <a:srgbClr val="38393A"/>
                          </a:solidFill>
                          <a:effectLst/>
                          <a:latin typeface="Calibri" panose="020F0502020204030204" pitchFamily="34" charset="0"/>
                        </a:rPr>
                        <a:t>23%</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b"/>
                      <a:r>
                        <a:rPr lang="en-US" sz="1050" b="0" i="0" u="none" strike="noStrike" dirty="0">
                          <a:solidFill>
                            <a:srgbClr val="38393A"/>
                          </a:solidFill>
                          <a:effectLst/>
                          <a:latin typeface="Calibri" panose="020F0502020204030204" pitchFamily="34" charset="0"/>
                        </a:rPr>
                        <a:t>23%</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7"/>
                  </a:ext>
                </a:extLst>
              </a:tr>
              <a:tr h="197312">
                <a:tc>
                  <a:txBody>
                    <a:bodyPr/>
                    <a:lstStyle/>
                    <a:p>
                      <a:pPr algn="l" rtl="0" fontAlgn="b"/>
                      <a:r>
                        <a:rPr lang="en-US" sz="1050" b="0" i="0" u="none" strike="noStrike">
                          <a:solidFill>
                            <a:srgbClr val="FFFFFF"/>
                          </a:solidFill>
                          <a:effectLst/>
                          <a:latin typeface="Calibri" panose="020F0502020204030204" pitchFamily="34" charset="0"/>
                        </a:rPr>
                        <a:t>Twitter</a:t>
                      </a:r>
                    </a:p>
                  </a:txBody>
                  <a:tcPr marL="85725" marR="9525" marT="0" marB="0" anchor="ctr">
                    <a:lnR w="38100" cap="flat" cmpd="sng" algn="ctr">
                      <a:solidFill>
                        <a:schemeClr val="bg1"/>
                      </a:solidFill>
                      <a:prstDash val="solid"/>
                      <a:round/>
                      <a:headEnd type="none" w="med" len="med"/>
                      <a:tailEnd type="none" w="med" len="med"/>
                    </a:lnR>
                    <a:solidFill>
                      <a:schemeClr val="accent4">
                        <a:lumMod val="75000"/>
                      </a:schemeClr>
                    </a:solidFill>
                  </a:tcPr>
                </a:tc>
                <a:tc>
                  <a:txBody>
                    <a:bodyPr/>
                    <a:lstStyle/>
                    <a:p>
                      <a:pPr algn="ctr" rtl="0" fontAlgn="b"/>
                      <a:r>
                        <a:rPr lang="en-US" sz="1050" b="0" i="0" u="none" strike="noStrike">
                          <a:solidFill>
                            <a:srgbClr val="38393A"/>
                          </a:solidFill>
                          <a:effectLst/>
                          <a:latin typeface="Calibri" panose="020F0502020204030204" pitchFamily="34" charset="0"/>
                        </a:rPr>
                        <a:t>14%</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b"/>
                      <a:r>
                        <a:rPr lang="en-US" sz="1050" b="0" i="0" u="none" strike="noStrike">
                          <a:solidFill>
                            <a:srgbClr val="38393A"/>
                          </a:solidFill>
                          <a:effectLst/>
                          <a:latin typeface="Calibri" panose="020F0502020204030204" pitchFamily="34" charset="0"/>
                        </a:rPr>
                        <a:t>16%</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b"/>
                      <a:r>
                        <a:rPr lang="en-US" sz="1050" b="0" i="0" u="none" strike="noStrike">
                          <a:solidFill>
                            <a:srgbClr val="38393A"/>
                          </a:solidFill>
                          <a:effectLst/>
                          <a:latin typeface="Calibri" panose="020F0502020204030204" pitchFamily="34" charset="0"/>
                        </a:rPr>
                        <a:t>17%</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b"/>
                      <a:r>
                        <a:rPr lang="en-US" sz="1050" b="0" i="0" u="none" strike="noStrike">
                          <a:solidFill>
                            <a:srgbClr val="38393A"/>
                          </a:solidFill>
                          <a:effectLst/>
                          <a:latin typeface="Calibri" panose="020F0502020204030204" pitchFamily="34" charset="0"/>
                        </a:rPr>
                        <a:t>17%</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8"/>
                  </a:ext>
                </a:extLst>
              </a:tr>
              <a:tr h="197312">
                <a:tc>
                  <a:txBody>
                    <a:bodyPr/>
                    <a:lstStyle/>
                    <a:p>
                      <a:pPr algn="l" rtl="0" fontAlgn="b"/>
                      <a:r>
                        <a:rPr lang="en-US" sz="1050" b="0" i="0" u="none" strike="noStrike">
                          <a:solidFill>
                            <a:srgbClr val="FFFFFF"/>
                          </a:solidFill>
                          <a:effectLst/>
                          <a:latin typeface="Calibri" panose="020F0502020204030204" pitchFamily="34" charset="0"/>
                        </a:rPr>
                        <a:t>Channel 4</a:t>
                      </a:r>
                    </a:p>
                  </a:txBody>
                  <a:tcPr marL="85725"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rtl="0" fontAlgn="b"/>
                      <a:r>
                        <a:rPr lang="en-US" sz="1050" b="0" i="0" u="none" strike="noStrike">
                          <a:solidFill>
                            <a:srgbClr val="38393A"/>
                          </a:solidFill>
                          <a:effectLst/>
                          <a:latin typeface="Calibri" panose="020F0502020204030204" pitchFamily="34" charset="0"/>
                        </a:rPr>
                        <a:t>18%</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b"/>
                      <a:r>
                        <a:rPr lang="en-US" sz="1050" b="0" i="0" u="none" strike="noStrike">
                          <a:solidFill>
                            <a:srgbClr val="38393A"/>
                          </a:solidFill>
                          <a:effectLst/>
                          <a:latin typeface="Calibri" panose="020F0502020204030204" pitchFamily="34" charset="0"/>
                        </a:rPr>
                        <a:t>17%</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b"/>
                      <a:r>
                        <a:rPr lang="en-US" sz="1050" b="0" i="0" u="none" strike="noStrike">
                          <a:solidFill>
                            <a:srgbClr val="38393A"/>
                          </a:solidFill>
                          <a:effectLst/>
                          <a:latin typeface="Calibri" panose="020F0502020204030204" pitchFamily="34" charset="0"/>
                        </a:rPr>
                        <a:t>18%</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b"/>
                      <a:r>
                        <a:rPr lang="en-US" sz="1050" b="0" i="0" u="none" strike="noStrike">
                          <a:solidFill>
                            <a:srgbClr val="38393A"/>
                          </a:solidFill>
                          <a:effectLst/>
                          <a:latin typeface="Calibri" panose="020F0502020204030204" pitchFamily="34" charset="0"/>
                        </a:rPr>
                        <a:t>17%</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031654830"/>
                  </a:ext>
                </a:extLst>
              </a:tr>
              <a:tr h="197312">
                <a:tc>
                  <a:txBody>
                    <a:bodyPr/>
                    <a:lstStyle/>
                    <a:p>
                      <a:pPr algn="l" rtl="0" fontAlgn="b"/>
                      <a:r>
                        <a:rPr lang="en-US" sz="1050" b="0" i="0" u="none" strike="noStrike">
                          <a:solidFill>
                            <a:srgbClr val="FFFFFF"/>
                          </a:solidFill>
                          <a:effectLst/>
                          <a:latin typeface="Calibri" panose="020F0502020204030204" pitchFamily="34" charset="0"/>
                        </a:rPr>
                        <a:t>Instagram </a:t>
                      </a:r>
                    </a:p>
                  </a:txBody>
                  <a:tcPr marL="85725" marR="9525" marT="0" marB="0" anchor="ctr">
                    <a:lnR w="38100" cap="flat" cmpd="sng" algn="ctr">
                      <a:solidFill>
                        <a:schemeClr val="bg1"/>
                      </a:solidFill>
                      <a:prstDash val="solid"/>
                      <a:round/>
                      <a:headEnd type="none" w="med" len="med"/>
                      <a:tailEnd type="none" w="med" len="med"/>
                    </a:lnR>
                    <a:solidFill>
                      <a:schemeClr val="accent4">
                        <a:lumMod val="75000"/>
                      </a:schemeClr>
                    </a:solidFill>
                  </a:tcPr>
                </a:tc>
                <a:tc>
                  <a:txBody>
                    <a:bodyPr/>
                    <a:lstStyle/>
                    <a:p>
                      <a:pPr algn="ctr" rtl="0" fontAlgn="b"/>
                      <a:r>
                        <a:rPr lang="en-US" sz="1050" b="0" i="0" u="none" strike="noStrike">
                          <a:solidFill>
                            <a:srgbClr val="38393A"/>
                          </a:solidFill>
                          <a:effectLst/>
                          <a:latin typeface="Calibri" panose="020F0502020204030204" pitchFamily="34" charset="0"/>
                        </a:rPr>
                        <a:t>9%</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b"/>
                      <a:r>
                        <a:rPr lang="en-US" sz="1050" b="0" i="0" u="none" strike="noStrike">
                          <a:solidFill>
                            <a:srgbClr val="38393A"/>
                          </a:solidFill>
                          <a:effectLst/>
                          <a:latin typeface="Calibri" panose="020F0502020204030204" pitchFamily="34" charset="0"/>
                        </a:rPr>
                        <a:t>13%</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b"/>
                      <a:r>
                        <a:rPr lang="en-US" sz="1050" b="0" i="0" u="none" strike="noStrike">
                          <a:solidFill>
                            <a:srgbClr val="38393A"/>
                          </a:solidFill>
                          <a:effectLst/>
                          <a:latin typeface="Calibri" panose="020F0502020204030204" pitchFamily="34" charset="0"/>
                        </a:rPr>
                        <a:t>14%</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b"/>
                      <a:r>
                        <a:rPr lang="en-US" sz="1050" b="0" i="0" u="none" strike="noStrike">
                          <a:solidFill>
                            <a:srgbClr val="38393A"/>
                          </a:solidFill>
                          <a:effectLst/>
                          <a:latin typeface="Calibri" panose="020F0502020204030204" pitchFamily="34" charset="0"/>
                        </a:rPr>
                        <a:t>16%</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9"/>
                  </a:ext>
                </a:extLst>
              </a:tr>
              <a:tr h="197312">
                <a:tc>
                  <a:txBody>
                    <a:bodyPr/>
                    <a:lstStyle/>
                    <a:p>
                      <a:pPr algn="l" rtl="0" fontAlgn="b"/>
                      <a:r>
                        <a:rPr lang="en-CA" sz="1050" b="0" i="0" u="none" strike="noStrike">
                          <a:solidFill>
                            <a:srgbClr val="38393A"/>
                          </a:solidFill>
                          <a:effectLst/>
                          <a:latin typeface="Calibri" panose="020F0502020204030204" pitchFamily="34" charset="0"/>
                        </a:rPr>
                        <a:t>Daily Mail/Mail on Sunday</a:t>
                      </a:r>
                    </a:p>
                  </a:txBody>
                  <a:tcPr marL="85725" marR="9525"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rtl="0" fontAlgn="b"/>
                      <a:r>
                        <a:rPr lang="en-US" sz="1050" b="0" i="0" u="none" strike="noStrike">
                          <a:solidFill>
                            <a:srgbClr val="38393A"/>
                          </a:solidFill>
                          <a:effectLst/>
                          <a:latin typeface="Calibri" panose="020F0502020204030204" pitchFamily="34" charset="0"/>
                        </a:rPr>
                        <a:t>18%</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b"/>
                      <a:r>
                        <a:rPr lang="en-US" sz="1050" b="0" i="0" u="none" strike="noStrike">
                          <a:solidFill>
                            <a:srgbClr val="38393A"/>
                          </a:solidFill>
                          <a:effectLst/>
                          <a:latin typeface="Calibri" panose="020F0502020204030204" pitchFamily="34" charset="0"/>
                        </a:rPr>
                        <a:t>18%</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b"/>
                      <a:r>
                        <a:rPr lang="en-US" sz="1050" b="0" i="0" u="none" strike="noStrike" dirty="0">
                          <a:solidFill>
                            <a:srgbClr val="38393A"/>
                          </a:solidFill>
                          <a:effectLst/>
                          <a:latin typeface="Calibri" panose="020F0502020204030204" pitchFamily="34" charset="0"/>
                        </a:rPr>
                        <a:t>17%</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b"/>
                      <a:r>
                        <a:rPr lang="en-US" sz="1050" b="0" i="0" u="none" strike="noStrike">
                          <a:solidFill>
                            <a:srgbClr val="38393A"/>
                          </a:solidFill>
                          <a:effectLst/>
                          <a:latin typeface="Calibri" panose="020F0502020204030204" pitchFamily="34" charset="0"/>
                        </a:rPr>
                        <a:t>15%</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10"/>
                  </a:ext>
                </a:extLst>
              </a:tr>
              <a:tr h="197312">
                <a:tc>
                  <a:txBody>
                    <a:bodyPr/>
                    <a:lstStyle/>
                    <a:p>
                      <a:pPr algn="l" rtl="0" fontAlgn="b"/>
                      <a:r>
                        <a:rPr lang="en-US" sz="1050" b="0" i="0" u="none" strike="noStrike">
                          <a:solidFill>
                            <a:srgbClr val="FFFFFF"/>
                          </a:solidFill>
                          <a:effectLst/>
                          <a:latin typeface="Calibri" panose="020F0502020204030204" pitchFamily="34" charset="0"/>
                        </a:rPr>
                        <a:t>WhatsApp </a:t>
                      </a:r>
                    </a:p>
                  </a:txBody>
                  <a:tcPr marL="85725" marR="9525" marT="0" marB="0" anchor="ctr">
                    <a:lnR w="38100" cap="flat" cmpd="sng" algn="ctr">
                      <a:solidFill>
                        <a:schemeClr val="bg1"/>
                      </a:solidFill>
                      <a:prstDash val="solid"/>
                      <a:round/>
                      <a:headEnd type="none" w="med" len="med"/>
                      <a:tailEnd type="none" w="med" len="med"/>
                    </a:lnR>
                    <a:solidFill>
                      <a:schemeClr val="accent4">
                        <a:lumMod val="75000"/>
                      </a:schemeClr>
                    </a:solidFill>
                  </a:tcPr>
                </a:tc>
                <a:tc>
                  <a:txBody>
                    <a:bodyPr/>
                    <a:lstStyle/>
                    <a:p>
                      <a:pPr algn="ctr" rtl="0" fontAlgn="b"/>
                      <a:r>
                        <a:rPr lang="en-US" sz="1050" b="0" i="0" u="none" strike="noStrike">
                          <a:solidFill>
                            <a:srgbClr val="38393A"/>
                          </a:solidFill>
                          <a:effectLst/>
                          <a:latin typeface="Calibri" panose="020F0502020204030204" pitchFamily="34" charset="0"/>
                        </a:rPr>
                        <a:t>10%</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b"/>
                      <a:r>
                        <a:rPr lang="en-US" sz="1050" b="0" i="0" u="none" strike="noStrike">
                          <a:solidFill>
                            <a:srgbClr val="38393A"/>
                          </a:solidFill>
                          <a:effectLst/>
                          <a:latin typeface="Calibri" panose="020F0502020204030204" pitchFamily="34" charset="0"/>
                        </a:rPr>
                        <a:t>14%</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b"/>
                      <a:r>
                        <a:rPr lang="en-US" sz="1050" b="0" i="0" u="none" strike="noStrike">
                          <a:solidFill>
                            <a:srgbClr val="38393A"/>
                          </a:solidFill>
                          <a:effectLst/>
                          <a:latin typeface="Calibri" panose="020F0502020204030204" pitchFamily="34" charset="0"/>
                        </a:rPr>
                        <a:t>13%</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b"/>
                      <a:r>
                        <a:rPr lang="en-US" sz="1050" b="0" i="0" u="none" strike="noStrike">
                          <a:solidFill>
                            <a:srgbClr val="38393A"/>
                          </a:solidFill>
                          <a:effectLst/>
                          <a:latin typeface="Calibri" panose="020F0502020204030204" pitchFamily="34" charset="0"/>
                        </a:rPr>
                        <a:t>14%</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11"/>
                  </a:ext>
                </a:extLst>
              </a:tr>
              <a:tr h="197312">
                <a:tc>
                  <a:txBody>
                    <a:bodyPr/>
                    <a:lstStyle/>
                    <a:p>
                      <a:pPr algn="l" rtl="0" fontAlgn="b"/>
                      <a:r>
                        <a:rPr lang="en-US" sz="1050" b="0" i="0" u="none" strike="noStrike">
                          <a:solidFill>
                            <a:srgbClr val="38393A"/>
                          </a:solidFill>
                          <a:effectLst/>
                          <a:latin typeface="Calibri" panose="020F0502020204030204" pitchFamily="34" charset="0"/>
                        </a:rPr>
                        <a:t>Google (search engine)</a:t>
                      </a:r>
                    </a:p>
                  </a:txBody>
                  <a:tcPr marL="85725" marR="9525" marT="0" marB="0" anchor="ctr">
                    <a:lnR w="38100" cap="flat" cmpd="sng" algn="ctr">
                      <a:solidFill>
                        <a:schemeClr val="bg1"/>
                      </a:solidFill>
                      <a:prstDash val="solid"/>
                      <a:round/>
                      <a:headEnd type="none" w="med" len="med"/>
                      <a:tailEnd type="none" w="med" len="med"/>
                    </a:lnR>
                    <a:solidFill>
                      <a:schemeClr val="accent5"/>
                    </a:solidFill>
                  </a:tcPr>
                </a:tc>
                <a:tc>
                  <a:txBody>
                    <a:bodyPr/>
                    <a:lstStyle/>
                    <a:p>
                      <a:pPr algn="ctr" rtl="0" fontAlgn="b"/>
                      <a:r>
                        <a:rPr lang="en-US" sz="1050" b="0" i="0" u="none" strike="noStrike">
                          <a:solidFill>
                            <a:srgbClr val="38393A"/>
                          </a:solidFill>
                          <a:effectLst/>
                          <a:latin typeface="Calibri" panose="020F0502020204030204" pitchFamily="34" charset="0"/>
                        </a:rPr>
                        <a:t>17%</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b"/>
                      <a:r>
                        <a:rPr lang="en-US" sz="1050" b="0" i="0" u="none" strike="noStrike">
                          <a:solidFill>
                            <a:srgbClr val="38393A"/>
                          </a:solidFill>
                          <a:effectLst/>
                          <a:latin typeface="Calibri" panose="020F0502020204030204" pitchFamily="34" charset="0"/>
                        </a:rPr>
                        <a:t>19%</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b"/>
                      <a:r>
                        <a:rPr lang="en-US" sz="1050" b="0" i="0" u="none" strike="noStrike">
                          <a:solidFill>
                            <a:srgbClr val="38393A"/>
                          </a:solidFill>
                          <a:effectLst/>
                          <a:latin typeface="Calibri" panose="020F0502020204030204" pitchFamily="34" charset="0"/>
                        </a:rPr>
                        <a:t>15%</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b"/>
                      <a:r>
                        <a:rPr lang="en-US" sz="1050" b="0" i="0" u="none" strike="noStrike">
                          <a:solidFill>
                            <a:srgbClr val="38393A"/>
                          </a:solidFill>
                          <a:effectLst/>
                          <a:latin typeface="Calibri" panose="020F0502020204030204" pitchFamily="34" charset="0"/>
                        </a:rPr>
                        <a:t>12%</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12"/>
                  </a:ext>
                </a:extLst>
              </a:tr>
              <a:tr h="197312">
                <a:tc>
                  <a:txBody>
                    <a:bodyPr/>
                    <a:lstStyle/>
                    <a:p>
                      <a:pPr algn="l" rtl="0" fontAlgn="b"/>
                      <a:r>
                        <a:rPr lang="en-US" sz="1050" b="0" i="0" u="none" strike="noStrike">
                          <a:solidFill>
                            <a:srgbClr val="FFFFFF"/>
                          </a:solidFill>
                          <a:effectLst/>
                          <a:latin typeface="Calibri" panose="020F0502020204030204" pitchFamily="34" charset="0"/>
                        </a:rPr>
                        <a:t>BBC Two</a:t>
                      </a:r>
                    </a:p>
                  </a:txBody>
                  <a:tcPr marL="85725"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rtl="0" fontAlgn="b"/>
                      <a:r>
                        <a:rPr lang="en-US" sz="1050" b="0" i="0" u="none" strike="noStrike">
                          <a:solidFill>
                            <a:srgbClr val="38393A"/>
                          </a:solidFill>
                          <a:effectLst/>
                          <a:latin typeface="Calibri" panose="020F0502020204030204" pitchFamily="34" charset="0"/>
                        </a:rPr>
                        <a:t>14%</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b"/>
                      <a:r>
                        <a:rPr lang="en-US" sz="1050" b="0" i="0" u="none" strike="noStrike">
                          <a:solidFill>
                            <a:srgbClr val="38393A"/>
                          </a:solidFill>
                          <a:effectLst/>
                          <a:latin typeface="Calibri" panose="020F0502020204030204" pitchFamily="34" charset="0"/>
                        </a:rPr>
                        <a:t>11%</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b"/>
                      <a:r>
                        <a:rPr lang="en-US" sz="1050" b="0" i="0" u="none" strike="noStrike">
                          <a:solidFill>
                            <a:srgbClr val="38393A"/>
                          </a:solidFill>
                          <a:effectLst/>
                          <a:latin typeface="Calibri" panose="020F0502020204030204" pitchFamily="34" charset="0"/>
                        </a:rPr>
                        <a:t>11%</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b"/>
                      <a:r>
                        <a:rPr lang="en-US" sz="1050" b="0" i="0" u="none" strike="noStrike">
                          <a:solidFill>
                            <a:srgbClr val="38393A"/>
                          </a:solidFill>
                          <a:effectLst/>
                          <a:latin typeface="Calibri" panose="020F0502020204030204" pitchFamily="34" charset="0"/>
                        </a:rPr>
                        <a:t>11%</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13"/>
                  </a:ext>
                </a:extLst>
              </a:tr>
              <a:tr h="197312">
                <a:tc>
                  <a:txBody>
                    <a:bodyPr/>
                    <a:lstStyle/>
                    <a:p>
                      <a:pPr algn="l" rtl="0" fontAlgn="b"/>
                      <a:r>
                        <a:rPr lang="en-US" sz="1050" b="0" i="0" u="none" strike="noStrike">
                          <a:solidFill>
                            <a:srgbClr val="FFFFFF"/>
                          </a:solidFill>
                          <a:effectLst/>
                          <a:latin typeface="Calibri" panose="020F0502020204030204" pitchFamily="34" charset="0"/>
                        </a:rPr>
                        <a:t>BBC Radio 2</a:t>
                      </a:r>
                    </a:p>
                  </a:txBody>
                  <a:tcPr marL="85725" marR="9525" marT="0" marB="0" anchor="ctr">
                    <a:lnR w="38100" cap="flat" cmpd="sng" algn="ctr">
                      <a:solidFill>
                        <a:schemeClr val="bg1"/>
                      </a:solidFill>
                      <a:prstDash val="solid"/>
                      <a:round/>
                      <a:headEnd type="none" w="med" len="med"/>
                      <a:tailEnd type="none" w="med" len="med"/>
                    </a:lnR>
                    <a:solidFill>
                      <a:schemeClr val="accent2"/>
                    </a:solidFill>
                  </a:tcPr>
                </a:tc>
                <a:tc>
                  <a:txBody>
                    <a:bodyPr/>
                    <a:lstStyle/>
                    <a:p>
                      <a:pPr algn="ctr" rtl="0" fontAlgn="b"/>
                      <a:r>
                        <a:rPr lang="en-US" sz="1050" b="0" i="0" u="none" strike="noStrike">
                          <a:solidFill>
                            <a:srgbClr val="38393A"/>
                          </a:solidFill>
                          <a:effectLst/>
                          <a:latin typeface="Calibri" panose="020F0502020204030204" pitchFamily="34" charset="0"/>
                        </a:rPr>
                        <a:t>12%</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b"/>
                      <a:r>
                        <a:rPr lang="en-US" sz="1050" b="0" i="0" u="none" strike="noStrike">
                          <a:solidFill>
                            <a:srgbClr val="38393A"/>
                          </a:solidFill>
                          <a:effectLst/>
                          <a:latin typeface="Calibri" panose="020F0502020204030204" pitchFamily="34" charset="0"/>
                        </a:rPr>
                        <a:t>12%</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b"/>
                      <a:r>
                        <a:rPr lang="en-US" sz="1050" b="0" i="0" u="none" strike="noStrike">
                          <a:solidFill>
                            <a:srgbClr val="38393A"/>
                          </a:solidFill>
                          <a:effectLst/>
                          <a:latin typeface="Calibri" panose="020F0502020204030204" pitchFamily="34" charset="0"/>
                        </a:rPr>
                        <a:t>12%</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b"/>
                      <a:r>
                        <a:rPr lang="en-US" sz="1050" b="0" i="0" u="none" strike="noStrike">
                          <a:solidFill>
                            <a:srgbClr val="38393A"/>
                          </a:solidFill>
                          <a:effectLst/>
                          <a:latin typeface="Calibri" panose="020F0502020204030204" pitchFamily="34" charset="0"/>
                        </a:rPr>
                        <a:t>11%</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433641605"/>
                  </a:ext>
                </a:extLst>
              </a:tr>
              <a:tr h="197312">
                <a:tc>
                  <a:txBody>
                    <a:bodyPr/>
                    <a:lstStyle/>
                    <a:p>
                      <a:pPr algn="l" rtl="0" fontAlgn="b"/>
                      <a:r>
                        <a:rPr lang="en-US" sz="1050" b="0" i="0" u="none" strike="noStrike">
                          <a:solidFill>
                            <a:srgbClr val="38393A"/>
                          </a:solidFill>
                          <a:effectLst/>
                          <a:latin typeface="Calibri" panose="020F0502020204030204" pitchFamily="34" charset="0"/>
                        </a:rPr>
                        <a:t>The Guardian/Observer</a:t>
                      </a:r>
                    </a:p>
                  </a:txBody>
                  <a:tcPr marL="85725" marR="9525"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rtl="0" fontAlgn="b"/>
                      <a:r>
                        <a:rPr lang="en-US" sz="1050" b="0" i="0" u="none" strike="noStrike">
                          <a:solidFill>
                            <a:srgbClr val="38393A"/>
                          </a:solidFill>
                          <a:effectLst/>
                          <a:latin typeface="Calibri" panose="020F0502020204030204" pitchFamily="34" charset="0"/>
                        </a:rPr>
                        <a:t>11%</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b"/>
                      <a:r>
                        <a:rPr lang="en-US" sz="1050" b="0" i="0" u="none" strike="noStrike">
                          <a:solidFill>
                            <a:srgbClr val="38393A"/>
                          </a:solidFill>
                          <a:effectLst/>
                          <a:latin typeface="Calibri" panose="020F0502020204030204" pitchFamily="34" charset="0"/>
                        </a:rPr>
                        <a:t>11%</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b"/>
                      <a:r>
                        <a:rPr lang="en-US" sz="1050" b="0" i="0" u="none" strike="noStrike">
                          <a:solidFill>
                            <a:srgbClr val="38393A"/>
                          </a:solidFill>
                          <a:effectLst/>
                          <a:latin typeface="Calibri" panose="020F0502020204030204" pitchFamily="34" charset="0"/>
                        </a:rPr>
                        <a:t>10%</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b"/>
                      <a:r>
                        <a:rPr lang="en-US" sz="1050" b="0" i="0" u="none" strike="noStrike">
                          <a:solidFill>
                            <a:srgbClr val="38393A"/>
                          </a:solidFill>
                          <a:effectLst/>
                          <a:latin typeface="Calibri" panose="020F0502020204030204" pitchFamily="34" charset="0"/>
                        </a:rPr>
                        <a:t>10%</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20499600"/>
                  </a:ext>
                </a:extLst>
              </a:tr>
              <a:tr h="197312">
                <a:tc>
                  <a:txBody>
                    <a:bodyPr/>
                    <a:lstStyle/>
                    <a:p>
                      <a:pPr algn="l" rtl="0" fontAlgn="b"/>
                      <a:r>
                        <a:rPr lang="en-US" sz="1050" b="0" i="0" u="none" strike="noStrike">
                          <a:solidFill>
                            <a:srgbClr val="FFFFFF"/>
                          </a:solidFill>
                          <a:effectLst/>
                          <a:latin typeface="Calibri" panose="020F0502020204030204" pitchFamily="34" charset="0"/>
                        </a:rPr>
                        <a:t>BBC Radio 4</a:t>
                      </a:r>
                    </a:p>
                  </a:txBody>
                  <a:tcPr marL="85725" marR="9525" marT="0" marB="0" anchor="ctr">
                    <a:lnR w="38100" cap="flat" cmpd="sng" algn="ctr">
                      <a:solidFill>
                        <a:schemeClr val="bg1"/>
                      </a:solidFill>
                      <a:prstDash val="solid"/>
                      <a:round/>
                      <a:headEnd type="none" w="med" len="med"/>
                      <a:tailEnd type="none" w="med" len="med"/>
                    </a:lnR>
                    <a:solidFill>
                      <a:schemeClr val="accent2"/>
                    </a:solidFill>
                  </a:tcPr>
                </a:tc>
                <a:tc>
                  <a:txBody>
                    <a:bodyPr/>
                    <a:lstStyle/>
                    <a:p>
                      <a:pPr algn="ctr" rtl="0" fontAlgn="b"/>
                      <a:r>
                        <a:rPr lang="en-US" sz="1050" b="0" i="0" u="none" strike="noStrike">
                          <a:solidFill>
                            <a:srgbClr val="38393A"/>
                          </a:solidFill>
                          <a:effectLst/>
                          <a:latin typeface="Calibri" panose="020F0502020204030204" pitchFamily="34" charset="0"/>
                        </a:rPr>
                        <a:t>10%</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b"/>
                      <a:r>
                        <a:rPr lang="en-US" sz="1050" b="0" i="0" u="none" strike="noStrike">
                          <a:solidFill>
                            <a:srgbClr val="38393A"/>
                          </a:solidFill>
                          <a:effectLst/>
                          <a:latin typeface="Calibri" panose="020F0502020204030204" pitchFamily="34" charset="0"/>
                        </a:rPr>
                        <a:t>9%</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b"/>
                      <a:r>
                        <a:rPr lang="en-US" sz="1050" b="0" i="0" u="none" strike="noStrike">
                          <a:solidFill>
                            <a:srgbClr val="38393A"/>
                          </a:solidFill>
                          <a:effectLst/>
                          <a:latin typeface="Calibri" panose="020F0502020204030204" pitchFamily="34" charset="0"/>
                        </a:rPr>
                        <a:t>9%</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b"/>
                      <a:r>
                        <a:rPr lang="en-US" sz="1050" b="0" i="0" u="none" strike="noStrike">
                          <a:solidFill>
                            <a:srgbClr val="38393A"/>
                          </a:solidFill>
                          <a:effectLst/>
                          <a:latin typeface="Calibri" panose="020F0502020204030204" pitchFamily="34" charset="0"/>
                        </a:rPr>
                        <a:t>9%</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15"/>
                  </a:ext>
                </a:extLst>
              </a:tr>
              <a:tr h="197312">
                <a:tc>
                  <a:txBody>
                    <a:bodyPr/>
                    <a:lstStyle/>
                    <a:p>
                      <a:pPr algn="l" rtl="0" fontAlgn="b"/>
                      <a:r>
                        <a:rPr lang="en-US" sz="1050" b="0" i="0" u="none" strike="noStrike">
                          <a:solidFill>
                            <a:srgbClr val="FFFFFF"/>
                          </a:solidFill>
                          <a:effectLst/>
                          <a:latin typeface="Calibri" panose="020F0502020204030204" pitchFamily="34" charset="0"/>
                        </a:rPr>
                        <a:t>Channel 5</a:t>
                      </a:r>
                    </a:p>
                  </a:txBody>
                  <a:tcPr marL="85725"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rtl="0" fontAlgn="b"/>
                      <a:r>
                        <a:rPr lang="en-US" sz="1050" b="0" i="0" u="none" strike="noStrike">
                          <a:solidFill>
                            <a:srgbClr val="38393A"/>
                          </a:solidFill>
                          <a:effectLst/>
                          <a:latin typeface="Calibri" panose="020F0502020204030204" pitchFamily="34" charset="0"/>
                        </a:rPr>
                        <a:t>10%</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b"/>
                      <a:r>
                        <a:rPr lang="en-US" sz="1050" b="0" i="0" u="none" strike="noStrike">
                          <a:solidFill>
                            <a:srgbClr val="38393A"/>
                          </a:solidFill>
                          <a:effectLst/>
                          <a:latin typeface="Calibri" panose="020F0502020204030204" pitchFamily="34" charset="0"/>
                        </a:rPr>
                        <a:t>10%</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b"/>
                      <a:r>
                        <a:rPr lang="en-US" sz="1050" b="0" i="0" u="none" strike="noStrike">
                          <a:solidFill>
                            <a:srgbClr val="38393A"/>
                          </a:solidFill>
                          <a:effectLst/>
                          <a:latin typeface="Calibri" panose="020F0502020204030204" pitchFamily="34" charset="0"/>
                        </a:rPr>
                        <a:t>8%</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b"/>
                      <a:r>
                        <a:rPr lang="en-US" sz="1050" b="0" i="0" u="none" strike="noStrike">
                          <a:solidFill>
                            <a:srgbClr val="38393A"/>
                          </a:solidFill>
                          <a:effectLst/>
                          <a:latin typeface="Calibri" panose="020F0502020204030204" pitchFamily="34" charset="0"/>
                        </a:rPr>
                        <a:t>8%</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16"/>
                  </a:ext>
                </a:extLst>
              </a:tr>
              <a:tr h="197312">
                <a:tc>
                  <a:txBody>
                    <a:bodyPr/>
                    <a:lstStyle/>
                    <a:p>
                      <a:pPr algn="l" rtl="0" fontAlgn="b"/>
                      <a:r>
                        <a:rPr lang="en-US" sz="1050" b="0" i="0" u="none" strike="noStrike">
                          <a:solidFill>
                            <a:srgbClr val="FFFFFF"/>
                          </a:solidFill>
                          <a:effectLst/>
                          <a:latin typeface="Calibri" panose="020F0502020204030204" pitchFamily="34" charset="0"/>
                        </a:rPr>
                        <a:t>BBC Radio 1</a:t>
                      </a:r>
                    </a:p>
                  </a:txBody>
                  <a:tcPr marL="85725" marR="9525" marT="0" marB="0" anchor="ctr">
                    <a:lnR w="38100" cap="flat" cmpd="sng" algn="ctr">
                      <a:solidFill>
                        <a:schemeClr val="bg1"/>
                      </a:solidFill>
                      <a:prstDash val="solid"/>
                      <a:round/>
                      <a:headEnd type="none" w="med" len="med"/>
                      <a:tailEnd type="none" w="med" len="med"/>
                    </a:lnR>
                    <a:solidFill>
                      <a:schemeClr val="accent2"/>
                    </a:solidFill>
                  </a:tcPr>
                </a:tc>
                <a:tc>
                  <a:txBody>
                    <a:bodyPr/>
                    <a:lstStyle/>
                    <a:p>
                      <a:pPr algn="ctr" rtl="0" fontAlgn="b"/>
                      <a:r>
                        <a:rPr lang="en-US" sz="1050" b="0" i="0" u="none" strike="noStrike">
                          <a:solidFill>
                            <a:srgbClr val="38393A"/>
                          </a:solidFill>
                          <a:effectLst/>
                          <a:latin typeface="Calibri" panose="020F0502020204030204" pitchFamily="34" charset="0"/>
                        </a:rPr>
                        <a:t>9%</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b"/>
                      <a:r>
                        <a:rPr lang="en-US" sz="1050" b="0" i="0" u="none" strike="noStrike">
                          <a:solidFill>
                            <a:srgbClr val="38393A"/>
                          </a:solidFill>
                          <a:effectLst/>
                          <a:latin typeface="Calibri" panose="020F0502020204030204" pitchFamily="34" charset="0"/>
                        </a:rPr>
                        <a:t>9%</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b"/>
                      <a:r>
                        <a:rPr lang="en-US" sz="1050" b="0" i="0" u="none" strike="noStrike">
                          <a:solidFill>
                            <a:srgbClr val="38393A"/>
                          </a:solidFill>
                          <a:effectLst/>
                          <a:latin typeface="Calibri" panose="020F0502020204030204" pitchFamily="34" charset="0"/>
                        </a:rPr>
                        <a:t>9%</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b"/>
                      <a:r>
                        <a:rPr lang="en-US" sz="1050" b="0" i="0" u="none" strike="noStrike">
                          <a:solidFill>
                            <a:srgbClr val="38393A"/>
                          </a:solidFill>
                          <a:effectLst/>
                          <a:latin typeface="Calibri" panose="020F0502020204030204" pitchFamily="34" charset="0"/>
                        </a:rPr>
                        <a:t>8%</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17"/>
                  </a:ext>
                </a:extLst>
              </a:tr>
              <a:tr h="197312">
                <a:tc>
                  <a:txBody>
                    <a:bodyPr/>
                    <a:lstStyle/>
                    <a:p>
                      <a:pPr algn="l" rtl="0" fontAlgn="b"/>
                      <a:r>
                        <a:rPr lang="en-US" sz="1050" b="0" i="0" u="none" strike="noStrike">
                          <a:solidFill>
                            <a:schemeClr val="tx1"/>
                          </a:solidFill>
                          <a:effectLst/>
                          <a:latin typeface="Calibri" panose="020F0502020204030204" pitchFamily="34" charset="0"/>
                        </a:rPr>
                        <a:t>YouTube website/app</a:t>
                      </a:r>
                    </a:p>
                  </a:txBody>
                  <a:tcPr marL="85725" marR="9525" marT="0" marB="0" anchor="ctr">
                    <a:lnR w="38100" cap="flat" cmpd="sng" algn="ctr">
                      <a:solidFill>
                        <a:schemeClr val="bg1"/>
                      </a:solidFill>
                      <a:prstDash val="solid"/>
                      <a:round/>
                      <a:headEnd type="none" w="med" len="med"/>
                      <a:tailEnd type="none" w="med" len="med"/>
                    </a:lnR>
                    <a:solidFill>
                      <a:schemeClr val="accent5"/>
                    </a:solidFill>
                  </a:tcPr>
                </a:tc>
                <a:tc>
                  <a:txBody>
                    <a:bodyPr/>
                    <a:lstStyle/>
                    <a:p>
                      <a:pPr algn="ctr" rtl="0" fontAlgn="b"/>
                      <a:r>
                        <a:rPr lang="en-US" sz="1050" b="0" i="0" u="none" strike="noStrike">
                          <a:solidFill>
                            <a:srgbClr val="38393A"/>
                          </a:solidFill>
                          <a:effectLst/>
                          <a:latin typeface="Calibri" panose="020F0502020204030204" pitchFamily="34" charset="0"/>
                        </a:rPr>
                        <a:t>5%</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b"/>
                      <a:r>
                        <a:rPr lang="en-US" sz="1050" b="0" i="0" u="none" strike="noStrike">
                          <a:solidFill>
                            <a:srgbClr val="38393A"/>
                          </a:solidFill>
                          <a:effectLst/>
                          <a:latin typeface="Calibri" panose="020F0502020204030204" pitchFamily="34" charset="0"/>
                        </a:rPr>
                        <a:t>6%</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b"/>
                      <a:r>
                        <a:rPr lang="en-US" sz="1050" b="0" i="0" u="none" strike="noStrike">
                          <a:solidFill>
                            <a:srgbClr val="38393A"/>
                          </a:solidFill>
                          <a:effectLst/>
                          <a:latin typeface="Calibri" panose="020F0502020204030204" pitchFamily="34" charset="0"/>
                        </a:rPr>
                        <a:t>6%</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b"/>
                      <a:r>
                        <a:rPr lang="en-US" sz="1050" b="0" i="0" u="none" strike="noStrike">
                          <a:solidFill>
                            <a:srgbClr val="38393A"/>
                          </a:solidFill>
                          <a:effectLst/>
                          <a:latin typeface="Calibri" panose="020F0502020204030204" pitchFamily="34" charset="0"/>
                        </a:rPr>
                        <a:t>8%</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18"/>
                  </a:ext>
                </a:extLst>
              </a:tr>
              <a:tr h="197312">
                <a:tc>
                  <a:txBody>
                    <a:bodyPr/>
                    <a:lstStyle/>
                    <a:p>
                      <a:pPr algn="l" rtl="0" fontAlgn="b"/>
                      <a:r>
                        <a:rPr lang="en-US" sz="1050" b="0" i="0" u="none" strike="noStrike">
                          <a:solidFill>
                            <a:schemeClr val="tx1"/>
                          </a:solidFill>
                          <a:effectLst/>
                          <a:latin typeface="Calibri" panose="020F0502020204030204" pitchFamily="34" charset="0"/>
                        </a:rPr>
                        <a:t>Sky News website/app</a:t>
                      </a:r>
                    </a:p>
                  </a:txBody>
                  <a:tcPr marL="85725" marR="9525" marT="0" marB="0" anchor="ctr">
                    <a:lnR w="38100" cap="flat" cmpd="sng" algn="ctr">
                      <a:solidFill>
                        <a:schemeClr val="bg1"/>
                      </a:solidFill>
                      <a:prstDash val="solid"/>
                      <a:round/>
                      <a:headEnd type="none" w="med" len="med"/>
                      <a:tailEnd type="none" w="med" len="med"/>
                    </a:lnR>
                    <a:solidFill>
                      <a:schemeClr val="accent5"/>
                    </a:solidFill>
                  </a:tcPr>
                </a:tc>
                <a:tc>
                  <a:txBody>
                    <a:bodyPr/>
                    <a:lstStyle/>
                    <a:p>
                      <a:pPr algn="ctr" rtl="0" fontAlgn="b"/>
                      <a:r>
                        <a:rPr lang="en-US" sz="1050" b="0" i="0" u="none" strike="noStrike">
                          <a:solidFill>
                            <a:srgbClr val="38393A"/>
                          </a:solidFill>
                          <a:effectLst/>
                          <a:latin typeface="Calibri" panose="020F0502020204030204" pitchFamily="34" charset="0"/>
                        </a:rPr>
                        <a:t>6%</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b"/>
                      <a:r>
                        <a:rPr lang="en-US" sz="1050" b="0" i="0" u="none" strike="noStrike">
                          <a:solidFill>
                            <a:srgbClr val="38393A"/>
                          </a:solidFill>
                          <a:effectLst/>
                          <a:latin typeface="Calibri" panose="020F0502020204030204" pitchFamily="34" charset="0"/>
                        </a:rPr>
                        <a:t>7%</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b"/>
                      <a:r>
                        <a:rPr lang="en-US" sz="1050" b="0" i="0" u="none" strike="noStrike">
                          <a:solidFill>
                            <a:srgbClr val="38393A"/>
                          </a:solidFill>
                          <a:effectLst/>
                          <a:latin typeface="Calibri" panose="020F0502020204030204" pitchFamily="34" charset="0"/>
                        </a:rPr>
                        <a:t>8%</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b"/>
                      <a:r>
                        <a:rPr lang="en-US" sz="1050" b="0" i="0" u="none" strike="noStrike">
                          <a:solidFill>
                            <a:srgbClr val="38393A"/>
                          </a:solidFill>
                          <a:effectLst/>
                          <a:latin typeface="Calibri" panose="020F0502020204030204" pitchFamily="34" charset="0"/>
                        </a:rPr>
                        <a:t>7%</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984204311"/>
                  </a:ext>
                </a:extLst>
              </a:tr>
              <a:tr h="197312">
                <a:tc>
                  <a:txBody>
                    <a:bodyPr/>
                    <a:lstStyle/>
                    <a:p>
                      <a:pPr algn="l" rtl="0" fontAlgn="b"/>
                      <a:r>
                        <a:rPr lang="en-US" sz="1050" b="0" i="0" u="none" strike="noStrike" err="1">
                          <a:solidFill>
                            <a:schemeClr val="bg1"/>
                          </a:solidFill>
                          <a:effectLst/>
                          <a:latin typeface="Calibri" panose="020F0502020204030204" pitchFamily="34" charset="0"/>
                        </a:rPr>
                        <a:t>TikTok</a:t>
                      </a:r>
                      <a:endParaRPr lang="en-US" sz="1050" b="0" i="0" u="none" strike="noStrike">
                        <a:solidFill>
                          <a:schemeClr val="bg1"/>
                        </a:solidFill>
                        <a:effectLst/>
                        <a:latin typeface="Calibri" panose="020F0502020204030204" pitchFamily="34" charset="0"/>
                      </a:endParaRPr>
                    </a:p>
                  </a:txBody>
                  <a:tcPr marL="85725" marR="9525" marT="0" marB="0" anchor="ctr">
                    <a:lnR w="38100" cap="flat" cmpd="sng" algn="ctr">
                      <a:solidFill>
                        <a:schemeClr val="bg1"/>
                      </a:solidFill>
                      <a:prstDash val="solid"/>
                      <a:round/>
                      <a:headEnd type="none" w="med" len="med"/>
                      <a:tailEnd type="none" w="med" len="med"/>
                    </a:lnR>
                    <a:solidFill>
                      <a:schemeClr val="accent4">
                        <a:lumMod val="75000"/>
                      </a:schemeClr>
                    </a:solidFill>
                  </a:tcPr>
                </a:tc>
                <a:tc>
                  <a:txBody>
                    <a:bodyPr/>
                    <a:lstStyle/>
                    <a:p>
                      <a:pPr algn="ctr" rtl="0" fontAlgn="b"/>
                      <a:r>
                        <a:rPr lang="en-US" sz="1050" b="0" i="0" u="none" strike="noStrike">
                          <a:solidFill>
                            <a:srgbClr val="38393A"/>
                          </a:solidFill>
                          <a:effectLst/>
                          <a:latin typeface="Calibri" panose="020F0502020204030204" pitchFamily="34" charset="0"/>
                        </a:rPr>
                        <a:t>-</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b"/>
                      <a:r>
                        <a:rPr lang="en-US" sz="1050" b="0" i="0" u="none" strike="noStrike">
                          <a:solidFill>
                            <a:srgbClr val="38393A"/>
                          </a:solidFill>
                          <a:effectLst/>
                          <a:latin typeface="Calibri" panose="020F0502020204030204" pitchFamily="34" charset="0"/>
                        </a:rPr>
                        <a:t>-</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b"/>
                      <a:r>
                        <a:rPr lang="en-US" sz="1050" b="0" i="0" u="none" strike="noStrike">
                          <a:solidFill>
                            <a:srgbClr val="38393A"/>
                          </a:solidFill>
                          <a:effectLst/>
                          <a:latin typeface="Calibri" panose="020F0502020204030204" pitchFamily="34" charset="0"/>
                        </a:rPr>
                        <a:t>1%</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b"/>
                      <a:r>
                        <a:rPr lang="en-US" sz="1050" b="0" i="0" u="none" strike="noStrike" dirty="0">
                          <a:solidFill>
                            <a:srgbClr val="38393A"/>
                          </a:solidFill>
                          <a:effectLst/>
                          <a:latin typeface="Calibri" panose="020F0502020204030204" pitchFamily="34" charset="0"/>
                        </a:rPr>
                        <a:t>7%</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230682361"/>
                  </a:ext>
                </a:extLst>
              </a:tr>
            </a:tbl>
          </a:graphicData>
        </a:graphic>
      </p:graphicFrame>
      <p:sp>
        <p:nvSpPr>
          <p:cNvPr id="5" name="TextBox 4">
            <a:extLst>
              <a:ext uri="{FF2B5EF4-FFF2-40B4-BE49-F238E27FC236}">
                <a16:creationId xmlns:a16="http://schemas.microsoft.com/office/drawing/2014/main" id="{1EACCF03-595E-44FB-A3D9-0A9D313B6DD7}"/>
              </a:ext>
            </a:extLst>
          </p:cNvPr>
          <p:cNvSpPr txBox="1"/>
          <p:nvPr/>
        </p:nvSpPr>
        <p:spPr>
          <a:xfrm>
            <a:off x="7562850" y="5449219"/>
            <a:ext cx="1569897" cy="492443"/>
          </a:xfrm>
          <a:prstGeom prst="rect">
            <a:avLst/>
          </a:prstGeom>
          <a:noFill/>
        </p:spPr>
        <p:txBody>
          <a:bodyPr wrap="square" rtlCol="0">
            <a:spAutoFit/>
          </a:bodyPr>
          <a:lstStyle/>
          <a:p>
            <a:r>
              <a:rPr lang="en-GB" sz="1300" b="1"/>
              <a:t>52% of </a:t>
            </a:r>
            <a:r>
              <a:rPr lang="en-GB" sz="1300" b="1" err="1"/>
              <a:t>TikTok</a:t>
            </a:r>
            <a:r>
              <a:rPr lang="en-GB" sz="1300" b="1"/>
              <a:t> users are aged 16-24</a:t>
            </a:r>
          </a:p>
        </p:txBody>
      </p:sp>
      <p:cxnSp>
        <p:nvCxnSpPr>
          <p:cNvPr id="4" name="Straight Arrow Connector 3">
            <a:extLst>
              <a:ext uri="{FF2B5EF4-FFF2-40B4-BE49-F238E27FC236}">
                <a16:creationId xmlns:a16="http://schemas.microsoft.com/office/drawing/2014/main" id="{131294B7-43FF-4059-B9A6-542ADA027A85}"/>
              </a:ext>
              <a:ext uri="{C183D7F6-B498-43B3-948B-1728B52AA6E4}">
                <adec:decorative xmlns:adec="http://schemas.microsoft.com/office/drawing/2017/decorative" val="1"/>
              </a:ext>
            </a:extLst>
          </p:cNvPr>
          <p:cNvCxnSpPr/>
          <p:nvPr/>
        </p:nvCxnSpPr>
        <p:spPr>
          <a:xfrm>
            <a:off x="6925541" y="5746876"/>
            <a:ext cx="535709"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0" name="Isosceles Triangle 9">
            <a:extLst>
              <a:ext uri="{FF2B5EF4-FFF2-40B4-BE49-F238E27FC236}">
                <a16:creationId xmlns:a16="http://schemas.microsoft.com/office/drawing/2014/main" id="{5826D424-9710-9933-3017-5F6CACA3DC23}"/>
              </a:ext>
              <a:ext uri="{C183D7F6-B498-43B3-948B-1728B52AA6E4}">
                <adec:decorative xmlns:adec="http://schemas.microsoft.com/office/drawing/2017/decorative" val="1"/>
              </a:ext>
            </a:extLst>
          </p:cNvPr>
          <p:cNvSpPr/>
          <p:nvPr/>
        </p:nvSpPr>
        <p:spPr bwMode="ltGray">
          <a:xfrm rot="10800000">
            <a:off x="6646592" y="1961519"/>
            <a:ext cx="90000" cy="90000"/>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a:p>
        </p:txBody>
      </p:sp>
      <p:sp>
        <p:nvSpPr>
          <p:cNvPr id="11" name="Isosceles Triangle 10">
            <a:extLst>
              <a:ext uri="{FF2B5EF4-FFF2-40B4-BE49-F238E27FC236}">
                <a16:creationId xmlns:a16="http://schemas.microsoft.com/office/drawing/2014/main" id="{4C94632C-1813-E444-7CCC-0F6451468E38}"/>
              </a:ext>
              <a:ext uri="{C183D7F6-B498-43B3-948B-1728B52AA6E4}">
                <adec:decorative xmlns:adec="http://schemas.microsoft.com/office/drawing/2017/decorative" val="1"/>
              </a:ext>
            </a:extLst>
          </p:cNvPr>
          <p:cNvSpPr/>
          <p:nvPr/>
        </p:nvSpPr>
        <p:spPr bwMode="ltGray">
          <a:xfrm>
            <a:off x="6646592" y="5313323"/>
            <a:ext cx="90000" cy="90000"/>
          </a:xfrm>
          <a:prstGeom prst="triangle">
            <a:avLst/>
          </a:prstGeom>
          <a:solidFill>
            <a:schemeClr val="accent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a:p>
        </p:txBody>
      </p:sp>
      <p:sp>
        <p:nvSpPr>
          <p:cNvPr id="12" name="Isosceles Triangle 11">
            <a:extLst>
              <a:ext uri="{FF2B5EF4-FFF2-40B4-BE49-F238E27FC236}">
                <a16:creationId xmlns:a16="http://schemas.microsoft.com/office/drawing/2014/main" id="{8301496C-1D6E-8DF4-1197-BE976195A48B}"/>
              </a:ext>
              <a:ext uri="{C183D7F6-B498-43B3-948B-1728B52AA6E4}">
                <adec:decorative xmlns:adec="http://schemas.microsoft.com/office/drawing/2017/decorative" val="1"/>
              </a:ext>
            </a:extLst>
          </p:cNvPr>
          <p:cNvSpPr/>
          <p:nvPr/>
        </p:nvSpPr>
        <p:spPr bwMode="ltGray">
          <a:xfrm rot="10800000">
            <a:off x="6646592" y="3936509"/>
            <a:ext cx="90000" cy="90000"/>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a:p>
        </p:txBody>
      </p:sp>
      <p:sp>
        <p:nvSpPr>
          <p:cNvPr id="13" name="Isosceles Triangle 12">
            <a:extLst>
              <a:ext uri="{FF2B5EF4-FFF2-40B4-BE49-F238E27FC236}">
                <a16:creationId xmlns:a16="http://schemas.microsoft.com/office/drawing/2014/main" id="{46C1973F-CDB0-49EF-A41C-CD67A9EADA0C}"/>
              </a:ext>
              <a:ext uri="{C183D7F6-B498-43B3-948B-1728B52AA6E4}">
                <adec:decorative xmlns:adec="http://schemas.microsoft.com/office/drawing/2017/decorative" val="1"/>
              </a:ext>
            </a:extLst>
          </p:cNvPr>
          <p:cNvSpPr/>
          <p:nvPr/>
        </p:nvSpPr>
        <p:spPr bwMode="ltGray">
          <a:xfrm>
            <a:off x="6649404" y="5696761"/>
            <a:ext cx="90000" cy="90000"/>
          </a:xfrm>
          <a:prstGeom prst="triangle">
            <a:avLst/>
          </a:prstGeom>
          <a:solidFill>
            <a:schemeClr val="accent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a:p>
        </p:txBody>
      </p:sp>
      <p:graphicFrame>
        <p:nvGraphicFramePr>
          <p:cNvPr id="16" name="Table 15">
            <a:extLst>
              <a:ext uri="{C183D7F6-B498-43B3-948B-1728B52AA6E4}">
                <adec:decorative xmlns:adec="http://schemas.microsoft.com/office/drawing/2017/decorative" val="1"/>
              </a:ext>
            </a:extLst>
          </p:cNvPr>
          <p:cNvGraphicFramePr>
            <a:graphicFrameLocks noGrp="1"/>
          </p:cNvGraphicFramePr>
          <p:nvPr/>
        </p:nvGraphicFramePr>
        <p:xfrm>
          <a:off x="304323" y="2223453"/>
          <a:ext cx="1371600" cy="1600200"/>
        </p:xfrm>
        <a:graphic>
          <a:graphicData uri="http://schemas.openxmlformats.org/drawingml/2006/table">
            <a:tbl>
              <a:tblPr bandRow="1">
                <a:tableStyleId>{5C22544A-7EE6-4342-B048-85BDC9FD1C3A}</a:tableStyleId>
              </a:tblPr>
              <a:tblGrid>
                <a:gridCol w="1371600">
                  <a:extLst>
                    <a:ext uri="{9D8B030D-6E8A-4147-A177-3AD203B41FA5}">
                      <a16:colId xmlns:a16="http://schemas.microsoft.com/office/drawing/2014/main" val="20000"/>
                    </a:ext>
                  </a:extLst>
                </a:gridCol>
              </a:tblGrid>
              <a:tr h="3200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a:solidFill>
                            <a:schemeClr val="bg1"/>
                          </a:solidFill>
                        </a:rPr>
                        <a:t>TV channel</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320040">
                <a:tc>
                  <a:txBody>
                    <a:bodyPr/>
                    <a:lstStyle/>
                    <a:p>
                      <a:pPr algn="ctr">
                        <a:lnSpc>
                          <a:spcPct val="85000"/>
                        </a:lnSpc>
                      </a:pPr>
                      <a:r>
                        <a:rPr lang="en-GB" sz="1200">
                          <a:solidFill>
                            <a:srgbClr val="000000"/>
                          </a:solidFill>
                        </a:rPr>
                        <a:t>Newspaper</a:t>
                      </a:r>
                      <a:br>
                        <a:rPr lang="en-GB" sz="1200">
                          <a:solidFill>
                            <a:srgbClr val="000000"/>
                          </a:solidFill>
                        </a:rPr>
                      </a:br>
                      <a:r>
                        <a:rPr lang="en-GB" sz="1000">
                          <a:solidFill>
                            <a:srgbClr val="000000"/>
                          </a:solidFill>
                        </a:rPr>
                        <a:t>(print + website/app)</a:t>
                      </a:r>
                      <a:endParaRPr lang="en-US" sz="1200">
                        <a:solidFill>
                          <a:srgbClr val="000000"/>
                        </a:solidFill>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3200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a:solidFill>
                            <a:schemeClr val="bg1"/>
                          </a:solidFill>
                        </a:rPr>
                        <a:t>Radio station</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10002"/>
                  </a:ext>
                </a:extLst>
              </a:tr>
              <a:tr h="3200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a:solidFill>
                            <a:schemeClr val="bg1"/>
                          </a:solidFill>
                        </a:rPr>
                        <a:t>Social media</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lumMod val="75000"/>
                      </a:schemeClr>
                    </a:solidFill>
                  </a:tcPr>
                </a:tc>
                <a:extLst>
                  <a:ext uri="{0D108BD9-81ED-4DB2-BD59-A6C34878D82A}">
                    <a16:rowId xmlns:a16="http://schemas.microsoft.com/office/drawing/2014/main" val="10003"/>
                  </a:ext>
                </a:extLst>
              </a:tr>
              <a:tr h="3200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dirty="0">
                          <a:solidFill>
                            <a:srgbClr val="000000"/>
                          </a:solidFill>
                        </a:rPr>
                        <a:t>Other website/app</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0004"/>
                  </a:ext>
                </a:extLst>
              </a:tr>
            </a:tbl>
          </a:graphicData>
        </a:graphic>
      </p:graphicFrame>
      <p:sp>
        <p:nvSpPr>
          <p:cNvPr id="15" name="Text Placeholder 4">
            <a:extLst>
              <a:ext uri="{FF2B5EF4-FFF2-40B4-BE49-F238E27FC236}">
                <a16:creationId xmlns:a16="http://schemas.microsoft.com/office/drawing/2014/main" id="{C9D7EE00-776E-458B-8A57-49F1E3B7C5E1}"/>
              </a:ext>
            </a:extLst>
          </p:cNvPr>
          <p:cNvSpPr txBox="1">
            <a:spLocks/>
          </p:cNvSpPr>
          <p:nvPr/>
        </p:nvSpPr>
        <p:spPr>
          <a:xfrm>
            <a:off x="11253" y="5972438"/>
            <a:ext cx="9046078" cy="880439"/>
          </a:xfrm>
          <a:prstGeom prst="rect">
            <a:avLst/>
          </a:prstGeom>
        </p:spPr>
        <p:txBody>
          <a:bodyPr/>
          <a:lstStyle>
            <a:lvl1pPr marL="0" indent="0" algn="l" defTabSz="457200" rtl="0" eaLnBrk="1" latinLnBrk="0" hangingPunct="1">
              <a:spcBef>
                <a:spcPct val="20000"/>
              </a:spcBef>
              <a:buFont typeface="Arial"/>
              <a:buNone/>
              <a:defRPr sz="1000" kern="1200" baseline="0">
                <a:ln>
                  <a:noFill/>
                </a:ln>
                <a:solidFill>
                  <a:schemeClr val="bg1"/>
                </a:solidFill>
                <a:effectLst/>
                <a:latin typeface="+mj-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spcBef>
                <a:spcPts val="200"/>
              </a:spcBef>
              <a:tabLst>
                <a:tab pos="8229600" algn="r"/>
              </a:tabLst>
            </a:pPr>
            <a:r>
              <a:rPr lang="en-GB" dirty="0"/>
              <a:t>Source: </a:t>
            </a:r>
            <a:r>
              <a:rPr lang="en-CA" dirty="0"/>
              <a:t>Ofcom News Consumption Survey 2022 – </a:t>
            </a:r>
            <a:r>
              <a:rPr lang="en-CA" dirty="0">
                <a:solidFill>
                  <a:srgbClr val="FFFF00"/>
                </a:solidFill>
              </a:rPr>
              <a:t>COMBINED F2F &amp; ONLINE </a:t>
            </a:r>
            <a:r>
              <a:rPr lang="en-CA" dirty="0"/>
              <a:t>sample</a:t>
            </a:r>
          </a:p>
          <a:p>
            <a:pPr>
              <a:lnSpc>
                <a:spcPct val="90000"/>
              </a:lnSpc>
              <a:spcBef>
                <a:spcPts val="200"/>
              </a:spcBef>
            </a:pPr>
            <a:r>
              <a:rPr lang="en-GB" dirty="0"/>
              <a:t>Question: D2a-D8a</a:t>
            </a:r>
            <a:r>
              <a:rPr lang="nl-NL" dirty="0"/>
              <a:t>. </a:t>
            </a:r>
            <a:r>
              <a:rPr lang="en-GB" dirty="0"/>
              <a:t>Thinking specifically about  &lt;platform&gt;, which of the following do you use for news nowadays?</a:t>
            </a:r>
            <a:endParaRPr lang="en-US" dirty="0"/>
          </a:p>
          <a:p>
            <a:pPr>
              <a:lnSpc>
                <a:spcPct val="90000"/>
              </a:lnSpc>
              <a:spcBef>
                <a:spcPts val="200"/>
              </a:spcBef>
            </a:pPr>
            <a:r>
              <a:rPr lang="en-GB" dirty="0"/>
              <a:t>Base: All Adults 16+ - 2022 W2*=2792, 2020=4576, 2019=4691, 2018=4618</a:t>
            </a:r>
          </a:p>
          <a:p>
            <a:pPr>
              <a:lnSpc>
                <a:spcPct val="90000"/>
              </a:lnSpc>
              <a:spcBef>
                <a:spcPts val="200"/>
              </a:spcBef>
            </a:pPr>
            <a:r>
              <a:rPr lang="en-GB" dirty="0"/>
              <a:t>*2022 W1, and </a:t>
            </a:r>
            <a:r>
              <a:rPr lang="en-CA" dirty="0"/>
              <a:t>2021, data not shown because face-to-face fieldwork was not possible during Covid-19 pandemic. **</a:t>
            </a:r>
            <a:r>
              <a:rPr lang="en-US" sz="1000" dirty="0"/>
              <a:t>Includes Welsh language version</a:t>
            </a:r>
            <a:endParaRPr lang="en-GB" dirty="0"/>
          </a:p>
          <a:p>
            <a:pPr>
              <a:lnSpc>
                <a:spcPct val="90000"/>
              </a:lnSpc>
              <a:spcBef>
                <a:spcPts val="200"/>
              </a:spcBef>
            </a:pPr>
            <a:r>
              <a:rPr lang="en-US" dirty="0"/>
              <a:t>Green/red triangles </a:t>
            </a:r>
            <a:r>
              <a:rPr lang="en-GB" dirty="0"/>
              <a:t>indicate statistically significant differences between 2022 and 2020 (at 99% confidence level)</a:t>
            </a:r>
          </a:p>
        </p:txBody>
      </p:sp>
    </p:spTree>
    <p:extLst>
      <p:ext uri="{BB962C8B-B14F-4D97-AF65-F5344CB8AC3E}">
        <p14:creationId xmlns:p14="http://schemas.microsoft.com/office/powerpoint/2010/main" val="41428370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7922" y="1456791"/>
            <a:ext cx="9046078" cy="300991"/>
          </a:xfrm>
          <a:prstGeom prst="rect">
            <a:avLst/>
          </a:prstGeom>
        </p:spPr>
        <p:txBody>
          <a:bodyPr/>
          <a:lstStyle/>
          <a:p>
            <a:r>
              <a:rPr lang="en-GB" kern="0" dirty="0">
                <a:cs typeface="Arial" pitchFamily="34" charset="0"/>
              </a:rPr>
              <a:t>Social media used for news nowadays</a:t>
            </a:r>
            <a:br>
              <a:rPr lang="en-GB" kern="0" dirty="0">
                <a:cs typeface="Arial" pitchFamily="34" charset="0"/>
              </a:rPr>
            </a:br>
            <a:r>
              <a:rPr lang="en-GB" sz="1100" i="1" kern="0" dirty="0">
                <a:cs typeface="Arial" pitchFamily="34" charset="0"/>
              </a:rPr>
              <a:t>All using social media for news </a:t>
            </a:r>
            <a:br>
              <a:rPr lang="en-GB" kern="0" dirty="0">
                <a:cs typeface="Arial" pitchFamily="34" charset="0"/>
              </a:rPr>
            </a:br>
            <a:endParaRPr lang="en-GB" dirty="0"/>
          </a:p>
        </p:txBody>
      </p:sp>
      <p:sp>
        <p:nvSpPr>
          <p:cNvPr id="4" name="Text Placeholder 3"/>
          <p:cNvSpPr>
            <a:spLocks noGrp="1"/>
          </p:cNvSpPr>
          <p:nvPr>
            <p:ph type="body" sz="quarter" idx="14"/>
          </p:nvPr>
        </p:nvSpPr>
        <p:spPr>
          <a:xfrm>
            <a:off x="97922" y="298430"/>
            <a:ext cx="7398032" cy="705057"/>
          </a:xfrm>
          <a:prstGeom prst="rect">
            <a:avLst/>
          </a:prstGeom>
        </p:spPr>
        <p:txBody>
          <a:bodyPr anchor="t" anchorCtr="0"/>
          <a:lstStyle/>
          <a:p>
            <a:pPr>
              <a:lnSpc>
                <a:spcPts val="1700"/>
              </a:lnSpc>
            </a:pPr>
            <a:r>
              <a:rPr lang="en-GB" sz="1800" dirty="0"/>
              <a:t>Among the adults who consume news via social media, Facebook is still most popular source. However, a smaller proportion claim to use Facebook and Snapchat for news in 2022, and more use </a:t>
            </a:r>
            <a:r>
              <a:rPr lang="en-GB" sz="1800" dirty="0" err="1"/>
              <a:t>TikTok</a:t>
            </a:r>
            <a:endParaRPr lang="en-GB" sz="1800" dirty="0"/>
          </a:p>
        </p:txBody>
      </p:sp>
      <p:sp>
        <p:nvSpPr>
          <p:cNvPr id="8" name="Title 1">
            <a:extLst>
              <a:ext uri="{FF2B5EF4-FFF2-40B4-BE49-F238E27FC236}">
                <a16:creationId xmlns:a16="http://schemas.microsoft.com/office/drawing/2014/main" id="{3DEB9AA1-6D91-4E96-B074-3B1F01659560}"/>
              </a:ext>
            </a:extLst>
          </p:cNvPr>
          <p:cNvSpPr txBox="1">
            <a:spLocks/>
          </p:cNvSpPr>
          <p:nvPr/>
        </p:nvSpPr>
        <p:spPr>
          <a:xfrm>
            <a:off x="97922" y="1147733"/>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dirty="0">
                <a:latin typeface="+mn-lt"/>
                <a:cs typeface="Arial" pitchFamily="34" charset="0"/>
              </a:rPr>
              <a:t>Figure 7.2</a:t>
            </a:r>
            <a:br>
              <a:rPr lang="en-GB" sz="1800" b="1" dirty="0">
                <a:latin typeface="+mn-lt"/>
                <a:cs typeface="Arial" pitchFamily="34" charset="0"/>
              </a:rPr>
            </a:br>
            <a:endParaRPr lang="en-GB" sz="1800" b="1" dirty="0">
              <a:latin typeface="+mn-lt"/>
              <a:cs typeface="Arial" pitchFamily="34" charset="0"/>
            </a:endParaRPr>
          </a:p>
        </p:txBody>
      </p:sp>
      <p:graphicFrame>
        <p:nvGraphicFramePr>
          <p:cNvPr id="11" name="Chart Placeholder 10" descr="This chart shows the social media platforms used for news nowadays – using the 2022, 2020, 2019 and 2018 combined F2F &amp; online data. Among the adults who claim to consume news via social media during 2022, Facebook is most used at 69%, followed by Twitter at 37%, Instagram at 34% and WhatsApp at 31%. 15% now claim to use TikTok.">
            <a:extLst>
              <a:ext uri="{FF2B5EF4-FFF2-40B4-BE49-F238E27FC236}">
                <a16:creationId xmlns:a16="http://schemas.microsoft.com/office/drawing/2014/main" id="{74B5F6CD-18C1-C0D9-E105-77902041FC61}"/>
              </a:ext>
            </a:extLst>
          </p:cNvPr>
          <p:cNvGraphicFramePr>
            <a:graphicFrameLocks/>
          </p:cNvGraphicFramePr>
          <p:nvPr>
            <p:extLst>
              <p:ext uri="{D42A27DB-BD31-4B8C-83A1-F6EECF244321}">
                <p14:modId xmlns:p14="http://schemas.microsoft.com/office/powerpoint/2010/main" val="3394719145"/>
              </p:ext>
            </p:extLst>
          </p:nvPr>
        </p:nvGraphicFramePr>
        <p:xfrm>
          <a:off x="447478" y="1765742"/>
          <a:ext cx="6192688" cy="4370388"/>
        </p:xfrm>
        <a:graphic>
          <a:graphicData uri="http://schemas.openxmlformats.org/drawingml/2006/chart">
            <c:chart xmlns:c="http://schemas.openxmlformats.org/drawingml/2006/chart" xmlns:r="http://schemas.openxmlformats.org/officeDocument/2006/relationships" r:id="rId3"/>
          </a:graphicData>
        </a:graphic>
      </p:graphicFrame>
      <p:sp>
        <p:nvSpPr>
          <p:cNvPr id="7" name="Isosceles Triangle 6">
            <a:extLst>
              <a:ext uri="{FF2B5EF4-FFF2-40B4-BE49-F238E27FC236}">
                <a16:creationId xmlns:a16="http://schemas.microsoft.com/office/drawing/2014/main" id="{50261CD0-AA96-E9C2-78F7-A2BE721CAE02}"/>
              </a:ext>
              <a:ext uri="{C183D7F6-B498-43B3-948B-1728B52AA6E4}">
                <adec:decorative xmlns:adec="http://schemas.microsoft.com/office/drawing/2017/decorative" val="1"/>
              </a:ext>
            </a:extLst>
          </p:cNvPr>
          <p:cNvSpPr/>
          <p:nvPr/>
        </p:nvSpPr>
        <p:spPr bwMode="ltGray">
          <a:xfrm>
            <a:off x="3726001" y="3948694"/>
            <a:ext cx="90000" cy="90000"/>
          </a:xfrm>
          <a:prstGeom prst="triangle">
            <a:avLst/>
          </a:prstGeom>
          <a:solidFill>
            <a:schemeClr val="accent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a:p>
        </p:txBody>
      </p:sp>
      <p:sp>
        <p:nvSpPr>
          <p:cNvPr id="9" name="Isosceles Triangle 8">
            <a:extLst>
              <a:ext uri="{FF2B5EF4-FFF2-40B4-BE49-F238E27FC236}">
                <a16:creationId xmlns:a16="http://schemas.microsoft.com/office/drawing/2014/main" id="{0B61A5B3-A482-706D-7BA2-894445EFF5A6}"/>
              </a:ext>
              <a:ext uri="{C183D7F6-B498-43B3-948B-1728B52AA6E4}">
                <adec:decorative xmlns:adec="http://schemas.microsoft.com/office/drawing/2017/decorative" val="1"/>
              </a:ext>
            </a:extLst>
          </p:cNvPr>
          <p:cNvSpPr/>
          <p:nvPr/>
        </p:nvSpPr>
        <p:spPr bwMode="ltGray">
          <a:xfrm rot="10800000">
            <a:off x="6230135" y="1999261"/>
            <a:ext cx="90000" cy="90000"/>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a:p>
        </p:txBody>
      </p:sp>
      <p:sp>
        <p:nvSpPr>
          <p:cNvPr id="10" name="Isosceles Triangle 9">
            <a:extLst>
              <a:ext uri="{FF2B5EF4-FFF2-40B4-BE49-F238E27FC236}">
                <a16:creationId xmlns:a16="http://schemas.microsoft.com/office/drawing/2014/main" id="{570C6B13-610D-7B9F-8287-2AC8A9EB8410}"/>
              </a:ext>
              <a:ext uri="{C183D7F6-B498-43B3-948B-1728B52AA6E4}">
                <adec:decorative xmlns:adec="http://schemas.microsoft.com/office/drawing/2017/decorative" val="1"/>
              </a:ext>
            </a:extLst>
          </p:cNvPr>
          <p:cNvSpPr/>
          <p:nvPr/>
        </p:nvSpPr>
        <p:spPr bwMode="ltGray">
          <a:xfrm rot="10800000">
            <a:off x="3490034" y="4943197"/>
            <a:ext cx="90000" cy="90000"/>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a:p>
        </p:txBody>
      </p:sp>
      <p:sp>
        <p:nvSpPr>
          <p:cNvPr id="18" name="Text Placeholder 4">
            <a:extLst>
              <a:ext uri="{FF2B5EF4-FFF2-40B4-BE49-F238E27FC236}">
                <a16:creationId xmlns:a16="http://schemas.microsoft.com/office/drawing/2014/main" id="{C52CA812-6D34-83EE-88AC-288444C7BE20}"/>
              </a:ext>
            </a:extLst>
          </p:cNvPr>
          <p:cNvSpPr txBox="1">
            <a:spLocks/>
          </p:cNvSpPr>
          <p:nvPr/>
        </p:nvSpPr>
        <p:spPr>
          <a:xfrm>
            <a:off x="11253" y="5972438"/>
            <a:ext cx="9046078" cy="880439"/>
          </a:xfrm>
          <a:prstGeom prst="rect">
            <a:avLst/>
          </a:prstGeom>
        </p:spPr>
        <p:txBody>
          <a:bodyPr/>
          <a:lstStyle>
            <a:lvl1pPr marL="0" indent="0" algn="l" defTabSz="457200" rtl="0" eaLnBrk="1" latinLnBrk="0" hangingPunct="1">
              <a:spcBef>
                <a:spcPct val="20000"/>
              </a:spcBef>
              <a:buFont typeface="Arial"/>
              <a:buNone/>
              <a:defRPr sz="1000" kern="1200" baseline="0">
                <a:ln>
                  <a:noFill/>
                </a:ln>
                <a:solidFill>
                  <a:schemeClr val="bg1"/>
                </a:solidFill>
                <a:effectLst/>
                <a:latin typeface="+mj-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spcBef>
                <a:spcPts val="0"/>
              </a:spcBef>
              <a:tabLst>
                <a:tab pos="8229600" algn="r"/>
              </a:tabLst>
            </a:pPr>
            <a:r>
              <a:rPr lang="en-GB" dirty="0"/>
              <a:t>Source: </a:t>
            </a:r>
            <a:r>
              <a:rPr lang="en-CA" dirty="0"/>
              <a:t>Ofcom News Consumption Survey 2022 – </a:t>
            </a:r>
            <a:r>
              <a:rPr lang="en-CA" dirty="0">
                <a:solidFill>
                  <a:srgbClr val="FFFF00"/>
                </a:solidFill>
              </a:rPr>
              <a:t>COMBINED F2F &amp; ONLINE </a:t>
            </a:r>
            <a:r>
              <a:rPr lang="en-CA" dirty="0"/>
              <a:t>sample</a:t>
            </a:r>
          </a:p>
          <a:p>
            <a:pPr>
              <a:lnSpc>
                <a:spcPct val="90000"/>
              </a:lnSpc>
              <a:spcBef>
                <a:spcPts val="0"/>
              </a:spcBef>
            </a:pPr>
            <a:r>
              <a:rPr lang="en-GB" dirty="0"/>
              <a:t>Question: D7a.</a:t>
            </a:r>
            <a:r>
              <a:rPr lang="en-GB" dirty="0">
                <a:latin typeface="Arial" panose="020B0604020202020204" pitchFamily="34" charset="0"/>
                <a:cs typeface="Arial" panose="020B0604020202020204" pitchFamily="34" charset="0"/>
              </a:rPr>
              <a:t> </a:t>
            </a:r>
            <a:r>
              <a:rPr lang="en-GB" dirty="0"/>
              <a:t>Thinking specifically about social media (on any device), which of the following do you use for news nowadays?</a:t>
            </a:r>
            <a:endParaRPr lang="en-US" dirty="0"/>
          </a:p>
          <a:p>
            <a:pPr>
              <a:lnSpc>
                <a:spcPct val="90000"/>
              </a:lnSpc>
              <a:spcBef>
                <a:spcPts val="0"/>
              </a:spcBef>
            </a:pPr>
            <a:r>
              <a:rPr lang="en-GB" dirty="0"/>
              <a:t>Base: All using social media for news – 2022 W2*=1365, 2020=2143, 2019=2331, 2018=2058</a:t>
            </a:r>
          </a:p>
          <a:p>
            <a:pPr>
              <a:lnSpc>
                <a:spcPct val="90000"/>
              </a:lnSpc>
              <a:spcBef>
                <a:spcPts val="0"/>
              </a:spcBef>
            </a:pPr>
            <a:r>
              <a:rPr lang="en-GB" dirty="0"/>
              <a:t>*2022 W1, and </a:t>
            </a:r>
            <a:r>
              <a:rPr lang="en-CA" dirty="0"/>
              <a:t>2021, data not shown because face-to-face fieldwork was not possible during Covid-19 pandemic</a:t>
            </a:r>
            <a:endParaRPr lang="en-GB" dirty="0"/>
          </a:p>
          <a:p>
            <a:pPr>
              <a:lnSpc>
                <a:spcPct val="90000"/>
              </a:lnSpc>
              <a:spcBef>
                <a:spcPts val="0"/>
              </a:spcBef>
            </a:pPr>
            <a:r>
              <a:rPr lang="en-GB" dirty="0"/>
              <a:t>**</a:t>
            </a:r>
            <a:r>
              <a:rPr lang="en-GB" dirty="0" err="1"/>
              <a:t>TikTok</a:t>
            </a:r>
            <a:r>
              <a:rPr lang="en-GB" dirty="0"/>
              <a:t> added in 2020       Only sources with an incidence of &gt;5% in 2022 are shown</a:t>
            </a:r>
          </a:p>
          <a:p>
            <a:pPr>
              <a:lnSpc>
                <a:spcPct val="90000"/>
              </a:lnSpc>
              <a:spcBef>
                <a:spcPts val="0"/>
              </a:spcBef>
            </a:pPr>
            <a:r>
              <a:rPr lang="en-US" dirty="0"/>
              <a:t>Green/red triangles </a:t>
            </a:r>
            <a:r>
              <a:rPr lang="en-GB" dirty="0"/>
              <a:t>indicate statistically significant differences between 2022 and 2020 (at 99% confidence level)</a:t>
            </a:r>
          </a:p>
        </p:txBody>
      </p:sp>
    </p:spTree>
    <p:extLst>
      <p:ext uri="{BB962C8B-B14F-4D97-AF65-F5344CB8AC3E}">
        <p14:creationId xmlns:p14="http://schemas.microsoft.com/office/powerpoint/2010/main" val="28776366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2"/>
          <p:cNvSpPr>
            <a:spLocks noGrp="1"/>
          </p:cNvSpPr>
          <p:nvPr>
            <p:ph type="title"/>
          </p:nvPr>
        </p:nvSpPr>
        <p:spPr>
          <a:xfrm>
            <a:off x="102126" y="1653852"/>
            <a:ext cx="9046078" cy="300991"/>
          </a:xfrm>
        </p:spPr>
        <p:txBody>
          <a:bodyPr/>
          <a:lstStyle/>
          <a:p>
            <a:r>
              <a:rPr lang="en-GB" kern="0">
                <a:latin typeface="+mn-lt"/>
                <a:cs typeface="Arial" pitchFamily="34" charset="0"/>
              </a:rPr>
              <a:t>Use of social media versus news organisations’ websites/apps</a:t>
            </a:r>
            <a:br>
              <a:rPr lang="en-GB" kern="0">
                <a:latin typeface="+mn-lt"/>
                <a:cs typeface="Arial" pitchFamily="34" charset="0"/>
              </a:rPr>
            </a:br>
            <a:r>
              <a:rPr lang="en-GB" sz="1100" i="1" kern="0">
                <a:cs typeface="Arial" pitchFamily="34" charset="0"/>
              </a:rPr>
              <a:t>All using social media for news </a:t>
            </a:r>
            <a:br>
              <a:rPr lang="en-GB" sz="1200" i="1" kern="0">
                <a:latin typeface="+mn-lt"/>
                <a:cs typeface="Arial" pitchFamily="34" charset="0"/>
              </a:rPr>
            </a:br>
            <a:endParaRPr lang="en-US" i="1" kern="0">
              <a:latin typeface="+mn-lt"/>
              <a:cs typeface="Arial" pitchFamily="34" charset="0"/>
            </a:endParaRPr>
          </a:p>
        </p:txBody>
      </p:sp>
      <p:sp>
        <p:nvSpPr>
          <p:cNvPr id="8" name="Text Placeholder 7"/>
          <p:cNvSpPr>
            <a:spLocks noGrp="1"/>
          </p:cNvSpPr>
          <p:nvPr>
            <p:ph type="body" sz="quarter" idx="14"/>
          </p:nvPr>
        </p:nvSpPr>
        <p:spPr>
          <a:xfrm>
            <a:off x="105895" y="362208"/>
            <a:ext cx="7427419" cy="990653"/>
          </a:xfrm>
        </p:spPr>
        <p:txBody>
          <a:bodyPr anchor="t" anchorCtr="0"/>
          <a:lstStyle/>
          <a:p>
            <a:pPr>
              <a:lnSpc>
                <a:spcPts val="1700"/>
              </a:lnSpc>
            </a:pPr>
            <a:r>
              <a:rPr lang="en-GB" sz="1800"/>
              <a:t>Those consuming news via social media remain more likely to get their online news from ‘posts’ rather than ‘directly from news organisations websites or apps’</a:t>
            </a:r>
            <a:endParaRPr lang="en-US" sz="1800"/>
          </a:p>
        </p:txBody>
      </p:sp>
      <p:sp>
        <p:nvSpPr>
          <p:cNvPr id="6" name="Title 1">
            <a:extLst>
              <a:ext uri="{FF2B5EF4-FFF2-40B4-BE49-F238E27FC236}">
                <a16:creationId xmlns:a16="http://schemas.microsoft.com/office/drawing/2014/main" id="{0902D0E1-7D03-490C-99B2-F705F64B55AC}"/>
              </a:ext>
            </a:extLst>
          </p:cNvPr>
          <p:cNvSpPr txBox="1">
            <a:spLocks/>
          </p:cNvSpPr>
          <p:nvPr/>
        </p:nvSpPr>
        <p:spPr>
          <a:xfrm>
            <a:off x="98356" y="1352861"/>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a:latin typeface="+mn-lt"/>
                <a:cs typeface="Arial" pitchFamily="34" charset="0"/>
              </a:rPr>
              <a:t>Figure 7.3</a:t>
            </a:r>
            <a:br>
              <a:rPr lang="en-GB" sz="1800" b="1">
                <a:latin typeface="+mn-lt"/>
                <a:cs typeface="Arial" pitchFamily="34" charset="0"/>
              </a:rPr>
            </a:br>
            <a:endParaRPr lang="en-GB" sz="1800" b="1">
              <a:latin typeface="+mn-lt"/>
              <a:cs typeface="Arial" pitchFamily="34" charset="0"/>
            </a:endParaRPr>
          </a:p>
        </p:txBody>
      </p:sp>
      <p:graphicFrame>
        <p:nvGraphicFramePr>
          <p:cNvPr id="9" name="Chart Placeholder 9" descr="This chart shows the usage of social media posts vs news organisations’ websites/apps – using the 2022, 2020, 2019 and 2018 combined F2F &amp; online data. Among the adults who claim to consume news via social media, 41% mostly get news from social media posts during 2022, 30% mostly get news directly from news organisations and 25% get their news equally from both.">
            <a:extLst>
              <a:ext uri="{FF2B5EF4-FFF2-40B4-BE49-F238E27FC236}">
                <a16:creationId xmlns:a16="http://schemas.microsoft.com/office/drawing/2014/main" id="{85327D53-A9F1-B63C-55CE-D03410A31CE2}"/>
              </a:ext>
            </a:extLst>
          </p:cNvPr>
          <p:cNvGraphicFramePr>
            <a:graphicFrameLocks noGrp="1"/>
          </p:cNvGraphicFramePr>
          <p:nvPr>
            <p:ph type="chart" sz="quarter" idx="13"/>
            <p:extLst>
              <p:ext uri="{D42A27DB-BD31-4B8C-83A1-F6EECF244321}">
                <p14:modId xmlns:p14="http://schemas.microsoft.com/office/powerpoint/2010/main" val="2253649531"/>
              </p:ext>
            </p:extLst>
          </p:nvPr>
        </p:nvGraphicFramePr>
        <p:xfrm>
          <a:off x="340540" y="2255834"/>
          <a:ext cx="8335916" cy="3517645"/>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4">
            <a:extLst>
              <a:ext uri="{FF2B5EF4-FFF2-40B4-BE49-F238E27FC236}">
                <a16:creationId xmlns:a16="http://schemas.microsoft.com/office/drawing/2014/main" id="{BD560AFC-84DD-780C-6B66-925EA4A85201}"/>
              </a:ext>
            </a:extLst>
          </p:cNvPr>
          <p:cNvSpPr txBox="1">
            <a:spLocks/>
          </p:cNvSpPr>
          <p:nvPr/>
        </p:nvSpPr>
        <p:spPr>
          <a:xfrm>
            <a:off x="11253" y="5972438"/>
            <a:ext cx="9046078" cy="880439"/>
          </a:xfrm>
          <a:prstGeom prst="rect">
            <a:avLst/>
          </a:prstGeom>
        </p:spPr>
        <p:txBody>
          <a:bodyPr/>
          <a:lstStyle>
            <a:lvl1pPr marL="0" indent="0" algn="l" defTabSz="457200" rtl="0" eaLnBrk="1" latinLnBrk="0" hangingPunct="1">
              <a:spcBef>
                <a:spcPct val="20000"/>
              </a:spcBef>
              <a:buFont typeface="Arial"/>
              <a:buNone/>
              <a:defRPr sz="1000" kern="1200" baseline="0">
                <a:ln>
                  <a:noFill/>
                </a:ln>
                <a:solidFill>
                  <a:schemeClr val="bg1"/>
                </a:solidFill>
                <a:effectLst/>
                <a:latin typeface="+mj-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spcBef>
                <a:spcPts val="200"/>
              </a:spcBef>
              <a:tabLst>
                <a:tab pos="8229600" algn="r"/>
              </a:tabLst>
            </a:pPr>
            <a:r>
              <a:rPr lang="en-GB" dirty="0"/>
              <a:t>Source: </a:t>
            </a:r>
            <a:r>
              <a:rPr lang="en-CA" dirty="0"/>
              <a:t>Ofcom News Consumption Survey 2022 – </a:t>
            </a:r>
            <a:r>
              <a:rPr lang="en-CA" dirty="0">
                <a:solidFill>
                  <a:srgbClr val="FFFF00"/>
                </a:solidFill>
              </a:rPr>
              <a:t>COMBINED F2F &amp; ONLINE </a:t>
            </a:r>
            <a:r>
              <a:rPr lang="en-CA" dirty="0"/>
              <a:t>sample</a:t>
            </a:r>
          </a:p>
          <a:p>
            <a:pPr>
              <a:lnSpc>
                <a:spcPct val="90000"/>
              </a:lnSpc>
              <a:spcBef>
                <a:spcPts val="200"/>
              </a:spcBef>
            </a:pPr>
            <a:r>
              <a:rPr lang="en-GB" dirty="0"/>
              <a:t>Question: </a:t>
            </a:r>
            <a:r>
              <a:rPr lang="en-US" dirty="0"/>
              <a:t>D15. And if you had to choose, which one of the following would you say is closest to the way you find out about news when you’re online? </a:t>
            </a:r>
          </a:p>
          <a:p>
            <a:pPr>
              <a:lnSpc>
                <a:spcPct val="90000"/>
              </a:lnSpc>
              <a:spcBef>
                <a:spcPts val="200"/>
              </a:spcBef>
            </a:pPr>
            <a:r>
              <a:rPr lang="en-GB" dirty="0"/>
              <a:t>Base: All using social media for news – 2022 W2*=1365, 2020=2143, 2019=2331, 2018=2058    </a:t>
            </a:r>
          </a:p>
          <a:p>
            <a:pPr>
              <a:lnSpc>
                <a:spcPct val="90000"/>
              </a:lnSpc>
              <a:spcBef>
                <a:spcPts val="200"/>
              </a:spcBef>
            </a:pPr>
            <a:r>
              <a:rPr lang="en-GB" dirty="0"/>
              <a:t>*2022 W1, and </a:t>
            </a:r>
            <a:r>
              <a:rPr lang="en-CA" dirty="0"/>
              <a:t>2021, data not shown because face-to-face fieldwork was not possible during Covid-19 pandemic</a:t>
            </a:r>
            <a:endParaRPr lang="en-GB" dirty="0"/>
          </a:p>
          <a:p>
            <a:pPr>
              <a:lnSpc>
                <a:spcPct val="90000"/>
              </a:lnSpc>
              <a:spcBef>
                <a:spcPts val="200"/>
              </a:spcBef>
            </a:pPr>
            <a:r>
              <a:rPr lang="en-US" dirty="0"/>
              <a:t>Green/red triangles </a:t>
            </a:r>
            <a:r>
              <a:rPr lang="en-GB" dirty="0"/>
              <a:t>indicate statistically significant differences between 2022 and 2020 (at 99% confidence level)</a:t>
            </a:r>
          </a:p>
        </p:txBody>
      </p:sp>
    </p:spTree>
    <p:extLst>
      <p:ext uri="{BB962C8B-B14F-4D97-AF65-F5344CB8AC3E}">
        <p14:creationId xmlns:p14="http://schemas.microsoft.com/office/powerpoint/2010/main" val="11636272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6317" y="1277301"/>
            <a:ext cx="9046078" cy="300991"/>
          </a:xfrm>
          <a:prstGeom prst="rect">
            <a:avLst/>
          </a:prstGeom>
        </p:spPr>
        <p:txBody>
          <a:bodyPr/>
          <a:lstStyle/>
          <a:p>
            <a:r>
              <a:rPr lang="en-GB" kern="0">
                <a:cs typeface="Arial" pitchFamily="34" charset="0"/>
              </a:rPr>
              <a:t>How news is accessed via social media 2022*</a:t>
            </a:r>
            <a:br>
              <a:rPr lang="en-GB" kern="0">
                <a:cs typeface="Arial" pitchFamily="34" charset="0"/>
              </a:rPr>
            </a:br>
            <a:r>
              <a:rPr lang="en-GB" sz="1100" i="1" kern="0">
                <a:cs typeface="Arial" pitchFamily="34" charset="0"/>
              </a:rPr>
              <a:t>All using each type of social media for news </a:t>
            </a:r>
            <a:br>
              <a:rPr lang="en-GB" kern="0">
                <a:cs typeface="Arial" pitchFamily="34" charset="0"/>
              </a:rPr>
            </a:br>
            <a:endParaRPr lang="en-GB"/>
          </a:p>
        </p:txBody>
      </p:sp>
      <p:sp>
        <p:nvSpPr>
          <p:cNvPr id="4" name="Text Placeholder 3"/>
          <p:cNvSpPr>
            <a:spLocks noGrp="1"/>
          </p:cNvSpPr>
          <p:nvPr>
            <p:ph type="body" sz="quarter" idx="14"/>
          </p:nvPr>
        </p:nvSpPr>
        <p:spPr>
          <a:xfrm>
            <a:off x="103790" y="336342"/>
            <a:ext cx="7429524" cy="705057"/>
          </a:xfrm>
          <a:prstGeom prst="rect">
            <a:avLst/>
          </a:prstGeom>
        </p:spPr>
        <p:txBody>
          <a:bodyPr anchor="t" anchorCtr="0"/>
          <a:lstStyle/>
          <a:p>
            <a:pPr>
              <a:lnSpc>
                <a:spcPts val="1700"/>
              </a:lnSpc>
            </a:pPr>
            <a:r>
              <a:rPr lang="en-GB" sz="1800" dirty="0"/>
              <a:t>News on social media sites is most likely to be accessed via ‘stories that are trending’, ‘seeing comments’ and ‘links to stories’. Almost 3 in 5 TikTok users ‘see videos about news stories’ from friends/people they follow</a:t>
            </a:r>
          </a:p>
        </p:txBody>
      </p:sp>
      <p:sp>
        <p:nvSpPr>
          <p:cNvPr id="13" name="Title 1">
            <a:extLst>
              <a:ext uri="{FF2B5EF4-FFF2-40B4-BE49-F238E27FC236}">
                <a16:creationId xmlns:a16="http://schemas.microsoft.com/office/drawing/2014/main" id="{9489FE2C-13A8-420D-9D7A-2D337C6A0AA4}"/>
              </a:ext>
            </a:extLst>
          </p:cNvPr>
          <p:cNvSpPr txBox="1">
            <a:spLocks/>
          </p:cNvSpPr>
          <p:nvPr/>
        </p:nvSpPr>
        <p:spPr>
          <a:xfrm>
            <a:off x="96317" y="1008842"/>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dirty="0">
                <a:latin typeface="+mn-lt"/>
                <a:cs typeface="Arial" pitchFamily="34" charset="0"/>
              </a:rPr>
              <a:t>Figure 7.4</a:t>
            </a:r>
            <a:br>
              <a:rPr lang="en-GB" sz="1800" b="1" dirty="0">
                <a:latin typeface="+mn-lt"/>
                <a:cs typeface="Arial" pitchFamily="34" charset="0"/>
              </a:rPr>
            </a:br>
            <a:endParaRPr lang="en-GB" sz="1800" b="1" dirty="0">
              <a:latin typeface="+mn-lt"/>
              <a:cs typeface="Arial" pitchFamily="34" charset="0"/>
            </a:endParaRPr>
          </a:p>
        </p:txBody>
      </p:sp>
      <p:pic>
        <p:nvPicPr>
          <p:cNvPr id="2" name="Picture 1" descr="This chart shows how news is accessed via Facebook, Twitter, Instagram, Snapchat and TikTok during 2022 – using the combined F2F &amp; online data. The main points are referred to in the commentary text.">
            <a:extLst>
              <a:ext uri="{FF2B5EF4-FFF2-40B4-BE49-F238E27FC236}">
                <a16:creationId xmlns:a16="http://schemas.microsoft.com/office/drawing/2014/main" id="{A11DC1BB-CBFA-F111-FCEB-C85FD8ACCB2E}"/>
              </a:ext>
            </a:extLst>
          </p:cNvPr>
          <p:cNvPicPr>
            <a:picLocks noChangeAspect="1"/>
          </p:cNvPicPr>
          <p:nvPr/>
        </p:nvPicPr>
        <p:blipFill>
          <a:blip r:embed="rId3"/>
          <a:stretch>
            <a:fillRect/>
          </a:stretch>
        </p:blipFill>
        <p:spPr>
          <a:xfrm>
            <a:off x="219075" y="1863317"/>
            <a:ext cx="9144000" cy="4026716"/>
          </a:xfrm>
          <a:prstGeom prst="rect">
            <a:avLst/>
          </a:prstGeom>
        </p:spPr>
      </p:pic>
      <p:sp>
        <p:nvSpPr>
          <p:cNvPr id="7" name="Text Placeholder 4">
            <a:extLst>
              <a:ext uri="{FF2B5EF4-FFF2-40B4-BE49-F238E27FC236}">
                <a16:creationId xmlns:a16="http://schemas.microsoft.com/office/drawing/2014/main" id="{C9760006-A226-42BC-9B2E-635C5D3A89D9}"/>
              </a:ext>
            </a:extLst>
          </p:cNvPr>
          <p:cNvSpPr txBox="1">
            <a:spLocks/>
          </p:cNvSpPr>
          <p:nvPr/>
        </p:nvSpPr>
        <p:spPr>
          <a:xfrm>
            <a:off x="11253" y="5972438"/>
            <a:ext cx="9046078" cy="880439"/>
          </a:xfrm>
          <a:prstGeom prst="rect">
            <a:avLst/>
          </a:prstGeom>
        </p:spPr>
        <p:txBody>
          <a:bodyPr/>
          <a:lstStyle>
            <a:lvl1pPr marL="0" indent="0" algn="l" defTabSz="457200" rtl="0" eaLnBrk="1" latinLnBrk="0" hangingPunct="1">
              <a:spcBef>
                <a:spcPct val="20000"/>
              </a:spcBef>
              <a:buFont typeface="Arial"/>
              <a:buNone/>
              <a:defRPr sz="1000" kern="1200" baseline="0">
                <a:ln>
                  <a:noFill/>
                </a:ln>
                <a:solidFill>
                  <a:schemeClr val="bg1"/>
                </a:solidFill>
                <a:effectLst/>
                <a:latin typeface="+mj-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spcBef>
                <a:spcPts val="200"/>
              </a:spcBef>
              <a:tabLst>
                <a:tab pos="8229600" algn="r"/>
              </a:tabLst>
            </a:pPr>
            <a:r>
              <a:rPr lang="en-GB" dirty="0"/>
              <a:t>Source: </a:t>
            </a:r>
            <a:r>
              <a:rPr lang="en-CA" dirty="0"/>
              <a:t>Ofcom News Consumption Survey 2022 – </a:t>
            </a:r>
            <a:r>
              <a:rPr lang="en-CA" dirty="0">
                <a:solidFill>
                  <a:srgbClr val="FFFF00"/>
                </a:solidFill>
              </a:rPr>
              <a:t>COMBINED F2F &amp; ONLINE </a:t>
            </a:r>
            <a:r>
              <a:rPr lang="en-CA" dirty="0"/>
              <a:t>sample</a:t>
            </a:r>
          </a:p>
          <a:p>
            <a:pPr>
              <a:lnSpc>
                <a:spcPct val="90000"/>
              </a:lnSpc>
              <a:spcBef>
                <a:spcPts val="200"/>
              </a:spcBef>
            </a:pPr>
            <a:r>
              <a:rPr lang="en-GB" dirty="0"/>
              <a:t>Question: </a:t>
            </a:r>
            <a:r>
              <a:rPr lang="en-US" dirty="0"/>
              <a:t>D9. Earlier you mentioned that you get news from [social media site]. Which of the following do you do nowadays? </a:t>
            </a:r>
          </a:p>
          <a:p>
            <a:pPr>
              <a:lnSpc>
                <a:spcPct val="90000"/>
              </a:lnSpc>
              <a:spcBef>
                <a:spcPts val="200"/>
              </a:spcBef>
            </a:pPr>
            <a:r>
              <a:rPr lang="en-GB" dirty="0"/>
              <a:t>Base: All using each site for news 2022 W2* – Facebook=918, Twitter=530, Instagram=513, Snapchat=174, </a:t>
            </a:r>
            <a:r>
              <a:rPr lang="en-GB" dirty="0" err="1"/>
              <a:t>TikTok</a:t>
            </a:r>
            <a:r>
              <a:rPr lang="en-GB" dirty="0"/>
              <a:t>=239</a:t>
            </a:r>
          </a:p>
          <a:p>
            <a:pPr>
              <a:lnSpc>
                <a:spcPct val="90000"/>
              </a:lnSpc>
              <a:spcBef>
                <a:spcPts val="200"/>
              </a:spcBef>
            </a:pPr>
            <a:r>
              <a:rPr lang="en-GB" dirty="0"/>
              <a:t>*2022 W1, and </a:t>
            </a:r>
            <a:r>
              <a:rPr lang="en-CA" dirty="0"/>
              <a:t>2021, data not shown because face-to-face fieldwork was not possible during Covid-19 pandemic     **Different list of responses used for TikTok</a:t>
            </a:r>
            <a:endParaRPr lang="en-GB" dirty="0"/>
          </a:p>
          <a:p>
            <a:pPr>
              <a:lnSpc>
                <a:spcPct val="90000"/>
              </a:lnSpc>
              <a:spcBef>
                <a:spcPts val="200"/>
              </a:spcBef>
            </a:pPr>
            <a:r>
              <a:rPr lang="en-US" dirty="0"/>
              <a:t>Green/red triangles </a:t>
            </a:r>
            <a:r>
              <a:rPr lang="en-GB" dirty="0"/>
              <a:t>indicate statistically significant differences between 2022 and 2020 (at 99% confidence level)</a:t>
            </a:r>
          </a:p>
        </p:txBody>
      </p:sp>
    </p:spTree>
    <p:extLst>
      <p:ext uri="{BB962C8B-B14F-4D97-AF65-F5344CB8AC3E}">
        <p14:creationId xmlns:p14="http://schemas.microsoft.com/office/powerpoint/2010/main" val="15223741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102126" y="1521154"/>
            <a:ext cx="9046078" cy="300991"/>
          </a:xfrm>
          <a:prstGeom prst="rect">
            <a:avLst/>
          </a:prstGeom>
        </p:spPr>
        <p:txBody>
          <a:bodyPr/>
          <a:lstStyle/>
          <a:p>
            <a:r>
              <a:rPr lang="en-GB"/>
              <a:t>Proportion of news on social media accessed from each type of source</a:t>
            </a:r>
            <a:br>
              <a:rPr lang="en-GB" kern="0">
                <a:cs typeface="Arial" pitchFamily="34" charset="0"/>
              </a:rPr>
            </a:br>
            <a:r>
              <a:rPr lang="en-GB" sz="1100" i="1" kern="0">
                <a:cs typeface="Arial" pitchFamily="34" charset="0"/>
              </a:rPr>
              <a:t>All using each type of social media for news </a:t>
            </a:r>
            <a:br>
              <a:rPr lang="en-GB" sz="1100" i="1" kern="0">
                <a:cs typeface="Arial" pitchFamily="34" charset="0"/>
              </a:rPr>
            </a:br>
            <a:endParaRPr lang="en-GB" sz="1100" i="1" kern="0">
              <a:cs typeface="Arial" pitchFamily="34" charset="0"/>
            </a:endParaRPr>
          </a:p>
        </p:txBody>
      </p:sp>
      <p:sp>
        <p:nvSpPr>
          <p:cNvPr id="7" name="Text Placeholder 6"/>
          <p:cNvSpPr>
            <a:spLocks noGrp="1"/>
          </p:cNvSpPr>
          <p:nvPr>
            <p:ph type="body" sz="quarter" idx="14"/>
          </p:nvPr>
        </p:nvSpPr>
        <p:spPr>
          <a:xfrm>
            <a:off x="105896" y="344843"/>
            <a:ext cx="7403514" cy="705057"/>
          </a:xfrm>
        </p:spPr>
        <p:txBody>
          <a:bodyPr anchor="t" anchorCtr="0"/>
          <a:lstStyle/>
          <a:p>
            <a:pPr>
              <a:lnSpc>
                <a:spcPts val="1700"/>
              </a:lnSpc>
            </a:pPr>
            <a:r>
              <a:rPr lang="en-GB" sz="1800" dirty="0"/>
              <a:t>Those consuming news on Facebook, Twitter, Instagram and Snapchat are more likely to do so from ‘news organisations’</a:t>
            </a:r>
            <a:endParaRPr lang="en-US" sz="1800" dirty="0"/>
          </a:p>
        </p:txBody>
      </p:sp>
      <p:sp>
        <p:nvSpPr>
          <p:cNvPr id="12" name="Title 1">
            <a:extLst>
              <a:ext uri="{FF2B5EF4-FFF2-40B4-BE49-F238E27FC236}">
                <a16:creationId xmlns:a16="http://schemas.microsoft.com/office/drawing/2014/main" id="{4A3E0CC8-1F6F-42E9-9BB1-844358EF3EBE}"/>
              </a:ext>
            </a:extLst>
          </p:cNvPr>
          <p:cNvSpPr txBox="1">
            <a:spLocks/>
          </p:cNvSpPr>
          <p:nvPr/>
        </p:nvSpPr>
        <p:spPr>
          <a:xfrm>
            <a:off x="102126" y="1266187"/>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dirty="0">
                <a:latin typeface="+mn-lt"/>
                <a:cs typeface="Arial" pitchFamily="34" charset="0"/>
              </a:rPr>
              <a:t>Figure 7.5</a:t>
            </a:r>
            <a:br>
              <a:rPr lang="en-GB" sz="1800" b="1" dirty="0">
                <a:latin typeface="+mn-lt"/>
                <a:cs typeface="Arial" pitchFamily="34" charset="0"/>
              </a:rPr>
            </a:br>
            <a:endParaRPr lang="en-GB" sz="1800" b="1" dirty="0">
              <a:latin typeface="+mn-lt"/>
              <a:cs typeface="Arial" pitchFamily="34" charset="0"/>
            </a:endParaRPr>
          </a:p>
        </p:txBody>
      </p:sp>
      <p:sp>
        <p:nvSpPr>
          <p:cNvPr id="13" name="Text Placeholder 4"/>
          <p:cNvSpPr>
            <a:spLocks noGrp="1"/>
          </p:cNvSpPr>
          <p:nvPr>
            <p:ph type="body" sz="quarter" idx="12"/>
          </p:nvPr>
        </p:nvSpPr>
        <p:spPr>
          <a:xfrm>
            <a:off x="11253" y="5977560"/>
            <a:ext cx="8889610" cy="880439"/>
          </a:xfrm>
        </p:spPr>
        <p:txBody>
          <a:bodyPr/>
          <a:lstStyle/>
          <a:p>
            <a:pPr>
              <a:lnSpc>
                <a:spcPct val="90000"/>
              </a:lnSpc>
              <a:spcBef>
                <a:spcPts val="200"/>
              </a:spcBef>
              <a:tabLst>
                <a:tab pos="8697913" algn="r"/>
              </a:tabLst>
            </a:pPr>
            <a:r>
              <a:rPr lang="en-GB" dirty="0"/>
              <a:t>Source: </a:t>
            </a:r>
            <a:r>
              <a:rPr lang="en-CA" dirty="0"/>
              <a:t>Ofcom News Consumption Survey 2022 - </a:t>
            </a:r>
            <a:r>
              <a:rPr lang="en-CA" dirty="0">
                <a:solidFill>
                  <a:srgbClr val="FFFF00"/>
                </a:solidFill>
              </a:rPr>
              <a:t>COMBINED F2F &amp; ONLINE </a:t>
            </a:r>
            <a:r>
              <a:rPr lang="en-CA" dirty="0"/>
              <a:t>sample</a:t>
            </a:r>
          </a:p>
          <a:p>
            <a:pPr>
              <a:lnSpc>
                <a:spcPct val="90000"/>
              </a:lnSpc>
              <a:spcBef>
                <a:spcPts val="200"/>
              </a:spcBef>
              <a:tabLst>
                <a:tab pos="8229600" algn="r"/>
              </a:tabLst>
            </a:pPr>
            <a:r>
              <a:rPr lang="en-GB" dirty="0"/>
              <a:t>Question: </a:t>
            </a:r>
            <a:r>
              <a:rPr lang="en-US" dirty="0"/>
              <a:t>D10. Approximately what proportion of the news you get from [social media site] nowadays is from news </a:t>
            </a:r>
            <a:r>
              <a:rPr lang="en-US" dirty="0" err="1"/>
              <a:t>organisations</a:t>
            </a:r>
            <a:r>
              <a:rPr lang="en-US" dirty="0"/>
              <a:t>, friends and other people you follow?</a:t>
            </a:r>
          </a:p>
          <a:p>
            <a:pPr>
              <a:lnSpc>
                <a:spcPct val="90000"/>
              </a:lnSpc>
              <a:spcBef>
                <a:spcPts val="200"/>
              </a:spcBef>
              <a:tabLst>
                <a:tab pos="8229600" algn="r"/>
              </a:tabLst>
            </a:pPr>
            <a:r>
              <a:rPr lang="en-GB" dirty="0"/>
              <a:t>Base: All using each site for news 2022 W2* – Facebook=910, Twitter=526, Instagram=509, Snapchat=168</a:t>
            </a:r>
          </a:p>
          <a:p>
            <a:pPr>
              <a:lnSpc>
                <a:spcPct val="90000"/>
              </a:lnSpc>
              <a:spcBef>
                <a:spcPts val="200"/>
              </a:spcBef>
              <a:tabLst>
                <a:tab pos="8229600" algn="r"/>
              </a:tabLst>
            </a:pPr>
            <a:r>
              <a:rPr lang="en-GB" dirty="0"/>
              <a:t>*2022 W1, and </a:t>
            </a:r>
            <a:r>
              <a:rPr lang="en-CA" dirty="0"/>
              <a:t>2021, data not shown because face-to-face fieldwork was not possible during Covid-19 pandemic        </a:t>
            </a:r>
          </a:p>
          <a:p>
            <a:pPr>
              <a:lnSpc>
                <a:spcPct val="90000"/>
              </a:lnSpc>
              <a:spcBef>
                <a:spcPts val="200"/>
              </a:spcBef>
              <a:tabLst>
                <a:tab pos="8229600" algn="r"/>
              </a:tabLst>
            </a:pPr>
            <a:r>
              <a:rPr lang="en-US" dirty="0"/>
              <a:t>Green/red triangles </a:t>
            </a:r>
            <a:r>
              <a:rPr lang="en-GB" dirty="0"/>
              <a:t>indicate statistically significant differences between 2022 and 2020 (at 99% confidence level)</a:t>
            </a:r>
          </a:p>
        </p:txBody>
      </p:sp>
      <p:pic>
        <p:nvPicPr>
          <p:cNvPr id="2" name="Picture 1" descr="This chart shows the proportion of news on Facebook, Twitter, Instagram and Snapchat accessed via News organisations, friends and family and other people followed – using the 2022, 2020 and 2019 combined F2F &amp; online data. Those consuming news on Facebook, Twitter, Instagram and Snapchat are more likely to do so from ‘news organisations’">
            <a:extLst>
              <a:ext uri="{FF2B5EF4-FFF2-40B4-BE49-F238E27FC236}">
                <a16:creationId xmlns:a16="http://schemas.microsoft.com/office/drawing/2014/main" id="{A312F8B2-F046-45F1-B2E9-EFBB7968AC9C}"/>
              </a:ext>
            </a:extLst>
          </p:cNvPr>
          <p:cNvPicPr>
            <a:picLocks noChangeAspect="1"/>
          </p:cNvPicPr>
          <p:nvPr/>
        </p:nvPicPr>
        <p:blipFill>
          <a:blip r:embed="rId3"/>
          <a:stretch>
            <a:fillRect/>
          </a:stretch>
        </p:blipFill>
        <p:spPr>
          <a:xfrm>
            <a:off x="102126" y="1868500"/>
            <a:ext cx="8900931" cy="4109060"/>
          </a:xfrm>
          <a:prstGeom prst="rect">
            <a:avLst/>
          </a:prstGeom>
        </p:spPr>
      </p:pic>
    </p:spTree>
    <p:extLst>
      <p:ext uri="{BB962C8B-B14F-4D97-AF65-F5344CB8AC3E}">
        <p14:creationId xmlns:p14="http://schemas.microsoft.com/office/powerpoint/2010/main" val="35063922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102126" y="1521154"/>
            <a:ext cx="9046078" cy="300991"/>
          </a:xfrm>
          <a:prstGeom prst="rect">
            <a:avLst/>
          </a:prstGeom>
        </p:spPr>
        <p:txBody>
          <a:bodyPr/>
          <a:lstStyle/>
          <a:p>
            <a:r>
              <a:rPr lang="en-GB" dirty="0"/>
              <a:t>Proportion of news on </a:t>
            </a:r>
            <a:r>
              <a:rPr lang="en-GB" dirty="0" err="1"/>
              <a:t>TikTok</a:t>
            </a:r>
            <a:r>
              <a:rPr lang="en-GB" dirty="0"/>
              <a:t> accessed from each type of source</a:t>
            </a:r>
            <a:br>
              <a:rPr lang="en-GB" kern="0" dirty="0">
                <a:cs typeface="Arial" pitchFamily="34" charset="0"/>
              </a:rPr>
            </a:br>
            <a:r>
              <a:rPr lang="en-GB" sz="1100" i="1" kern="0" dirty="0">
                <a:cs typeface="Arial" pitchFamily="34" charset="0"/>
              </a:rPr>
              <a:t>All using </a:t>
            </a:r>
            <a:r>
              <a:rPr lang="en-GB" sz="1100" i="1" kern="0" dirty="0" err="1">
                <a:cs typeface="Arial" pitchFamily="34" charset="0"/>
              </a:rPr>
              <a:t>TikTok</a:t>
            </a:r>
            <a:r>
              <a:rPr lang="en-GB" sz="1100" i="1" kern="0" dirty="0">
                <a:cs typeface="Arial" pitchFamily="34" charset="0"/>
              </a:rPr>
              <a:t> for news </a:t>
            </a:r>
            <a:br>
              <a:rPr lang="en-GB" sz="1100" i="1" kern="0" dirty="0">
                <a:cs typeface="Arial" pitchFamily="34" charset="0"/>
              </a:rPr>
            </a:br>
            <a:endParaRPr lang="en-GB" sz="1100" i="1" kern="0" dirty="0">
              <a:cs typeface="Arial" pitchFamily="34" charset="0"/>
            </a:endParaRPr>
          </a:p>
        </p:txBody>
      </p:sp>
      <p:sp>
        <p:nvSpPr>
          <p:cNvPr id="7" name="Text Placeholder 6"/>
          <p:cNvSpPr>
            <a:spLocks noGrp="1"/>
          </p:cNvSpPr>
          <p:nvPr>
            <p:ph type="body" sz="quarter" idx="14"/>
          </p:nvPr>
        </p:nvSpPr>
        <p:spPr>
          <a:xfrm>
            <a:off x="105896" y="333957"/>
            <a:ext cx="7403514" cy="705057"/>
          </a:xfrm>
        </p:spPr>
        <p:txBody>
          <a:bodyPr anchor="t" anchorCtr="0"/>
          <a:lstStyle/>
          <a:p>
            <a:pPr>
              <a:lnSpc>
                <a:spcPts val="1700"/>
              </a:lnSpc>
            </a:pPr>
            <a:r>
              <a:rPr lang="en-GB" sz="1800" dirty="0"/>
              <a:t>Those consuming news on </a:t>
            </a:r>
            <a:r>
              <a:rPr lang="en-GB" sz="1800" dirty="0" err="1"/>
              <a:t>TikTok</a:t>
            </a:r>
            <a:r>
              <a:rPr lang="en-GB" sz="1800" dirty="0"/>
              <a:t> are most likely to do so from </a:t>
            </a:r>
            <a:r>
              <a:rPr lang="en-GB" sz="1800"/>
              <a:t>‘other people </a:t>
            </a:r>
            <a:r>
              <a:rPr lang="en-GB" sz="1800" dirty="0"/>
              <a:t>they follow’</a:t>
            </a:r>
            <a:endParaRPr lang="en-US" sz="1800" dirty="0"/>
          </a:p>
        </p:txBody>
      </p:sp>
      <p:sp>
        <p:nvSpPr>
          <p:cNvPr id="12" name="Title 1">
            <a:extLst>
              <a:ext uri="{FF2B5EF4-FFF2-40B4-BE49-F238E27FC236}">
                <a16:creationId xmlns:a16="http://schemas.microsoft.com/office/drawing/2014/main" id="{4A3E0CC8-1F6F-42E9-9BB1-844358EF3EBE}"/>
              </a:ext>
            </a:extLst>
          </p:cNvPr>
          <p:cNvSpPr txBox="1">
            <a:spLocks/>
          </p:cNvSpPr>
          <p:nvPr/>
        </p:nvSpPr>
        <p:spPr>
          <a:xfrm>
            <a:off x="102126" y="1266187"/>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dirty="0">
                <a:latin typeface="+mn-lt"/>
                <a:cs typeface="Arial" pitchFamily="34" charset="0"/>
              </a:rPr>
              <a:t>Figure 7.6</a:t>
            </a:r>
            <a:br>
              <a:rPr lang="en-GB" sz="1800" b="1" dirty="0">
                <a:latin typeface="+mn-lt"/>
                <a:cs typeface="Arial" pitchFamily="34" charset="0"/>
              </a:rPr>
            </a:br>
            <a:endParaRPr lang="en-GB" sz="1800" b="1" dirty="0">
              <a:latin typeface="+mn-lt"/>
              <a:cs typeface="Arial" pitchFamily="34" charset="0"/>
            </a:endParaRPr>
          </a:p>
        </p:txBody>
      </p:sp>
      <p:sp>
        <p:nvSpPr>
          <p:cNvPr id="13" name="Text Placeholder 4"/>
          <p:cNvSpPr>
            <a:spLocks noGrp="1"/>
          </p:cNvSpPr>
          <p:nvPr>
            <p:ph type="body" sz="quarter" idx="12"/>
          </p:nvPr>
        </p:nvSpPr>
        <p:spPr>
          <a:xfrm>
            <a:off x="11253" y="5977560"/>
            <a:ext cx="8889610" cy="880439"/>
          </a:xfrm>
        </p:spPr>
        <p:txBody>
          <a:bodyPr/>
          <a:lstStyle/>
          <a:p>
            <a:pPr>
              <a:lnSpc>
                <a:spcPct val="90000"/>
              </a:lnSpc>
              <a:spcBef>
                <a:spcPts val="200"/>
              </a:spcBef>
              <a:tabLst>
                <a:tab pos="8697913" algn="r"/>
              </a:tabLst>
            </a:pPr>
            <a:r>
              <a:rPr lang="en-GB" dirty="0"/>
              <a:t>Source: </a:t>
            </a:r>
            <a:r>
              <a:rPr lang="en-CA" dirty="0"/>
              <a:t>Ofcom News Consumption Survey 2022 - </a:t>
            </a:r>
            <a:r>
              <a:rPr lang="en-CA" dirty="0">
                <a:solidFill>
                  <a:srgbClr val="FFFF00"/>
                </a:solidFill>
              </a:rPr>
              <a:t>COMBINED F2F &amp; ONLINE </a:t>
            </a:r>
            <a:r>
              <a:rPr lang="en-CA" dirty="0"/>
              <a:t>sample</a:t>
            </a:r>
          </a:p>
          <a:p>
            <a:pPr>
              <a:lnSpc>
                <a:spcPct val="90000"/>
              </a:lnSpc>
              <a:spcBef>
                <a:spcPts val="200"/>
              </a:spcBef>
              <a:tabLst>
                <a:tab pos="8229600" algn="r"/>
              </a:tabLst>
            </a:pPr>
            <a:r>
              <a:rPr lang="en-GB" dirty="0"/>
              <a:t>Question: </a:t>
            </a:r>
            <a:r>
              <a:rPr lang="en-US" dirty="0"/>
              <a:t>D10. Approximately what proportion of the news you get from TikTok nowadays is from news </a:t>
            </a:r>
            <a:r>
              <a:rPr lang="en-US" dirty="0" err="1"/>
              <a:t>organisations</a:t>
            </a:r>
            <a:r>
              <a:rPr lang="en-US" dirty="0"/>
              <a:t>, friends and other people you follow?</a:t>
            </a:r>
          </a:p>
          <a:p>
            <a:pPr>
              <a:lnSpc>
                <a:spcPct val="90000"/>
              </a:lnSpc>
              <a:spcBef>
                <a:spcPts val="200"/>
              </a:spcBef>
              <a:tabLst>
                <a:tab pos="8229600" algn="r"/>
              </a:tabLst>
            </a:pPr>
            <a:r>
              <a:rPr lang="en-GB" dirty="0"/>
              <a:t>Base: All using </a:t>
            </a:r>
            <a:r>
              <a:rPr lang="en-GB" dirty="0" err="1"/>
              <a:t>TikTok</a:t>
            </a:r>
            <a:r>
              <a:rPr lang="en-GB" dirty="0"/>
              <a:t> for news 2022 W2* =232 </a:t>
            </a:r>
          </a:p>
          <a:p>
            <a:pPr>
              <a:lnSpc>
                <a:spcPct val="90000"/>
              </a:lnSpc>
              <a:spcBef>
                <a:spcPts val="200"/>
              </a:spcBef>
              <a:tabLst>
                <a:tab pos="8229600" algn="r"/>
              </a:tabLst>
            </a:pPr>
            <a:r>
              <a:rPr lang="en-GB" dirty="0"/>
              <a:t>*2022 W1 </a:t>
            </a:r>
            <a:r>
              <a:rPr lang="en-CA" dirty="0"/>
              <a:t>data not shown because face-to-face fieldwork was not possible during Covid-19 pandemic</a:t>
            </a:r>
          </a:p>
          <a:p>
            <a:pPr>
              <a:lnSpc>
                <a:spcPct val="90000"/>
              </a:lnSpc>
              <a:spcBef>
                <a:spcPts val="200"/>
              </a:spcBef>
              <a:tabLst>
                <a:tab pos="8229600" algn="r"/>
              </a:tabLst>
            </a:pPr>
            <a:r>
              <a:rPr lang="en-CA" dirty="0"/>
              <a:t>D10 for </a:t>
            </a:r>
            <a:r>
              <a:rPr lang="en-CA" dirty="0" err="1"/>
              <a:t>TikTok</a:t>
            </a:r>
            <a:r>
              <a:rPr lang="en-CA" dirty="0"/>
              <a:t> not comparable to D10 for other social media due to question differences</a:t>
            </a:r>
          </a:p>
        </p:txBody>
      </p:sp>
      <p:graphicFrame>
        <p:nvGraphicFramePr>
          <p:cNvPr id="8" name="Chart Placeholder 9" descr="This chart shows the usage of social media posts vs news organisations’ websites/apps – using the 2022, 2020, 2019 and 2018 combined F2F &amp; online data. Among the adults who claim to consume news via social media, 41% mostly get news from social media posts during 2022, 30% mostly get news directly from news organisations and 25% get their news equally from both.">
            <a:extLst>
              <a:ext uri="{FF2B5EF4-FFF2-40B4-BE49-F238E27FC236}">
                <a16:creationId xmlns:a16="http://schemas.microsoft.com/office/drawing/2014/main" id="{CCEF497C-9F81-4A2B-ABF0-74CFCABEB607}"/>
              </a:ext>
            </a:extLst>
          </p:cNvPr>
          <p:cNvGraphicFramePr>
            <a:graphicFrameLocks noGrp="1"/>
          </p:cNvGraphicFramePr>
          <p:nvPr>
            <p:ph type="chart" sz="quarter" idx="13"/>
            <p:extLst>
              <p:ext uri="{D42A27DB-BD31-4B8C-83A1-F6EECF244321}">
                <p14:modId xmlns:p14="http://schemas.microsoft.com/office/powerpoint/2010/main" val="15014778"/>
              </p:ext>
            </p:extLst>
          </p:nvPr>
        </p:nvGraphicFramePr>
        <p:xfrm>
          <a:off x="340540" y="2255834"/>
          <a:ext cx="8335916" cy="35176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183051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107094" y="1402873"/>
            <a:ext cx="9046078" cy="300991"/>
          </a:xfrm>
          <a:prstGeom prst="rect">
            <a:avLst/>
          </a:prstGeom>
        </p:spPr>
        <p:txBody>
          <a:bodyPr/>
          <a:lstStyle/>
          <a:p>
            <a:pPr>
              <a:tabLst>
                <a:tab pos="4914900" algn="l"/>
              </a:tabLst>
            </a:pPr>
            <a:r>
              <a:rPr lang="en-GB" dirty="0"/>
              <a:t>News organisations followed on social media 2022*</a:t>
            </a:r>
            <a:br>
              <a:rPr lang="en-GB" kern="0" dirty="0">
                <a:cs typeface="Arial" pitchFamily="34" charset="0"/>
              </a:rPr>
            </a:br>
            <a:r>
              <a:rPr lang="en-GB" sz="1100" i="1" kern="0" dirty="0">
                <a:cs typeface="Arial" pitchFamily="34" charset="0"/>
              </a:rPr>
              <a:t>All accessing news organisations via each type of social media </a:t>
            </a:r>
            <a:br>
              <a:rPr lang="en-GB" sz="1100" i="1" kern="0" dirty="0">
                <a:cs typeface="Arial" pitchFamily="34" charset="0"/>
              </a:rPr>
            </a:br>
            <a:endParaRPr lang="en-GB" sz="1100" i="1" kern="0" dirty="0">
              <a:cs typeface="Arial" pitchFamily="34" charset="0"/>
            </a:endParaRPr>
          </a:p>
        </p:txBody>
      </p:sp>
      <p:sp>
        <p:nvSpPr>
          <p:cNvPr id="7" name="Text Placeholder 6"/>
          <p:cNvSpPr>
            <a:spLocks noGrp="1"/>
          </p:cNvSpPr>
          <p:nvPr>
            <p:ph type="body" sz="quarter" idx="14"/>
          </p:nvPr>
        </p:nvSpPr>
        <p:spPr>
          <a:xfrm>
            <a:off x="100231" y="336342"/>
            <a:ext cx="7406356" cy="705057"/>
          </a:xfrm>
        </p:spPr>
        <p:txBody>
          <a:bodyPr anchor="t" anchorCtr="0"/>
          <a:lstStyle/>
          <a:p>
            <a:pPr>
              <a:lnSpc>
                <a:spcPts val="1800"/>
              </a:lnSpc>
            </a:pPr>
            <a:r>
              <a:rPr lang="en-GB" sz="1800" dirty="0"/>
              <a:t>Among those who follow news organisations on social media, BBC remains the most common source, generally followed by Sky News</a:t>
            </a:r>
            <a:endParaRPr lang="en-US" sz="1800" dirty="0"/>
          </a:p>
        </p:txBody>
      </p:sp>
      <p:sp>
        <p:nvSpPr>
          <p:cNvPr id="10" name="Title 1">
            <a:extLst>
              <a:ext uri="{FF2B5EF4-FFF2-40B4-BE49-F238E27FC236}">
                <a16:creationId xmlns:a16="http://schemas.microsoft.com/office/drawing/2014/main" id="{8B90F62E-6D56-4E8C-B316-94207F0F01BA}"/>
              </a:ext>
            </a:extLst>
          </p:cNvPr>
          <p:cNvSpPr txBox="1">
            <a:spLocks/>
          </p:cNvSpPr>
          <p:nvPr/>
        </p:nvSpPr>
        <p:spPr>
          <a:xfrm>
            <a:off x="105871" y="1085596"/>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dirty="0">
                <a:latin typeface="+mn-lt"/>
                <a:cs typeface="Arial" pitchFamily="34" charset="0"/>
              </a:rPr>
              <a:t>Figure 7.7</a:t>
            </a:r>
            <a:br>
              <a:rPr lang="en-GB" sz="1800" b="1" dirty="0">
                <a:latin typeface="+mn-lt"/>
                <a:cs typeface="Arial" pitchFamily="34" charset="0"/>
              </a:rPr>
            </a:br>
            <a:endParaRPr lang="en-GB" sz="1800" b="1" dirty="0">
              <a:latin typeface="+mn-lt"/>
              <a:cs typeface="Arial" pitchFamily="34" charset="0"/>
            </a:endParaRPr>
          </a:p>
        </p:txBody>
      </p:sp>
      <p:sp>
        <p:nvSpPr>
          <p:cNvPr id="8" name="Text Placeholder 4">
            <a:extLst>
              <a:ext uri="{FF2B5EF4-FFF2-40B4-BE49-F238E27FC236}">
                <a16:creationId xmlns:a16="http://schemas.microsoft.com/office/drawing/2014/main" id="{444819F6-CD7A-8E27-5FA0-34FCD977EC2B}"/>
              </a:ext>
            </a:extLst>
          </p:cNvPr>
          <p:cNvSpPr txBox="1">
            <a:spLocks/>
          </p:cNvSpPr>
          <p:nvPr/>
        </p:nvSpPr>
        <p:spPr>
          <a:xfrm>
            <a:off x="11253" y="5972438"/>
            <a:ext cx="9046078" cy="880439"/>
          </a:xfrm>
          <a:prstGeom prst="rect">
            <a:avLst/>
          </a:prstGeom>
        </p:spPr>
        <p:txBody>
          <a:bodyPr/>
          <a:lstStyle>
            <a:lvl1pPr marL="0" indent="0" algn="l" defTabSz="457200" rtl="0" eaLnBrk="1" latinLnBrk="0" hangingPunct="1">
              <a:spcBef>
                <a:spcPct val="20000"/>
              </a:spcBef>
              <a:buFont typeface="Arial"/>
              <a:buNone/>
              <a:defRPr sz="1000" kern="1200" baseline="0">
                <a:ln>
                  <a:noFill/>
                </a:ln>
                <a:solidFill>
                  <a:schemeClr val="bg1"/>
                </a:solidFill>
                <a:effectLst/>
                <a:latin typeface="+mj-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spcBef>
                <a:spcPts val="0"/>
              </a:spcBef>
              <a:tabLst>
                <a:tab pos="8229600" algn="r"/>
              </a:tabLst>
            </a:pPr>
            <a:r>
              <a:rPr lang="en-GB" dirty="0"/>
              <a:t>Source: </a:t>
            </a:r>
            <a:r>
              <a:rPr lang="en-CA" dirty="0"/>
              <a:t>Ofcom News Consumption Survey 2022 – </a:t>
            </a:r>
            <a:r>
              <a:rPr lang="en-CA" dirty="0">
                <a:solidFill>
                  <a:srgbClr val="FFFF00"/>
                </a:solidFill>
              </a:rPr>
              <a:t>COMBINED F2F &amp; ONLINE </a:t>
            </a:r>
            <a:r>
              <a:rPr lang="en-CA" dirty="0"/>
              <a:t>sample</a:t>
            </a:r>
          </a:p>
          <a:p>
            <a:pPr>
              <a:lnSpc>
                <a:spcPct val="90000"/>
              </a:lnSpc>
              <a:spcBef>
                <a:spcPts val="0"/>
              </a:spcBef>
            </a:pPr>
            <a:r>
              <a:rPr lang="en-GB" dirty="0"/>
              <a:t>Question: </a:t>
            </a:r>
            <a:r>
              <a:rPr lang="nl-NL" dirty="0"/>
              <a:t>D12a/c. Which, if any, of the following news sources do you follow on [social media site]?</a:t>
            </a:r>
            <a:endParaRPr lang="en-US" dirty="0"/>
          </a:p>
          <a:p>
            <a:pPr>
              <a:lnSpc>
                <a:spcPct val="90000"/>
              </a:lnSpc>
              <a:spcBef>
                <a:spcPts val="0"/>
              </a:spcBef>
            </a:pPr>
            <a:r>
              <a:rPr lang="en-GB" dirty="0"/>
              <a:t>Base: All accessing news organisations via each type of social media 2022 W2* - Facebook=415, Twitter=306, Instagram=275, YouTube=298. ** Snapchat=88, </a:t>
            </a:r>
            <a:r>
              <a:rPr lang="en-GB" dirty="0" err="1"/>
              <a:t>TikTok</a:t>
            </a:r>
            <a:r>
              <a:rPr lang="en-GB" dirty="0"/>
              <a:t>=92 – low bases. *2022 W1, and </a:t>
            </a:r>
            <a:r>
              <a:rPr lang="en-CA" dirty="0"/>
              <a:t>2021, data not shown because face-to-face fieldwork was not possible during Covid-19 pandemic</a:t>
            </a:r>
            <a:endParaRPr lang="en-GB" dirty="0"/>
          </a:p>
          <a:p>
            <a:pPr>
              <a:lnSpc>
                <a:spcPct val="90000"/>
              </a:lnSpc>
              <a:spcBef>
                <a:spcPts val="0"/>
              </a:spcBef>
            </a:pPr>
            <a:r>
              <a:rPr lang="en-GB" dirty="0"/>
              <a:t>Only sources with an incidence of 10%+ on each type of social media are shown</a:t>
            </a:r>
          </a:p>
          <a:p>
            <a:pPr>
              <a:lnSpc>
                <a:spcPct val="90000"/>
              </a:lnSpc>
              <a:spcBef>
                <a:spcPts val="0"/>
              </a:spcBef>
            </a:pPr>
            <a:r>
              <a:rPr lang="en-US" dirty="0"/>
              <a:t>Green/red triangles </a:t>
            </a:r>
            <a:r>
              <a:rPr lang="en-GB" dirty="0"/>
              <a:t>indicate statistically significant differences between 2022 and 2020 (at 99% confidence level)</a:t>
            </a:r>
          </a:p>
        </p:txBody>
      </p:sp>
      <p:graphicFrame>
        <p:nvGraphicFramePr>
          <p:cNvPr id="9" name="Table 8" descr="These tables show the news organisations followed on social media during 2022 – using the combined F2F &amp; online data. BBC is the most commonly followed source across Facebook (54%), Twitter (54%), Instagram (45%), TikTok (34%), Snapchat (28%) and YouTube (21%). ">
            <a:extLst>
              <a:ext uri="{FF2B5EF4-FFF2-40B4-BE49-F238E27FC236}">
                <a16:creationId xmlns:a16="http://schemas.microsoft.com/office/drawing/2014/main" id="{08CB980C-DF84-4544-8A99-D62B02A7CFC4}"/>
              </a:ext>
            </a:extLst>
          </p:cNvPr>
          <p:cNvGraphicFramePr>
            <a:graphicFrameLocks noGrp="1"/>
          </p:cNvGraphicFramePr>
          <p:nvPr>
            <p:extLst>
              <p:ext uri="{D42A27DB-BD31-4B8C-83A1-F6EECF244321}">
                <p14:modId xmlns:p14="http://schemas.microsoft.com/office/powerpoint/2010/main" val="1856363474"/>
              </p:ext>
            </p:extLst>
          </p:nvPr>
        </p:nvGraphicFramePr>
        <p:xfrm>
          <a:off x="177812" y="2246531"/>
          <a:ext cx="8732520" cy="3632339"/>
        </p:xfrm>
        <a:graphic>
          <a:graphicData uri="http://schemas.openxmlformats.org/drawingml/2006/table">
            <a:tbl>
              <a:tblPr/>
              <a:tblGrid>
                <a:gridCol w="1234440">
                  <a:extLst>
                    <a:ext uri="{9D8B030D-6E8A-4147-A177-3AD203B41FA5}">
                      <a16:colId xmlns:a16="http://schemas.microsoft.com/office/drawing/2014/main" val="20000"/>
                    </a:ext>
                  </a:extLst>
                </a:gridCol>
                <a:gridCol w="365760">
                  <a:extLst>
                    <a:ext uri="{9D8B030D-6E8A-4147-A177-3AD203B41FA5}">
                      <a16:colId xmlns:a16="http://schemas.microsoft.com/office/drawing/2014/main" val="20001"/>
                    </a:ext>
                  </a:extLst>
                </a:gridCol>
                <a:gridCol w="182880">
                  <a:extLst>
                    <a:ext uri="{9D8B030D-6E8A-4147-A177-3AD203B41FA5}">
                      <a16:colId xmlns:a16="http://schemas.microsoft.com/office/drawing/2014/main" val="20002"/>
                    </a:ext>
                  </a:extLst>
                </a:gridCol>
                <a:gridCol w="1234440">
                  <a:extLst>
                    <a:ext uri="{9D8B030D-6E8A-4147-A177-3AD203B41FA5}">
                      <a16:colId xmlns:a16="http://schemas.microsoft.com/office/drawing/2014/main" val="20003"/>
                    </a:ext>
                  </a:extLst>
                </a:gridCol>
                <a:gridCol w="365760">
                  <a:extLst>
                    <a:ext uri="{9D8B030D-6E8A-4147-A177-3AD203B41FA5}">
                      <a16:colId xmlns:a16="http://schemas.microsoft.com/office/drawing/2014/main" val="20004"/>
                    </a:ext>
                  </a:extLst>
                </a:gridCol>
                <a:gridCol w="182880">
                  <a:extLst>
                    <a:ext uri="{9D8B030D-6E8A-4147-A177-3AD203B41FA5}">
                      <a16:colId xmlns:a16="http://schemas.microsoft.com/office/drawing/2014/main" val="20005"/>
                    </a:ext>
                  </a:extLst>
                </a:gridCol>
                <a:gridCol w="1234440">
                  <a:extLst>
                    <a:ext uri="{9D8B030D-6E8A-4147-A177-3AD203B41FA5}">
                      <a16:colId xmlns:a16="http://schemas.microsoft.com/office/drawing/2014/main" val="20006"/>
                    </a:ext>
                  </a:extLst>
                </a:gridCol>
                <a:gridCol w="365760">
                  <a:extLst>
                    <a:ext uri="{9D8B030D-6E8A-4147-A177-3AD203B41FA5}">
                      <a16:colId xmlns:a16="http://schemas.microsoft.com/office/drawing/2014/main" val="20007"/>
                    </a:ext>
                  </a:extLst>
                </a:gridCol>
                <a:gridCol w="182880">
                  <a:extLst>
                    <a:ext uri="{9D8B030D-6E8A-4147-A177-3AD203B41FA5}">
                      <a16:colId xmlns:a16="http://schemas.microsoft.com/office/drawing/2014/main" val="20008"/>
                    </a:ext>
                  </a:extLst>
                </a:gridCol>
                <a:gridCol w="1234440">
                  <a:extLst>
                    <a:ext uri="{9D8B030D-6E8A-4147-A177-3AD203B41FA5}">
                      <a16:colId xmlns:a16="http://schemas.microsoft.com/office/drawing/2014/main" val="20009"/>
                    </a:ext>
                  </a:extLst>
                </a:gridCol>
                <a:gridCol w="365760">
                  <a:extLst>
                    <a:ext uri="{9D8B030D-6E8A-4147-A177-3AD203B41FA5}">
                      <a16:colId xmlns:a16="http://schemas.microsoft.com/office/drawing/2014/main" val="20010"/>
                    </a:ext>
                  </a:extLst>
                </a:gridCol>
                <a:gridCol w="182880">
                  <a:extLst>
                    <a:ext uri="{9D8B030D-6E8A-4147-A177-3AD203B41FA5}">
                      <a16:colId xmlns:a16="http://schemas.microsoft.com/office/drawing/2014/main" val="2779494138"/>
                    </a:ext>
                  </a:extLst>
                </a:gridCol>
                <a:gridCol w="1234440">
                  <a:extLst>
                    <a:ext uri="{9D8B030D-6E8A-4147-A177-3AD203B41FA5}">
                      <a16:colId xmlns:a16="http://schemas.microsoft.com/office/drawing/2014/main" val="2137499906"/>
                    </a:ext>
                  </a:extLst>
                </a:gridCol>
                <a:gridCol w="365760">
                  <a:extLst>
                    <a:ext uri="{9D8B030D-6E8A-4147-A177-3AD203B41FA5}">
                      <a16:colId xmlns:a16="http://schemas.microsoft.com/office/drawing/2014/main" val="4144870876"/>
                    </a:ext>
                  </a:extLst>
                </a:gridCol>
              </a:tblGrid>
              <a:tr h="230339">
                <a:tc>
                  <a:txBody>
                    <a:bodyPr/>
                    <a:lstStyle/>
                    <a:p>
                      <a:pPr algn="l" rtl="0" fontAlgn="ctr"/>
                      <a:r>
                        <a:rPr lang="en-US" sz="1000" b="0" i="0" u="none" strike="noStrike" dirty="0">
                          <a:solidFill>
                            <a:schemeClr val="bg1"/>
                          </a:solidFill>
                          <a:effectLst/>
                          <a:latin typeface="Calibri" panose="020F0502020204030204" pitchFamily="34" charset="0"/>
                        </a:rPr>
                        <a:t>BBC</a:t>
                      </a:r>
                    </a:p>
                  </a:txBody>
                  <a:tcPr marL="3600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rtl="0" fontAlgn="ctr"/>
                      <a:r>
                        <a:rPr lang="en-US" sz="1000" b="0" i="0" u="none" strike="noStrike">
                          <a:solidFill>
                            <a:schemeClr val="bg1"/>
                          </a:solidFill>
                          <a:effectLst/>
                          <a:latin typeface="Calibri" panose="020F0502020204030204" pitchFamily="34" charset="0"/>
                        </a:rPr>
                        <a:t>54%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l" fontAlgn="b"/>
                      <a:endParaRPr lang="en-US" sz="1000" b="0" i="0" u="none" strike="noStrike">
                        <a:solidFill>
                          <a:schemeClr val="bg1"/>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rtl="0" fontAlgn="ctr"/>
                      <a:r>
                        <a:rPr lang="en-US" sz="1000" b="0" i="0" u="none" strike="noStrike">
                          <a:solidFill>
                            <a:schemeClr val="bg1"/>
                          </a:solidFill>
                          <a:effectLst/>
                          <a:latin typeface="Calibri" panose="020F0502020204030204" pitchFamily="34" charset="0"/>
                        </a:rPr>
                        <a:t>ANY Public figure</a:t>
                      </a:r>
                    </a:p>
                  </a:txBody>
                  <a:tcPr marL="3600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ctr" rtl="0" fontAlgn="ctr"/>
                      <a:r>
                        <a:rPr lang="en-US" sz="1000" b="0" i="0" u="none" strike="noStrike">
                          <a:solidFill>
                            <a:schemeClr val="bg1"/>
                          </a:solidFill>
                          <a:effectLst/>
                          <a:latin typeface="Calibri" panose="020F0502020204030204" pitchFamily="34" charset="0"/>
                        </a:rPr>
                        <a:t>55%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l" fontAlgn="b"/>
                      <a:endParaRPr lang="en-US" sz="1000" b="0" i="0" u="none" strike="noStrike">
                        <a:solidFill>
                          <a:schemeClr val="bg1"/>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rtl="0" fontAlgn="ctr"/>
                      <a:r>
                        <a:rPr lang="en-US" sz="1000" b="0" i="0" u="none" strike="noStrike">
                          <a:solidFill>
                            <a:schemeClr val="bg1"/>
                          </a:solidFill>
                          <a:effectLst/>
                          <a:latin typeface="Calibri" panose="020F0502020204030204" pitchFamily="34" charset="0"/>
                        </a:rPr>
                        <a:t>ANY Public figure</a:t>
                      </a:r>
                    </a:p>
                  </a:txBody>
                  <a:tcPr marL="3600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50000"/>
                      </a:schemeClr>
                    </a:solidFill>
                  </a:tcPr>
                </a:tc>
                <a:tc>
                  <a:txBody>
                    <a:bodyPr/>
                    <a:lstStyle/>
                    <a:p>
                      <a:pPr algn="ctr" rtl="0" fontAlgn="ctr"/>
                      <a:r>
                        <a:rPr lang="en-US" sz="1000" b="0" i="0" u="none" strike="noStrike">
                          <a:solidFill>
                            <a:schemeClr val="bg1"/>
                          </a:solidFill>
                          <a:effectLst/>
                          <a:latin typeface="Calibri" panose="020F0502020204030204" pitchFamily="34" charset="0"/>
                        </a:rPr>
                        <a:t>60%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50000"/>
                      </a:schemeClr>
                    </a:solidFill>
                  </a:tcPr>
                </a:tc>
                <a:tc>
                  <a:txBody>
                    <a:bodyPr/>
                    <a:lstStyle/>
                    <a:p>
                      <a:pPr algn="l" fontAlgn="b"/>
                      <a:endParaRPr lang="en-US" sz="1000" b="0" i="0" u="none" strike="noStrike">
                        <a:solidFill>
                          <a:schemeClr val="bg1"/>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rtl="0" fontAlgn="ctr"/>
                      <a:r>
                        <a:rPr lang="en-US" sz="1000" b="0" i="0" u="none" strike="noStrike">
                          <a:solidFill>
                            <a:srgbClr val="000000"/>
                          </a:solidFill>
                          <a:effectLst/>
                          <a:latin typeface="Calibri" panose="020F0502020204030204" pitchFamily="34" charset="0"/>
                        </a:rPr>
                        <a:t>ANY Public figure</a:t>
                      </a:r>
                    </a:p>
                  </a:txBody>
                  <a:tcPr marL="3600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a:txBody>
                    <a:bodyPr/>
                    <a:lstStyle/>
                    <a:p>
                      <a:pPr algn="ctr" rtl="0" fontAlgn="ctr"/>
                      <a:r>
                        <a:rPr lang="en-US" sz="1000" b="0" i="0" u="none" strike="noStrike">
                          <a:solidFill>
                            <a:srgbClr val="000000"/>
                          </a:solidFill>
                          <a:effectLst/>
                          <a:latin typeface="Calibri" panose="020F0502020204030204" pitchFamily="34" charset="0"/>
                        </a:rPr>
                        <a:t>34%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a:txBody>
                    <a:bodyPr/>
                    <a:lstStyle/>
                    <a:p>
                      <a:pPr algn="ctr" fontAlgn="b"/>
                      <a:endParaRPr lang="en-US" sz="1000" b="0" i="0" u="none" strike="noStrike">
                        <a:solidFill>
                          <a:schemeClr val="bg1"/>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rtl="0" fontAlgn="ctr"/>
                      <a:r>
                        <a:rPr lang="en-US" sz="1000" b="0" i="0" u="none" strike="noStrike">
                          <a:solidFill>
                            <a:schemeClr val="bg1"/>
                          </a:solidFill>
                          <a:effectLst/>
                          <a:latin typeface="Calibri" panose="020F0502020204030204" pitchFamily="34" charset="0"/>
                        </a:rPr>
                        <a:t>ANY Public figure</a:t>
                      </a:r>
                    </a:p>
                  </a:txBody>
                  <a:tcPr marL="3600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75000"/>
                      </a:schemeClr>
                    </a:solidFill>
                  </a:tcPr>
                </a:tc>
                <a:tc>
                  <a:txBody>
                    <a:bodyPr/>
                    <a:lstStyle/>
                    <a:p>
                      <a:pPr algn="ctr" rtl="0" fontAlgn="ctr"/>
                      <a:r>
                        <a:rPr lang="en-US" sz="1000" b="0" i="0" u="none" strike="noStrike">
                          <a:solidFill>
                            <a:schemeClr val="bg1"/>
                          </a:solidFill>
                          <a:effectLst/>
                          <a:latin typeface="Calibri" panose="020F0502020204030204" pitchFamily="34" charset="0"/>
                        </a:rPr>
                        <a:t>52%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75000"/>
                      </a:schemeClr>
                    </a:solidFill>
                  </a:tcPr>
                </a:tc>
                <a:extLst>
                  <a:ext uri="{0D108BD9-81ED-4DB2-BD59-A6C34878D82A}">
                    <a16:rowId xmlns:a16="http://schemas.microsoft.com/office/drawing/2014/main" val="10000"/>
                  </a:ext>
                </a:extLst>
              </a:tr>
              <a:tr h="226800">
                <a:tc>
                  <a:txBody>
                    <a:bodyPr/>
                    <a:lstStyle/>
                    <a:p>
                      <a:pPr algn="l" rtl="0" fontAlgn="ctr"/>
                      <a:r>
                        <a:rPr lang="en-US" sz="1000" b="0" i="0" u="none" strike="noStrike">
                          <a:solidFill>
                            <a:schemeClr val="bg1"/>
                          </a:solidFill>
                          <a:effectLst/>
                          <a:latin typeface="Calibri" panose="020F0502020204030204" pitchFamily="34" charset="0"/>
                        </a:rPr>
                        <a:t>ANY Public figure</a:t>
                      </a:r>
                    </a:p>
                  </a:txBody>
                  <a:tcPr marL="3600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algn="ctr" rtl="0" fontAlgn="ctr"/>
                      <a:r>
                        <a:rPr lang="en-US" sz="1000" b="0" i="0" u="none" strike="noStrike">
                          <a:solidFill>
                            <a:schemeClr val="bg1"/>
                          </a:solidFill>
                          <a:effectLst/>
                          <a:latin typeface="Calibri" panose="020F0502020204030204" pitchFamily="34" charset="0"/>
                        </a:rPr>
                        <a:t>41%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algn="l" fontAlgn="b"/>
                      <a:endParaRPr lang="en-US" sz="1000" b="0" i="0" u="none" strike="noStrike">
                        <a:solidFill>
                          <a:schemeClr val="bg1"/>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rtl="0" fontAlgn="ctr"/>
                      <a:r>
                        <a:rPr lang="en-US" sz="1000" b="0" i="0" u="none" strike="noStrike">
                          <a:solidFill>
                            <a:schemeClr val="bg1"/>
                          </a:solidFill>
                          <a:effectLst/>
                          <a:latin typeface="Calibri" panose="020F0502020204030204" pitchFamily="34" charset="0"/>
                        </a:rPr>
                        <a:t>BBC</a:t>
                      </a:r>
                    </a:p>
                  </a:txBody>
                  <a:tcPr marL="3600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ctr" rtl="0" fontAlgn="ctr"/>
                      <a:r>
                        <a:rPr lang="en-US" sz="1000" b="0" i="0" u="none" strike="noStrike">
                          <a:solidFill>
                            <a:schemeClr val="bg1"/>
                          </a:solidFill>
                          <a:effectLst/>
                          <a:latin typeface="Calibri" panose="020F0502020204030204" pitchFamily="34" charset="0"/>
                        </a:rPr>
                        <a:t>54%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l" fontAlgn="b"/>
                      <a:endParaRPr lang="en-US" sz="1000" b="0" i="0" u="none" strike="noStrike">
                        <a:solidFill>
                          <a:schemeClr val="bg1"/>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rtl="0" fontAlgn="ctr"/>
                      <a:r>
                        <a:rPr lang="en-US" sz="1000" b="0" i="0" u="none" strike="noStrike">
                          <a:solidFill>
                            <a:schemeClr val="bg1"/>
                          </a:solidFill>
                          <a:effectLst/>
                          <a:latin typeface="Calibri" panose="020F0502020204030204" pitchFamily="34" charset="0"/>
                        </a:rPr>
                        <a:t>BBC</a:t>
                      </a:r>
                    </a:p>
                  </a:txBody>
                  <a:tcPr marL="3600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rtl="0" fontAlgn="ctr"/>
                      <a:r>
                        <a:rPr lang="en-US" sz="1000" b="0" i="0" u="none" strike="noStrike">
                          <a:solidFill>
                            <a:schemeClr val="bg1"/>
                          </a:solidFill>
                          <a:effectLst/>
                          <a:latin typeface="Calibri" panose="020F0502020204030204" pitchFamily="34" charset="0"/>
                        </a:rPr>
                        <a:t>45%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l" fontAlgn="b"/>
                      <a:endParaRPr lang="en-US" sz="1000" b="0" i="0" u="none" strike="noStrike">
                        <a:solidFill>
                          <a:schemeClr val="bg1"/>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rtl="0" fontAlgn="ctr"/>
                      <a:r>
                        <a:rPr lang="en-US" sz="1000" b="0" i="0" u="none" strike="noStrike">
                          <a:solidFill>
                            <a:srgbClr val="000000"/>
                          </a:solidFill>
                          <a:effectLst/>
                          <a:latin typeface="Calibri" panose="020F0502020204030204" pitchFamily="34" charset="0"/>
                        </a:rPr>
                        <a:t>ANY Journalist</a:t>
                      </a:r>
                    </a:p>
                  </a:txBody>
                  <a:tcPr marL="3600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a:txBody>
                    <a:bodyPr/>
                    <a:lstStyle/>
                    <a:p>
                      <a:pPr algn="ctr" rtl="0" fontAlgn="ctr"/>
                      <a:r>
                        <a:rPr lang="en-US" sz="1000" b="0" i="0" u="none" strike="noStrike">
                          <a:solidFill>
                            <a:srgbClr val="000000"/>
                          </a:solidFill>
                          <a:effectLst/>
                          <a:latin typeface="Calibri" panose="020F0502020204030204" pitchFamily="34" charset="0"/>
                        </a:rPr>
                        <a:t>33%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a:txBody>
                    <a:bodyPr/>
                    <a:lstStyle/>
                    <a:p>
                      <a:pPr algn="ctr" fontAlgn="b"/>
                      <a:endParaRPr lang="en-US" sz="1000" b="0" i="0" u="none" strike="noStrike">
                        <a:solidFill>
                          <a:schemeClr val="bg1"/>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rtl="0" fontAlgn="ctr"/>
                      <a:r>
                        <a:rPr lang="en-US" sz="1000" b="0" i="0" u="none" strike="noStrike">
                          <a:solidFill>
                            <a:schemeClr val="bg1"/>
                          </a:solidFill>
                          <a:effectLst/>
                          <a:latin typeface="Calibri" panose="020F0502020204030204" pitchFamily="34" charset="0"/>
                        </a:rPr>
                        <a:t>ANY Journalist</a:t>
                      </a:r>
                    </a:p>
                  </a:txBody>
                  <a:tcPr marL="3600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a:txBody>
                    <a:bodyPr/>
                    <a:lstStyle/>
                    <a:p>
                      <a:pPr algn="ctr" rtl="0" fontAlgn="ctr"/>
                      <a:r>
                        <a:rPr lang="en-US" sz="1000" b="0" i="0" u="none" strike="noStrike">
                          <a:solidFill>
                            <a:schemeClr val="bg1"/>
                          </a:solidFill>
                          <a:effectLst/>
                          <a:latin typeface="Calibri" panose="020F0502020204030204" pitchFamily="34" charset="0"/>
                        </a:rPr>
                        <a:t>44%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2973227056"/>
                  </a:ext>
                </a:extLst>
              </a:tr>
              <a:tr h="226800">
                <a:tc>
                  <a:txBody>
                    <a:bodyPr/>
                    <a:lstStyle/>
                    <a:p>
                      <a:pPr algn="l" rtl="0" fontAlgn="ctr"/>
                      <a:r>
                        <a:rPr lang="en-US" sz="1000" b="0" i="0" u="none" strike="noStrike">
                          <a:solidFill>
                            <a:srgbClr val="000000"/>
                          </a:solidFill>
                          <a:effectLst/>
                          <a:latin typeface="Calibri" panose="020F0502020204030204" pitchFamily="34" charset="0"/>
                        </a:rPr>
                        <a:t>ANY Journalist</a:t>
                      </a:r>
                    </a:p>
                  </a:txBody>
                  <a:tcPr marL="3600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40000"/>
                        <a:lumOff val="60000"/>
                      </a:schemeClr>
                    </a:solidFill>
                  </a:tcPr>
                </a:tc>
                <a:tc>
                  <a:txBody>
                    <a:bodyPr/>
                    <a:lstStyle/>
                    <a:p>
                      <a:pPr algn="ctr" rtl="0" fontAlgn="ctr"/>
                      <a:r>
                        <a:rPr lang="en-US" sz="1000" b="0" i="0" u="none" strike="noStrike">
                          <a:solidFill>
                            <a:srgbClr val="000000"/>
                          </a:solidFill>
                          <a:effectLst/>
                          <a:latin typeface="Calibri" panose="020F0502020204030204" pitchFamily="34" charset="0"/>
                        </a:rPr>
                        <a:t>29%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40000"/>
                        <a:lumOff val="60000"/>
                      </a:schemeClr>
                    </a:solidFill>
                  </a:tcPr>
                </a:tc>
                <a:tc>
                  <a:txBody>
                    <a:bodyPr/>
                    <a:lstStyle/>
                    <a:p>
                      <a:pPr algn="l" fontAlgn="b"/>
                      <a:endParaRPr lang="en-US" sz="1000" b="0" i="0" u="none" strike="noStrike">
                        <a:solidFill>
                          <a:schemeClr val="tx1"/>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rtl="0" fontAlgn="ctr"/>
                      <a:r>
                        <a:rPr lang="en-US" sz="1000" b="0" i="0" u="none" strike="noStrike">
                          <a:solidFill>
                            <a:schemeClr val="bg1"/>
                          </a:solidFill>
                          <a:effectLst/>
                          <a:latin typeface="Calibri" panose="020F0502020204030204" pitchFamily="34" charset="0"/>
                        </a:rPr>
                        <a:t>ANY Journalist</a:t>
                      </a:r>
                    </a:p>
                  </a:txBody>
                  <a:tcPr marL="3600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ctr" rtl="0" fontAlgn="ctr"/>
                      <a:r>
                        <a:rPr lang="en-US" sz="1000" b="0" i="0" u="none" strike="noStrike">
                          <a:solidFill>
                            <a:schemeClr val="bg1"/>
                          </a:solidFill>
                          <a:effectLst/>
                          <a:latin typeface="Calibri" panose="020F0502020204030204" pitchFamily="34" charset="0"/>
                        </a:rPr>
                        <a:t>52%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l" fontAlgn="b"/>
                      <a:endParaRPr lang="en-US" sz="1000" b="0" i="0" u="none" strike="noStrike">
                        <a:solidFill>
                          <a:schemeClr val="tx1"/>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rtl="0" fontAlgn="ctr"/>
                      <a:r>
                        <a:rPr lang="en-US" sz="1000" b="0" i="0" u="none" strike="noStrike">
                          <a:solidFill>
                            <a:schemeClr val="bg1"/>
                          </a:solidFill>
                          <a:effectLst/>
                          <a:latin typeface="Calibri" panose="020F0502020204030204" pitchFamily="34" charset="0"/>
                        </a:rPr>
                        <a:t>ANY Journalist</a:t>
                      </a:r>
                    </a:p>
                  </a:txBody>
                  <a:tcPr marL="3600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rtl="0" fontAlgn="ctr"/>
                      <a:r>
                        <a:rPr lang="en-US" sz="1000" b="0" i="0" u="none" strike="noStrike">
                          <a:solidFill>
                            <a:schemeClr val="bg1"/>
                          </a:solidFill>
                          <a:effectLst/>
                          <a:latin typeface="Calibri" panose="020F0502020204030204" pitchFamily="34" charset="0"/>
                        </a:rPr>
                        <a:t>44%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l" fontAlgn="b"/>
                      <a:endParaRPr lang="en-US" sz="1000" b="0" i="0" u="none" strike="noStrike">
                        <a:solidFill>
                          <a:schemeClr val="tx1"/>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rtl="0" fontAlgn="ctr"/>
                      <a:r>
                        <a:rPr lang="en-US" sz="1000" b="0" i="0" u="none" strike="noStrike">
                          <a:solidFill>
                            <a:srgbClr val="000000"/>
                          </a:solidFill>
                          <a:effectLst/>
                          <a:latin typeface="Calibri" panose="020F0502020204030204" pitchFamily="34" charset="0"/>
                        </a:rPr>
                        <a:t>BBC</a:t>
                      </a:r>
                    </a:p>
                  </a:txBody>
                  <a:tcPr marL="3600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ctr" rtl="0" fontAlgn="ctr"/>
                      <a:r>
                        <a:rPr lang="en-US" sz="1000" b="0" i="0" u="none" strike="noStrike">
                          <a:solidFill>
                            <a:srgbClr val="000000"/>
                          </a:solidFill>
                          <a:effectLst/>
                          <a:latin typeface="Calibri" panose="020F0502020204030204" pitchFamily="34" charset="0"/>
                        </a:rPr>
                        <a:t>28%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ctr" fontAlgn="b"/>
                      <a:endParaRPr lang="en-US" sz="1000" b="0" i="0" u="none" strike="noStrike">
                        <a:solidFill>
                          <a:schemeClr val="bg1"/>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rtl="0" fontAlgn="ctr"/>
                      <a:r>
                        <a:rPr lang="en-US" sz="1000" b="0" i="0" u="none" strike="noStrike">
                          <a:solidFill>
                            <a:srgbClr val="000000"/>
                          </a:solidFill>
                          <a:effectLst/>
                          <a:latin typeface="Calibri" panose="020F0502020204030204" pitchFamily="34" charset="0"/>
                        </a:rPr>
                        <a:t>BBC</a:t>
                      </a:r>
                    </a:p>
                  </a:txBody>
                  <a:tcPr marL="3600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rtl="0" fontAlgn="ctr"/>
                      <a:r>
                        <a:rPr lang="en-US" sz="1000" b="0" i="0" u="none" strike="noStrike">
                          <a:solidFill>
                            <a:srgbClr val="000000"/>
                          </a:solidFill>
                          <a:effectLst/>
                          <a:latin typeface="Calibri" panose="020F0502020204030204" pitchFamily="34" charset="0"/>
                        </a:rPr>
                        <a:t>34%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876988068"/>
                  </a:ext>
                </a:extLst>
              </a:tr>
              <a:tr h="226800">
                <a:tc>
                  <a:txBody>
                    <a:bodyPr/>
                    <a:lstStyle/>
                    <a:p>
                      <a:pPr algn="l" rtl="0" fontAlgn="ctr"/>
                      <a:r>
                        <a:rPr lang="en-US" sz="1000" b="0" i="0" u="none" strike="noStrike">
                          <a:solidFill>
                            <a:srgbClr val="000000"/>
                          </a:solidFill>
                          <a:effectLst/>
                          <a:latin typeface="Calibri" panose="020F0502020204030204" pitchFamily="34" charset="0"/>
                        </a:rPr>
                        <a:t>Sky News</a:t>
                      </a:r>
                    </a:p>
                  </a:txBody>
                  <a:tcPr marL="3600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40000"/>
                        <a:lumOff val="60000"/>
                      </a:schemeClr>
                    </a:solidFill>
                  </a:tcPr>
                </a:tc>
                <a:tc>
                  <a:txBody>
                    <a:bodyPr/>
                    <a:lstStyle/>
                    <a:p>
                      <a:pPr algn="ctr" rtl="0" fontAlgn="ctr"/>
                      <a:r>
                        <a:rPr lang="en-US" sz="1000" b="0" i="0" u="none" strike="noStrike">
                          <a:solidFill>
                            <a:srgbClr val="000000"/>
                          </a:solidFill>
                          <a:effectLst/>
                          <a:latin typeface="Calibri" panose="020F0502020204030204" pitchFamily="34" charset="0"/>
                        </a:rPr>
                        <a:t>27%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40000"/>
                        <a:lumOff val="60000"/>
                      </a:schemeClr>
                    </a:solidFill>
                  </a:tcPr>
                </a:tc>
                <a:tc>
                  <a:txBody>
                    <a:bodyPr/>
                    <a:lstStyle/>
                    <a:p>
                      <a:pPr algn="l" fontAlgn="b"/>
                      <a:endParaRPr lang="en-US" sz="1000" b="0" i="0" u="none" strike="noStrike">
                        <a:solidFill>
                          <a:schemeClr val="tx1"/>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rtl="0" fontAlgn="ctr"/>
                      <a:r>
                        <a:rPr lang="en-US" sz="1000" b="0" i="0" u="none" strike="noStrike">
                          <a:solidFill>
                            <a:srgbClr val="000000"/>
                          </a:solidFill>
                          <a:effectLst/>
                          <a:latin typeface="Calibri" panose="020F0502020204030204" pitchFamily="34" charset="0"/>
                        </a:rPr>
                        <a:t>Sky News</a:t>
                      </a:r>
                    </a:p>
                  </a:txBody>
                  <a:tcPr marL="3600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rtl="0" fontAlgn="ctr"/>
                      <a:r>
                        <a:rPr lang="en-US" sz="1000" b="0" i="0" u="none" strike="noStrike">
                          <a:solidFill>
                            <a:srgbClr val="000000"/>
                          </a:solidFill>
                          <a:effectLst/>
                          <a:latin typeface="Calibri" panose="020F0502020204030204" pitchFamily="34" charset="0"/>
                        </a:rPr>
                        <a:t>26%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l" fontAlgn="b"/>
                      <a:endParaRPr lang="en-US" sz="1000" b="0" i="0" u="none" strike="noStrike">
                        <a:solidFill>
                          <a:schemeClr val="tx1"/>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rtl="0" fontAlgn="ctr"/>
                      <a:r>
                        <a:rPr lang="en-US" sz="1000" b="0" i="0" u="none" strike="noStrike">
                          <a:solidFill>
                            <a:srgbClr val="000000"/>
                          </a:solidFill>
                          <a:effectLst/>
                          <a:latin typeface="Calibri" panose="020F0502020204030204" pitchFamily="34" charset="0"/>
                        </a:rPr>
                        <a:t>Sky News</a:t>
                      </a:r>
                    </a:p>
                  </a:txBody>
                  <a:tcPr marL="3600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algn="ctr" rtl="0" fontAlgn="ctr"/>
                      <a:r>
                        <a:rPr lang="en-US" sz="1000" b="0" i="0" u="none" strike="noStrike">
                          <a:solidFill>
                            <a:srgbClr val="000000"/>
                          </a:solidFill>
                          <a:effectLst/>
                          <a:latin typeface="Calibri" panose="020F0502020204030204" pitchFamily="34" charset="0"/>
                        </a:rPr>
                        <a:t>22%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algn="l" fontAlgn="b"/>
                      <a:endParaRPr lang="en-US" sz="1000" b="0" i="0" u="none" strike="noStrike">
                        <a:solidFill>
                          <a:schemeClr val="tx1"/>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rtl="0" fontAlgn="ctr"/>
                      <a:r>
                        <a:rPr lang="en-US" sz="1000" b="0" i="0" u="none" strike="noStrike">
                          <a:solidFill>
                            <a:srgbClr val="000000"/>
                          </a:solidFill>
                          <a:effectLst/>
                          <a:latin typeface="Calibri" panose="020F0502020204030204" pitchFamily="34" charset="0"/>
                        </a:rPr>
                        <a:t>The Daily Mail</a:t>
                      </a:r>
                    </a:p>
                  </a:txBody>
                  <a:tcPr marL="3600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ctr" rtl="0" fontAlgn="ctr"/>
                      <a:r>
                        <a:rPr lang="en-US" sz="1000" b="0" i="0" u="none" strike="noStrike">
                          <a:solidFill>
                            <a:srgbClr val="000000"/>
                          </a:solidFill>
                          <a:effectLst/>
                          <a:latin typeface="Calibri" panose="020F0502020204030204" pitchFamily="34" charset="0"/>
                        </a:rPr>
                        <a:t>25%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ctr" fontAlgn="b"/>
                      <a:endParaRPr lang="en-US" sz="1000" b="0" i="0" u="none" strike="noStrike">
                        <a:solidFill>
                          <a:schemeClr val="bg1"/>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rtl="0" fontAlgn="ctr"/>
                      <a:r>
                        <a:rPr lang="en-US" sz="1000" b="0" i="0" u="none" strike="noStrike">
                          <a:solidFill>
                            <a:srgbClr val="000000"/>
                          </a:solidFill>
                          <a:effectLst/>
                          <a:latin typeface="Calibri" panose="020F0502020204030204" pitchFamily="34" charset="0"/>
                        </a:rPr>
                        <a:t>Sky News</a:t>
                      </a:r>
                    </a:p>
                  </a:txBody>
                  <a:tcPr marL="3600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1000" b="0" i="0" u="none" strike="noStrike">
                          <a:solidFill>
                            <a:srgbClr val="000000"/>
                          </a:solidFill>
                          <a:effectLst/>
                          <a:latin typeface="Calibri" panose="020F0502020204030204" pitchFamily="34" charset="0"/>
                        </a:rPr>
                        <a:t>23%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13"/>
                  </a:ext>
                </a:extLst>
              </a:tr>
              <a:tr h="226800">
                <a:tc>
                  <a:txBody>
                    <a:bodyPr/>
                    <a:lstStyle/>
                    <a:p>
                      <a:pPr algn="l" rtl="0" fontAlgn="ctr"/>
                      <a:r>
                        <a:rPr lang="en-US" sz="1000" b="0" i="0" u="none" strike="noStrike">
                          <a:solidFill>
                            <a:srgbClr val="000000"/>
                          </a:solidFill>
                          <a:effectLst/>
                          <a:latin typeface="Calibri" panose="020F0502020204030204" pitchFamily="34" charset="0"/>
                        </a:rPr>
                        <a:t>The Daily Mail</a:t>
                      </a:r>
                    </a:p>
                  </a:txBody>
                  <a:tcPr marL="3600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40000"/>
                        <a:lumOff val="60000"/>
                      </a:schemeClr>
                    </a:solidFill>
                  </a:tcPr>
                </a:tc>
                <a:tc>
                  <a:txBody>
                    <a:bodyPr/>
                    <a:lstStyle/>
                    <a:p>
                      <a:pPr algn="ctr" rtl="0" fontAlgn="ctr"/>
                      <a:r>
                        <a:rPr lang="en-US" sz="1000" b="0" i="0" u="none" strike="noStrike">
                          <a:solidFill>
                            <a:srgbClr val="000000"/>
                          </a:solidFill>
                          <a:effectLst/>
                          <a:latin typeface="Calibri" panose="020F0502020204030204" pitchFamily="34" charset="0"/>
                        </a:rPr>
                        <a:t>21%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40000"/>
                        <a:lumOff val="60000"/>
                      </a:schemeClr>
                    </a:solidFill>
                  </a:tcPr>
                </a:tc>
                <a:tc>
                  <a:txBody>
                    <a:bodyPr/>
                    <a:lstStyle/>
                    <a:p>
                      <a:pPr algn="l" fontAlgn="b"/>
                      <a:endParaRPr lang="en-US" sz="1000" b="0" i="0" u="none" strike="noStrike">
                        <a:solidFill>
                          <a:schemeClr val="tx1"/>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rtl="0" fontAlgn="ctr"/>
                      <a:r>
                        <a:rPr lang="en-US" sz="1000" b="0" i="0" u="none" strike="noStrike">
                          <a:solidFill>
                            <a:srgbClr val="000000"/>
                          </a:solidFill>
                          <a:effectLst/>
                          <a:latin typeface="Calibri" panose="020F0502020204030204" pitchFamily="34" charset="0"/>
                        </a:rPr>
                        <a:t>Guardian/Observer</a:t>
                      </a:r>
                    </a:p>
                  </a:txBody>
                  <a:tcPr marL="3600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ctr"/>
                      <a:r>
                        <a:rPr lang="en-US" sz="1000" b="0" i="0" u="none" strike="noStrike">
                          <a:solidFill>
                            <a:srgbClr val="000000"/>
                          </a:solidFill>
                          <a:effectLst/>
                          <a:latin typeface="Calibri" panose="020F0502020204030204" pitchFamily="34" charset="0"/>
                        </a:rPr>
                        <a:t>17%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l" fontAlgn="b"/>
                      <a:endParaRPr lang="en-US" sz="1000" b="0" i="0" u="none" strike="noStrike">
                        <a:solidFill>
                          <a:schemeClr val="tx1"/>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rtl="0" fontAlgn="ctr"/>
                      <a:r>
                        <a:rPr lang="en-US" sz="1000" b="0" i="0" u="none" strike="noStrike">
                          <a:solidFill>
                            <a:srgbClr val="000000"/>
                          </a:solidFill>
                          <a:effectLst/>
                          <a:latin typeface="Calibri" panose="020F0502020204030204" pitchFamily="34" charset="0"/>
                        </a:rPr>
                        <a:t>The </a:t>
                      </a:r>
                      <a:r>
                        <a:rPr lang="en-US" sz="1000" b="0" i="0" u="none" strike="noStrike" err="1">
                          <a:solidFill>
                            <a:srgbClr val="000000"/>
                          </a:solidFill>
                          <a:effectLst/>
                          <a:latin typeface="Calibri" panose="020F0502020204030204" pitchFamily="34" charset="0"/>
                        </a:rPr>
                        <a:t>LADbible</a:t>
                      </a:r>
                      <a:endParaRPr lang="en-US" sz="1000" b="0" i="0" u="none" strike="noStrike">
                        <a:solidFill>
                          <a:srgbClr val="000000"/>
                        </a:solidFill>
                        <a:effectLst/>
                        <a:latin typeface="Calibri" panose="020F0502020204030204" pitchFamily="34" charset="0"/>
                      </a:endParaRPr>
                    </a:p>
                  </a:txBody>
                  <a:tcPr marL="3600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sz="1000" b="0" i="0" u="none" strike="noStrike">
                          <a:solidFill>
                            <a:srgbClr val="000000"/>
                          </a:solidFill>
                          <a:effectLst/>
                          <a:latin typeface="Calibri" panose="020F0502020204030204" pitchFamily="34" charset="0"/>
                        </a:rPr>
                        <a:t>14%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l" fontAlgn="b"/>
                      <a:endParaRPr lang="en-US" sz="1000" b="0" i="0" u="none" strike="noStrike">
                        <a:solidFill>
                          <a:schemeClr val="tx1"/>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rtl="0" fontAlgn="ctr"/>
                      <a:r>
                        <a:rPr lang="en-US" sz="1000" b="0" i="0" u="none" strike="noStrike">
                          <a:solidFill>
                            <a:srgbClr val="000000"/>
                          </a:solidFill>
                          <a:effectLst/>
                          <a:latin typeface="Calibri" panose="020F0502020204030204" pitchFamily="34" charset="0"/>
                        </a:rPr>
                        <a:t>Sky News</a:t>
                      </a:r>
                    </a:p>
                  </a:txBody>
                  <a:tcPr marL="3600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ctr" rtl="0" fontAlgn="ctr"/>
                      <a:r>
                        <a:rPr lang="en-US" sz="1000" b="0" i="0" u="none" strike="noStrike">
                          <a:solidFill>
                            <a:srgbClr val="000000"/>
                          </a:solidFill>
                          <a:effectLst/>
                          <a:latin typeface="Calibri" panose="020F0502020204030204" pitchFamily="34" charset="0"/>
                        </a:rPr>
                        <a:t>23%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ctr" fontAlgn="b"/>
                      <a:endParaRPr lang="en-US" sz="1000" b="0" i="0" u="none" strike="noStrike">
                        <a:solidFill>
                          <a:schemeClr val="bg1"/>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rtl="0" fontAlgn="ctr"/>
                      <a:r>
                        <a:rPr lang="en-US" sz="1000" b="0" i="0" u="none" strike="noStrike">
                          <a:solidFill>
                            <a:srgbClr val="000000"/>
                          </a:solidFill>
                          <a:effectLst/>
                          <a:latin typeface="Calibri" panose="020F0502020204030204" pitchFamily="34" charset="0"/>
                        </a:rPr>
                        <a:t>ITV</a:t>
                      </a:r>
                    </a:p>
                  </a:txBody>
                  <a:tcPr marL="3600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1000" b="0" i="0" u="none" strike="noStrike">
                          <a:solidFill>
                            <a:srgbClr val="000000"/>
                          </a:solidFill>
                          <a:effectLst/>
                          <a:latin typeface="Calibri" panose="020F0502020204030204" pitchFamily="34" charset="0"/>
                        </a:rPr>
                        <a:t>21%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1"/>
                  </a:ext>
                </a:extLst>
              </a:tr>
              <a:tr h="226800">
                <a:tc>
                  <a:txBody>
                    <a:bodyPr/>
                    <a:lstStyle/>
                    <a:p>
                      <a:pPr algn="l" rtl="0" fontAlgn="ctr"/>
                      <a:r>
                        <a:rPr lang="en-US" sz="1000" b="0" i="0" u="none" strike="noStrike">
                          <a:solidFill>
                            <a:srgbClr val="000000"/>
                          </a:solidFill>
                          <a:effectLst/>
                          <a:latin typeface="Calibri" panose="020F0502020204030204" pitchFamily="34" charset="0"/>
                        </a:rPr>
                        <a:t>ITV</a:t>
                      </a:r>
                    </a:p>
                  </a:txBody>
                  <a:tcPr marL="3600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rtl="0" fontAlgn="ctr"/>
                      <a:r>
                        <a:rPr lang="en-US" sz="1000" b="0" i="0" u="none" strike="noStrike">
                          <a:solidFill>
                            <a:srgbClr val="000000"/>
                          </a:solidFill>
                          <a:effectLst/>
                          <a:latin typeface="Calibri" panose="020F0502020204030204" pitchFamily="34" charset="0"/>
                        </a:rPr>
                        <a:t>19%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l" fontAlgn="b"/>
                      <a:endParaRPr lang="en-US" sz="1000" b="0" i="0" u="none" strike="noStrike">
                        <a:solidFill>
                          <a:schemeClr val="tx1"/>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rtl="0" fontAlgn="ctr"/>
                      <a:r>
                        <a:rPr lang="en-US" sz="1000" b="0" i="0" u="none" strike="noStrike">
                          <a:solidFill>
                            <a:srgbClr val="000000"/>
                          </a:solidFill>
                          <a:effectLst/>
                          <a:latin typeface="Calibri" panose="020F0502020204030204" pitchFamily="34" charset="0"/>
                        </a:rPr>
                        <a:t>ITV</a:t>
                      </a:r>
                    </a:p>
                  </a:txBody>
                  <a:tcPr marL="3600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ctr"/>
                      <a:r>
                        <a:rPr lang="en-US" sz="1000" b="0" i="0" u="none" strike="noStrike">
                          <a:solidFill>
                            <a:srgbClr val="000000"/>
                          </a:solidFill>
                          <a:effectLst/>
                          <a:latin typeface="Calibri" panose="020F0502020204030204" pitchFamily="34" charset="0"/>
                        </a:rPr>
                        <a:t>16%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l" fontAlgn="b"/>
                      <a:endParaRPr lang="en-US" sz="1000" b="0" i="0" u="none" strike="noStrike">
                        <a:solidFill>
                          <a:schemeClr val="tx1"/>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rtl="0" fontAlgn="ctr"/>
                      <a:r>
                        <a:rPr lang="en-US" sz="1000" b="0" i="0" u="none" strike="noStrike">
                          <a:solidFill>
                            <a:srgbClr val="000000"/>
                          </a:solidFill>
                          <a:effectLst/>
                          <a:latin typeface="Calibri" panose="020F0502020204030204" pitchFamily="34" charset="0"/>
                        </a:rPr>
                        <a:t>BuzzFeed</a:t>
                      </a:r>
                    </a:p>
                  </a:txBody>
                  <a:tcPr marL="3600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sz="1000" b="0" i="0" u="none" strike="noStrike">
                          <a:solidFill>
                            <a:srgbClr val="000000"/>
                          </a:solidFill>
                          <a:effectLst/>
                          <a:latin typeface="Calibri" panose="020F0502020204030204" pitchFamily="34" charset="0"/>
                        </a:rPr>
                        <a:t>14%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l" fontAlgn="b"/>
                      <a:endParaRPr lang="en-US" sz="1000" b="0" i="0" u="none" strike="noStrike">
                        <a:solidFill>
                          <a:schemeClr val="tx1"/>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rtl="0" fontAlgn="ctr"/>
                      <a:r>
                        <a:rPr lang="en-US" sz="1000" b="0" i="0" u="none" strike="noStrike">
                          <a:solidFill>
                            <a:srgbClr val="000000"/>
                          </a:solidFill>
                          <a:effectLst/>
                          <a:latin typeface="Calibri" panose="020F0502020204030204" pitchFamily="34" charset="0"/>
                        </a:rPr>
                        <a:t>The LADbible</a:t>
                      </a:r>
                    </a:p>
                  </a:txBody>
                  <a:tcPr marL="3600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ctr" rtl="0" fontAlgn="ctr"/>
                      <a:r>
                        <a:rPr lang="en-US" sz="1000" b="0" i="0" u="none" strike="noStrike">
                          <a:solidFill>
                            <a:srgbClr val="000000"/>
                          </a:solidFill>
                          <a:effectLst/>
                          <a:latin typeface="Calibri" panose="020F0502020204030204" pitchFamily="34" charset="0"/>
                        </a:rPr>
                        <a:t>20%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ctr" fontAlgn="b"/>
                      <a:endParaRPr lang="en-US" sz="1000" b="0" i="0" u="none" strike="noStrike">
                        <a:solidFill>
                          <a:schemeClr val="bg1"/>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rtl="0" fontAlgn="ctr"/>
                      <a:r>
                        <a:rPr lang="en-US" sz="1000" b="0" i="0" u="none" strike="noStrike">
                          <a:solidFill>
                            <a:srgbClr val="000000"/>
                          </a:solidFill>
                          <a:effectLst/>
                          <a:latin typeface="Calibri" panose="020F0502020204030204" pitchFamily="34" charset="0"/>
                        </a:rPr>
                        <a:t>The Daily Mail</a:t>
                      </a:r>
                    </a:p>
                  </a:txBody>
                  <a:tcPr marL="3600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000" b="0" i="0" u="none" strike="noStrike">
                          <a:solidFill>
                            <a:srgbClr val="000000"/>
                          </a:solidFill>
                          <a:effectLst/>
                          <a:latin typeface="Calibri" panose="020F0502020204030204" pitchFamily="34" charset="0"/>
                        </a:rPr>
                        <a:t>17%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r h="226800">
                <a:tc>
                  <a:txBody>
                    <a:bodyPr/>
                    <a:lstStyle/>
                    <a:p>
                      <a:pPr algn="l" rtl="0" fontAlgn="ctr"/>
                      <a:r>
                        <a:rPr lang="en-US" sz="1000" b="0" i="0" u="none" strike="noStrike">
                          <a:solidFill>
                            <a:srgbClr val="000000"/>
                          </a:solidFill>
                          <a:effectLst/>
                          <a:latin typeface="Calibri" panose="020F0502020204030204" pitchFamily="34" charset="0"/>
                        </a:rPr>
                        <a:t>The </a:t>
                      </a:r>
                      <a:r>
                        <a:rPr lang="en-US" sz="1000" b="0" i="0" u="none" strike="noStrike" err="1">
                          <a:solidFill>
                            <a:srgbClr val="000000"/>
                          </a:solidFill>
                          <a:effectLst/>
                          <a:latin typeface="Calibri" panose="020F0502020204030204" pitchFamily="34" charset="0"/>
                        </a:rPr>
                        <a:t>LADbible</a:t>
                      </a:r>
                      <a:endParaRPr lang="en-US" sz="1000" b="0" i="0" u="none" strike="noStrike">
                        <a:solidFill>
                          <a:srgbClr val="000000"/>
                        </a:solidFill>
                        <a:effectLst/>
                        <a:latin typeface="Calibri" panose="020F0502020204030204" pitchFamily="34" charset="0"/>
                      </a:endParaRPr>
                    </a:p>
                  </a:txBody>
                  <a:tcPr marL="3600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rtl="0" fontAlgn="ctr"/>
                      <a:r>
                        <a:rPr lang="en-US" sz="1000" b="0" i="0" u="none" strike="noStrike">
                          <a:solidFill>
                            <a:srgbClr val="000000"/>
                          </a:solidFill>
                          <a:effectLst/>
                          <a:latin typeface="Calibri" panose="020F0502020204030204" pitchFamily="34" charset="0"/>
                        </a:rPr>
                        <a:t>18%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l" fontAlgn="b"/>
                      <a:endParaRPr lang="en-US" sz="1000" b="0" i="0" u="none" strike="noStrike">
                        <a:solidFill>
                          <a:schemeClr val="tx1"/>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rtl="0" fontAlgn="ctr"/>
                      <a:r>
                        <a:rPr lang="en-US" sz="1000" b="0" i="0" u="none" strike="noStrike">
                          <a:solidFill>
                            <a:srgbClr val="000000"/>
                          </a:solidFill>
                          <a:effectLst/>
                          <a:latin typeface="Calibri" panose="020F0502020204030204" pitchFamily="34" charset="0"/>
                        </a:rPr>
                        <a:t>The Daily Mail</a:t>
                      </a:r>
                    </a:p>
                  </a:txBody>
                  <a:tcPr marL="3600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ctr"/>
                      <a:r>
                        <a:rPr lang="en-US" sz="1000" b="0" i="0" u="none" strike="noStrike">
                          <a:solidFill>
                            <a:srgbClr val="000000"/>
                          </a:solidFill>
                          <a:effectLst/>
                          <a:latin typeface="Calibri" panose="020F0502020204030204" pitchFamily="34" charset="0"/>
                        </a:rPr>
                        <a:t>11%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l" fontAlgn="b"/>
                      <a:endParaRPr lang="en-US" sz="1000" b="0" i="0" u="none" strike="noStrike">
                        <a:solidFill>
                          <a:schemeClr val="tx1"/>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rtl="0" fontAlgn="ctr"/>
                      <a:r>
                        <a:rPr lang="en-US" sz="1000" b="0" i="0" u="none" strike="noStrike">
                          <a:solidFill>
                            <a:srgbClr val="000000"/>
                          </a:solidFill>
                          <a:effectLst/>
                          <a:latin typeface="Calibri" panose="020F0502020204030204" pitchFamily="34" charset="0"/>
                        </a:rPr>
                        <a:t>YouTube</a:t>
                      </a:r>
                    </a:p>
                  </a:txBody>
                  <a:tcPr marL="3600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sz="1000" b="0" i="0" u="none" strike="noStrike">
                          <a:solidFill>
                            <a:srgbClr val="000000"/>
                          </a:solidFill>
                          <a:effectLst/>
                          <a:latin typeface="Calibri" panose="020F0502020204030204" pitchFamily="34" charset="0"/>
                        </a:rPr>
                        <a:t>14%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l" fontAlgn="b"/>
                      <a:endParaRPr lang="en-US" sz="1000" b="0" i="0" u="none" strike="noStrike">
                        <a:solidFill>
                          <a:schemeClr val="tx1"/>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rtl="0" fontAlgn="ctr"/>
                      <a:r>
                        <a:rPr lang="en-US" sz="1000" b="0" i="0" u="none" strike="noStrike">
                          <a:solidFill>
                            <a:srgbClr val="000000"/>
                          </a:solidFill>
                          <a:effectLst/>
                          <a:latin typeface="Calibri" panose="020F0502020204030204" pitchFamily="34" charset="0"/>
                        </a:rPr>
                        <a:t>BuzzFeed</a:t>
                      </a:r>
                    </a:p>
                  </a:txBody>
                  <a:tcPr marL="3600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pPr algn="ctr" rtl="0" fontAlgn="ctr"/>
                      <a:r>
                        <a:rPr lang="en-US" sz="1000" b="0" i="0" u="none" strike="noStrike">
                          <a:solidFill>
                            <a:srgbClr val="000000"/>
                          </a:solidFill>
                          <a:effectLst/>
                          <a:latin typeface="Calibri" panose="020F0502020204030204" pitchFamily="34" charset="0"/>
                        </a:rPr>
                        <a:t>19%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pPr algn="ctr" fontAlgn="b"/>
                      <a:endParaRPr lang="en-US" sz="1000" b="0" i="0" u="none" strike="noStrike">
                        <a:solidFill>
                          <a:schemeClr val="tx1"/>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rtl="0" fontAlgn="ctr"/>
                      <a:r>
                        <a:rPr lang="en-US" sz="1000" b="0" i="0" u="none" strike="noStrike">
                          <a:solidFill>
                            <a:srgbClr val="000000"/>
                          </a:solidFill>
                          <a:effectLst/>
                          <a:latin typeface="Calibri" panose="020F0502020204030204" pitchFamily="34" charset="0"/>
                        </a:rPr>
                        <a:t>CNN</a:t>
                      </a:r>
                    </a:p>
                  </a:txBody>
                  <a:tcPr marL="3600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000" b="0" i="0" u="none" strike="noStrike">
                          <a:solidFill>
                            <a:srgbClr val="000000"/>
                          </a:solidFill>
                          <a:effectLst/>
                          <a:latin typeface="Calibri" panose="020F0502020204030204" pitchFamily="34" charset="0"/>
                        </a:rPr>
                        <a:t>16%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3"/>
                  </a:ext>
                </a:extLst>
              </a:tr>
              <a:tr h="226800">
                <a:tc>
                  <a:txBody>
                    <a:bodyPr/>
                    <a:lstStyle/>
                    <a:p>
                      <a:pPr algn="l" rtl="0" fontAlgn="ctr"/>
                      <a:r>
                        <a:rPr lang="en-US" sz="1000" b="0" i="0" u="none" strike="noStrike" dirty="0">
                          <a:solidFill>
                            <a:srgbClr val="000000"/>
                          </a:solidFill>
                          <a:effectLst/>
                          <a:latin typeface="Calibri" panose="020F0502020204030204" pitchFamily="34" charset="0"/>
                        </a:rPr>
                        <a:t>YouTube</a:t>
                      </a:r>
                    </a:p>
                  </a:txBody>
                  <a:tcPr marL="3600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rtl="0" fontAlgn="ctr"/>
                      <a:r>
                        <a:rPr lang="en-US" sz="1000" b="0" i="0" u="none" strike="noStrike">
                          <a:solidFill>
                            <a:srgbClr val="000000"/>
                          </a:solidFill>
                          <a:effectLst/>
                          <a:latin typeface="Calibri" panose="020F0502020204030204" pitchFamily="34" charset="0"/>
                        </a:rPr>
                        <a:t>17%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l" fontAlgn="b"/>
                      <a:endParaRPr lang="en-US" sz="1000" b="0" i="0" u="none" strike="noStrike">
                        <a:solidFill>
                          <a:schemeClr val="tx1"/>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rtl="0" fontAlgn="ctr"/>
                      <a:r>
                        <a:rPr lang="en-US" sz="1000" b="0" i="0" u="none" strike="noStrike">
                          <a:solidFill>
                            <a:srgbClr val="000000"/>
                          </a:solidFill>
                          <a:effectLst/>
                          <a:latin typeface="Calibri" panose="020F0502020204030204" pitchFamily="34" charset="0"/>
                        </a:rPr>
                        <a:t>Channel 4</a:t>
                      </a:r>
                    </a:p>
                  </a:txBody>
                  <a:tcPr marL="3600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ctr"/>
                      <a:r>
                        <a:rPr lang="en-US" sz="1000" b="0" i="0" u="none" strike="noStrike">
                          <a:solidFill>
                            <a:srgbClr val="000000"/>
                          </a:solidFill>
                          <a:effectLst/>
                          <a:latin typeface="Calibri" panose="020F0502020204030204" pitchFamily="34" charset="0"/>
                        </a:rPr>
                        <a:t>11%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l" fontAlgn="b"/>
                      <a:endParaRPr lang="en-US" sz="1000" b="0" i="0" u="none" strike="noStrike">
                        <a:solidFill>
                          <a:schemeClr val="tx1"/>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rtl="0" fontAlgn="ctr"/>
                      <a:r>
                        <a:rPr lang="en-US" sz="1000" b="0" i="0" u="none" strike="noStrike">
                          <a:solidFill>
                            <a:srgbClr val="000000"/>
                          </a:solidFill>
                          <a:effectLst/>
                          <a:latin typeface="Calibri" panose="020F0502020204030204" pitchFamily="34" charset="0"/>
                        </a:rPr>
                        <a:t>ITV</a:t>
                      </a:r>
                    </a:p>
                  </a:txBody>
                  <a:tcPr marL="3600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sz="1000" b="0" i="0" u="none" strike="noStrike">
                          <a:solidFill>
                            <a:srgbClr val="000000"/>
                          </a:solidFill>
                          <a:effectLst/>
                          <a:latin typeface="Calibri" panose="020F0502020204030204" pitchFamily="34" charset="0"/>
                        </a:rPr>
                        <a:t>13%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l" fontAlgn="b"/>
                      <a:endParaRPr lang="en-US" sz="1000" b="0" i="0" u="none" strike="noStrike">
                        <a:solidFill>
                          <a:schemeClr val="tx1"/>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rtl="0" fontAlgn="ctr"/>
                      <a:r>
                        <a:rPr lang="en-US" sz="1000" b="0" i="0" u="none" strike="noStrike">
                          <a:solidFill>
                            <a:srgbClr val="000000"/>
                          </a:solidFill>
                          <a:effectLst/>
                          <a:latin typeface="Calibri" panose="020F0502020204030204" pitchFamily="34" charset="0"/>
                        </a:rPr>
                        <a:t>Channel 4</a:t>
                      </a:r>
                    </a:p>
                  </a:txBody>
                  <a:tcPr marL="3600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pPr algn="ctr" rtl="0" fontAlgn="ctr"/>
                      <a:r>
                        <a:rPr lang="en-US" sz="1000" b="0" i="0" u="none" strike="noStrike">
                          <a:solidFill>
                            <a:srgbClr val="000000"/>
                          </a:solidFill>
                          <a:effectLst/>
                          <a:latin typeface="Calibri" panose="020F0502020204030204" pitchFamily="34" charset="0"/>
                        </a:rPr>
                        <a:t>18%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pPr algn="ctr" fontAlgn="b"/>
                      <a:endParaRPr lang="en-US" sz="1000" b="0" i="0" u="none" strike="noStrike">
                        <a:solidFill>
                          <a:schemeClr val="tx1"/>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rtl="0" fontAlgn="ctr"/>
                      <a:r>
                        <a:rPr lang="en-US" sz="1000" b="0" i="0" u="none" strike="noStrike">
                          <a:solidFill>
                            <a:srgbClr val="000000"/>
                          </a:solidFill>
                          <a:effectLst/>
                          <a:latin typeface="Calibri" panose="020F0502020204030204" pitchFamily="34" charset="0"/>
                        </a:rPr>
                        <a:t>BuzzFeed</a:t>
                      </a:r>
                    </a:p>
                  </a:txBody>
                  <a:tcPr marL="3600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000" b="0" i="0" u="none" strike="noStrike">
                          <a:solidFill>
                            <a:srgbClr val="000000"/>
                          </a:solidFill>
                          <a:effectLst/>
                          <a:latin typeface="Calibri" panose="020F0502020204030204" pitchFamily="34" charset="0"/>
                        </a:rPr>
                        <a:t>13%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4"/>
                  </a:ext>
                </a:extLst>
              </a:tr>
              <a:tr h="226800">
                <a:tc>
                  <a:txBody>
                    <a:bodyPr/>
                    <a:lstStyle/>
                    <a:p>
                      <a:pPr algn="l" rtl="0" fontAlgn="ctr"/>
                      <a:r>
                        <a:rPr lang="en-US" sz="1000" b="0" i="0" u="none" strike="noStrike">
                          <a:solidFill>
                            <a:srgbClr val="000000"/>
                          </a:solidFill>
                          <a:effectLst/>
                          <a:latin typeface="Calibri" panose="020F0502020204030204" pitchFamily="34" charset="0"/>
                        </a:rPr>
                        <a:t>BuzzFeed</a:t>
                      </a:r>
                    </a:p>
                  </a:txBody>
                  <a:tcPr marL="3600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rtl="0" fontAlgn="ctr"/>
                      <a:r>
                        <a:rPr lang="en-US" sz="1000" b="0" i="0" u="none" strike="noStrike">
                          <a:solidFill>
                            <a:srgbClr val="000000"/>
                          </a:solidFill>
                          <a:effectLst/>
                          <a:latin typeface="Calibri" panose="020F0502020204030204" pitchFamily="34" charset="0"/>
                        </a:rPr>
                        <a:t>15%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l" fontAlgn="b"/>
                      <a:endParaRPr lang="en-US" sz="1000" b="0" i="0" u="none" strike="noStrike">
                        <a:solidFill>
                          <a:schemeClr val="tx1"/>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endParaRPr lang="en-US" sz="1000" b="0" i="0" u="none" strike="noStrike">
                        <a:solidFill>
                          <a:srgbClr val="000000"/>
                        </a:solidFill>
                        <a:effectLst/>
                        <a:latin typeface="Calibri" panose="020F0502020204030204" pitchFamily="34" charset="0"/>
                      </a:endParaRPr>
                    </a:p>
                  </a:txBody>
                  <a:tcPr marL="3600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fontAlgn="b"/>
                      <a:endParaRPr lang="en-US" sz="1000" b="0" i="0" u="none" strike="noStrike">
                        <a:solidFill>
                          <a:schemeClr val="tx1"/>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rtl="0" fontAlgn="ctr"/>
                      <a:r>
                        <a:rPr lang="en-US" sz="1000" b="0" i="0" u="none" strike="noStrike">
                          <a:solidFill>
                            <a:srgbClr val="000000"/>
                          </a:solidFill>
                          <a:effectLst/>
                          <a:latin typeface="Calibri" panose="020F0502020204030204" pitchFamily="34" charset="0"/>
                        </a:rPr>
                        <a:t>The New York Times</a:t>
                      </a:r>
                    </a:p>
                  </a:txBody>
                  <a:tcPr marL="3600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sz="1000" b="0" i="0" u="none" strike="noStrike">
                          <a:solidFill>
                            <a:srgbClr val="000000"/>
                          </a:solidFill>
                          <a:effectLst/>
                          <a:latin typeface="Calibri" panose="020F0502020204030204" pitchFamily="34" charset="0"/>
                        </a:rPr>
                        <a:t>11%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l" fontAlgn="b"/>
                      <a:endParaRPr lang="en-US" sz="1000" b="0" i="0" u="none" strike="noStrike">
                        <a:solidFill>
                          <a:schemeClr val="tx1"/>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rtl="0" fontAlgn="ctr"/>
                      <a:r>
                        <a:rPr lang="en-US" sz="1000" b="0" i="0" u="none" strike="noStrike">
                          <a:solidFill>
                            <a:srgbClr val="000000"/>
                          </a:solidFill>
                          <a:effectLst/>
                          <a:latin typeface="Calibri" panose="020F0502020204030204" pitchFamily="34" charset="0"/>
                        </a:rPr>
                        <a:t>The Sun</a:t>
                      </a:r>
                    </a:p>
                  </a:txBody>
                  <a:tcPr marL="3600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pPr algn="ctr" rtl="0" fontAlgn="ctr"/>
                      <a:r>
                        <a:rPr lang="en-US" sz="1000" b="0" i="0" u="none" strike="noStrike">
                          <a:solidFill>
                            <a:srgbClr val="000000"/>
                          </a:solidFill>
                          <a:effectLst/>
                          <a:latin typeface="Calibri" panose="020F0502020204030204" pitchFamily="34" charset="0"/>
                        </a:rPr>
                        <a:t>17%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pPr algn="ctr" fontAlgn="b"/>
                      <a:endParaRPr lang="en-US" sz="1000" b="0" i="0" u="none" strike="noStrike">
                        <a:solidFill>
                          <a:schemeClr val="tx1"/>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rtl="0" fontAlgn="ctr"/>
                      <a:r>
                        <a:rPr lang="en-US" sz="1000" b="0" i="0" u="none" strike="noStrike">
                          <a:solidFill>
                            <a:srgbClr val="000000"/>
                          </a:solidFill>
                          <a:effectLst/>
                          <a:latin typeface="Calibri" panose="020F0502020204030204" pitchFamily="34" charset="0"/>
                        </a:rPr>
                        <a:t>The Sun</a:t>
                      </a:r>
                    </a:p>
                  </a:txBody>
                  <a:tcPr marL="3600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000" b="0" i="0" u="none" strike="noStrike">
                          <a:solidFill>
                            <a:srgbClr val="000000"/>
                          </a:solidFill>
                          <a:effectLst/>
                          <a:latin typeface="Calibri" panose="020F0502020204030204" pitchFamily="34" charset="0"/>
                        </a:rPr>
                        <a:t>12%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5"/>
                  </a:ext>
                </a:extLst>
              </a:tr>
              <a:tr h="226800">
                <a:tc>
                  <a:txBody>
                    <a:bodyPr/>
                    <a:lstStyle/>
                    <a:p>
                      <a:pPr algn="l" rtl="0" fontAlgn="ctr"/>
                      <a:r>
                        <a:rPr lang="en-US" sz="1000" b="0" i="0" u="none" strike="noStrike">
                          <a:solidFill>
                            <a:srgbClr val="000000"/>
                          </a:solidFill>
                          <a:effectLst/>
                          <a:latin typeface="Calibri" panose="020F0502020204030204" pitchFamily="34" charset="0"/>
                        </a:rPr>
                        <a:t>Channel 4</a:t>
                      </a:r>
                    </a:p>
                  </a:txBody>
                  <a:tcPr marL="3600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rtl="0" fontAlgn="ctr"/>
                      <a:r>
                        <a:rPr lang="en-US" sz="1000" b="0" i="0" u="none" strike="noStrike">
                          <a:solidFill>
                            <a:srgbClr val="000000"/>
                          </a:solidFill>
                          <a:effectLst/>
                          <a:latin typeface="Calibri" panose="020F0502020204030204" pitchFamily="34" charset="0"/>
                        </a:rPr>
                        <a:t>14%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l" fontAlgn="b"/>
                      <a:endParaRPr lang="en-US" sz="1000" b="0" i="0" u="none" strike="noStrike">
                        <a:solidFill>
                          <a:schemeClr val="tx1"/>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endParaRPr lang="en-US" sz="1000" b="0" i="0" u="none" strike="noStrike">
                        <a:solidFill>
                          <a:srgbClr val="000000"/>
                        </a:solidFill>
                        <a:effectLst/>
                        <a:latin typeface="Calibri" panose="020F0502020204030204" pitchFamily="34" charset="0"/>
                      </a:endParaRPr>
                    </a:p>
                  </a:txBody>
                  <a:tcPr marL="3600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fontAlgn="b"/>
                      <a:endParaRPr lang="en-US" sz="1000" b="0" i="0" u="none" strike="noStrike">
                        <a:solidFill>
                          <a:schemeClr val="tx1"/>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rtl="0" fontAlgn="ctr"/>
                      <a:r>
                        <a:rPr lang="en-US" sz="1000" b="0" i="0" u="none" strike="noStrike">
                          <a:solidFill>
                            <a:srgbClr val="000000"/>
                          </a:solidFill>
                          <a:effectLst/>
                          <a:latin typeface="Calibri" panose="020F0502020204030204" pitchFamily="34" charset="0"/>
                        </a:rPr>
                        <a:t>Channel 4</a:t>
                      </a:r>
                    </a:p>
                  </a:txBody>
                  <a:tcPr marL="3600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sz="1000" b="0" i="0" u="none" strike="noStrike">
                          <a:solidFill>
                            <a:srgbClr val="000000"/>
                          </a:solidFill>
                          <a:effectLst/>
                          <a:latin typeface="Calibri" panose="020F0502020204030204" pitchFamily="34" charset="0"/>
                        </a:rPr>
                        <a:t>11%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l" fontAlgn="b"/>
                      <a:endParaRPr lang="en-US" sz="1000" b="0" i="0" u="none" strike="noStrike">
                        <a:solidFill>
                          <a:schemeClr val="tx1"/>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rtl="0" fontAlgn="ctr"/>
                      <a:r>
                        <a:rPr lang="en-US" sz="1000" b="0" i="0" u="none" strike="noStrike">
                          <a:solidFill>
                            <a:srgbClr val="000000"/>
                          </a:solidFill>
                          <a:effectLst/>
                          <a:latin typeface="Calibri" panose="020F0502020204030204" pitchFamily="34" charset="0"/>
                        </a:rPr>
                        <a:t>YouTube</a:t>
                      </a:r>
                    </a:p>
                  </a:txBody>
                  <a:tcPr marL="3600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pPr algn="ctr" rtl="0" fontAlgn="ctr"/>
                      <a:r>
                        <a:rPr lang="en-US" sz="1000" b="0" i="0" u="none" strike="noStrike">
                          <a:solidFill>
                            <a:srgbClr val="000000"/>
                          </a:solidFill>
                          <a:effectLst/>
                          <a:latin typeface="Calibri" panose="020F0502020204030204" pitchFamily="34" charset="0"/>
                        </a:rPr>
                        <a:t>14%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pPr algn="ctr" fontAlgn="b"/>
                      <a:endParaRPr lang="en-US" sz="1000" b="0" i="0" u="none" strike="noStrike">
                        <a:solidFill>
                          <a:schemeClr val="tx1"/>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rtl="0" fontAlgn="ctr"/>
                      <a:r>
                        <a:rPr lang="en-US" sz="1000" b="0" i="0" u="none" strike="noStrike">
                          <a:solidFill>
                            <a:srgbClr val="000000"/>
                          </a:solidFill>
                          <a:effectLst/>
                          <a:latin typeface="Calibri" panose="020F0502020204030204" pitchFamily="34" charset="0"/>
                        </a:rPr>
                        <a:t>Guardian/Observer</a:t>
                      </a:r>
                    </a:p>
                  </a:txBody>
                  <a:tcPr marL="3600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000" b="0" i="0" u="none" strike="noStrike">
                          <a:solidFill>
                            <a:srgbClr val="000000"/>
                          </a:solidFill>
                          <a:effectLst/>
                          <a:latin typeface="Calibri" panose="020F0502020204030204" pitchFamily="34" charset="0"/>
                        </a:rPr>
                        <a:t>12%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6"/>
                  </a:ext>
                </a:extLst>
              </a:tr>
              <a:tr h="226800">
                <a:tc>
                  <a:txBody>
                    <a:bodyPr/>
                    <a:lstStyle/>
                    <a:p>
                      <a:pPr algn="l" rtl="0" fontAlgn="ctr"/>
                      <a:r>
                        <a:rPr lang="en-US" sz="1000" b="0" i="0" u="none" strike="noStrike">
                          <a:solidFill>
                            <a:srgbClr val="000000"/>
                          </a:solidFill>
                          <a:effectLst/>
                          <a:latin typeface="Calibri" panose="020F0502020204030204" pitchFamily="34" charset="0"/>
                        </a:rPr>
                        <a:t>Guardian/Observer</a:t>
                      </a:r>
                    </a:p>
                  </a:txBody>
                  <a:tcPr marL="3600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rtl="0" fontAlgn="ctr"/>
                      <a:r>
                        <a:rPr lang="en-US" sz="1000" b="0" i="0" u="none" strike="noStrike">
                          <a:solidFill>
                            <a:srgbClr val="000000"/>
                          </a:solidFill>
                          <a:effectLst/>
                          <a:latin typeface="Calibri" panose="020F0502020204030204" pitchFamily="34" charset="0"/>
                        </a:rPr>
                        <a:t>13%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l" fontAlgn="b"/>
                      <a:endParaRPr lang="en-US" sz="1000" b="0" i="0" u="none" strike="noStrike">
                        <a:solidFill>
                          <a:schemeClr val="tx1"/>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endParaRPr lang="en-US" sz="1000" b="0" i="0" u="none" strike="noStrike">
                        <a:solidFill>
                          <a:schemeClr val="tx1"/>
                        </a:solidFill>
                        <a:latin typeface="Calibri"/>
                      </a:endParaRPr>
                    </a:p>
                  </a:txBody>
                  <a:tcPr marL="3600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US" sz="1000" b="0" i="0" u="none" strike="noStrike">
                        <a:solidFill>
                          <a:schemeClr val="tx1"/>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fontAlgn="b"/>
                      <a:endParaRPr lang="en-US" sz="1000" b="0" i="0" u="none" strike="noStrike">
                        <a:solidFill>
                          <a:schemeClr val="tx1"/>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rtl="0" fontAlgn="ctr"/>
                      <a:r>
                        <a:rPr lang="en-US" sz="1000" b="0" i="0" u="none" strike="noStrike">
                          <a:solidFill>
                            <a:srgbClr val="000000"/>
                          </a:solidFill>
                          <a:effectLst/>
                          <a:latin typeface="Calibri" panose="020F0502020204030204" pitchFamily="34" charset="0"/>
                        </a:rPr>
                        <a:t>Guardian/Observer</a:t>
                      </a:r>
                    </a:p>
                  </a:txBody>
                  <a:tcPr marL="3600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sz="1000" b="0" i="0" u="none" strike="noStrike">
                          <a:solidFill>
                            <a:srgbClr val="000000"/>
                          </a:solidFill>
                          <a:effectLst/>
                          <a:latin typeface="Calibri" panose="020F0502020204030204" pitchFamily="34" charset="0"/>
                        </a:rPr>
                        <a:t>10%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l" fontAlgn="b"/>
                      <a:endParaRPr lang="en-US" sz="1000" b="0" i="0" u="none" strike="noStrike">
                        <a:solidFill>
                          <a:schemeClr val="tx1"/>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rtl="0" fontAlgn="ctr"/>
                      <a:r>
                        <a:rPr lang="en-US" sz="1000" b="0" i="0" u="none" strike="noStrike">
                          <a:solidFill>
                            <a:srgbClr val="000000"/>
                          </a:solidFill>
                          <a:effectLst/>
                          <a:latin typeface="Calibri" panose="020F0502020204030204" pitchFamily="34" charset="0"/>
                        </a:rPr>
                        <a:t>Times/Sunday Times</a:t>
                      </a:r>
                    </a:p>
                  </a:txBody>
                  <a:tcPr marL="3600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pPr algn="ctr" rtl="0" fontAlgn="ctr"/>
                      <a:r>
                        <a:rPr lang="en-US" sz="1000" b="0" i="0" u="none" strike="noStrike">
                          <a:solidFill>
                            <a:srgbClr val="000000"/>
                          </a:solidFill>
                          <a:effectLst/>
                          <a:latin typeface="Calibri" panose="020F0502020204030204" pitchFamily="34" charset="0"/>
                        </a:rPr>
                        <a:t>12%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pPr algn="ctr" fontAlgn="b"/>
                      <a:endParaRPr lang="en-US" sz="1000" b="0" i="0" u="none" strike="noStrike">
                        <a:solidFill>
                          <a:schemeClr val="tx1"/>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rtl="0" fontAlgn="ctr"/>
                      <a:r>
                        <a:rPr lang="en-US" sz="1000" b="0" i="0" u="none" strike="noStrike">
                          <a:solidFill>
                            <a:srgbClr val="000000"/>
                          </a:solidFill>
                          <a:effectLst/>
                          <a:latin typeface="Calibri" panose="020F0502020204030204" pitchFamily="34" charset="0"/>
                        </a:rPr>
                        <a:t>The Daily Star</a:t>
                      </a:r>
                    </a:p>
                  </a:txBody>
                  <a:tcPr marL="3600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000" b="0" i="0" u="none" strike="noStrike">
                          <a:solidFill>
                            <a:srgbClr val="000000"/>
                          </a:solidFill>
                          <a:effectLst/>
                          <a:latin typeface="Calibri" panose="020F0502020204030204" pitchFamily="34" charset="0"/>
                        </a:rPr>
                        <a:t>11%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7"/>
                  </a:ext>
                </a:extLst>
              </a:tr>
              <a:tr h="226800">
                <a:tc>
                  <a:txBody>
                    <a:bodyPr/>
                    <a:lstStyle/>
                    <a:p>
                      <a:pPr algn="l" rtl="0" fontAlgn="ctr"/>
                      <a:r>
                        <a:rPr lang="en-US" sz="1000" b="0" i="0" u="none" strike="noStrike">
                          <a:solidFill>
                            <a:srgbClr val="000000"/>
                          </a:solidFill>
                          <a:effectLst/>
                          <a:latin typeface="Calibri" panose="020F0502020204030204" pitchFamily="34" charset="0"/>
                        </a:rPr>
                        <a:t>The Sun</a:t>
                      </a:r>
                    </a:p>
                  </a:txBody>
                  <a:tcPr marL="3600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rtl="0" fontAlgn="ctr"/>
                      <a:r>
                        <a:rPr lang="en-US" sz="1000" b="0" i="0" u="none" strike="noStrike">
                          <a:solidFill>
                            <a:srgbClr val="000000"/>
                          </a:solidFill>
                          <a:effectLst/>
                          <a:latin typeface="Calibri" panose="020F0502020204030204" pitchFamily="34" charset="0"/>
                        </a:rPr>
                        <a:t>11%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l" fontAlgn="b"/>
                      <a:endParaRPr lang="en-US" sz="1000" b="0" i="0" u="none" strike="noStrike">
                        <a:solidFill>
                          <a:schemeClr val="tx1"/>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rtl="0" fontAlgn="ctr"/>
                      <a:endParaRPr lang="en-US" sz="1000" b="0" i="0" u="none" strike="noStrike">
                        <a:solidFill>
                          <a:srgbClr val="000000"/>
                        </a:solidFill>
                        <a:effectLst/>
                        <a:latin typeface="Calibri" panose="020F0502020204030204" pitchFamily="34" charset="0"/>
                      </a:endParaRPr>
                    </a:p>
                  </a:txBody>
                  <a:tcPr marL="3600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ctr"/>
                      <a:endParaRPr lang="en-US"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fontAlgn="b"/>
                      <a:endParaRPr lang="en-US" sz="1000" b="0" i="0" u="none" strike="noStrike">
                        <a:solidFill>
                          <a:schemeClr val="tx1"/>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endParaRPr lang="en-US" sz="1000" b="0" i="0" u="none" strike="noStrike">
                        <a:solidFill>
                          <a:srgbClr val="000000"/>
                        </a:solidFill>
                        <a:effectLst/>
                        <a:latin typeface="Calibri" panose="020F0502020204030204" pitchFamily="34" charset="0"/>
                      </a:endParaRPr>
                    </a:p>
                  </a:txBody>
                  <a:tcPr marL="3600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fontAlgn="b"/>
                      <a:endParaRPr lang="en-US" sz="1000" b="0" i="0" u="none" strike="noStrike">
                        <a:solidFill>
                          <a:schemeClr val="tx1"/>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rtl="0" fontAlgn="ctr"/>
                      <a:r>
                        <a:rPr lang="en-US" sz="1000" b="0" i="0" u="none" strike="noStrike">
                          <a:solidFill>
                            <a:srgbClr val="000000"/>
                          </a:solidFill>
                          <a:effectLst/>
                          <a:latin typeface="Calibri" panose="020F0502020204030204" pitchFamily="34" charset="0"/>
                        </a:rPr>
                        <a:t>Vice</a:t>
                      </a:r>
                    </a:p>
                  </a:txBody>
                  <a:tcPr marL="3600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pPr algn="ctr" rtl="0" fontAlgn="ctr"/>
                      <a:r>
                        <a:rPr lang="en-US" sz="1000" b="0" i="0" u="none" strike="noStrike">
                          <a:solidFill>
                            <a:srgbClr val="000000"/>
                          </a:solidFill>
                          <a:effectLst/>
                          <a:latin typeface="Calibri" panose="020F0502020204030204" pitchFamily="34" charset="0"/>
                        </a:rPr>
                        <a:t>12%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pPr algn="ctr" fontAlgn="b"/>
                      <a:endParaRPr lang="en-US" sz="1000" b="0" i="0" u="none" strike="noStrike">
                        <a:solidFill>
                          <a:schemeClr val="tx1"/>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rtl="0" fontAlgn="ctr"/>
                      <a:r>
                        <a:rPr lang="en-US" sz="1000" b="0" i="0" u="none" strike="noStrike">
                          <a:solidFill>
                            <a:srgbClr val="000000"/>
                          </a:solidFill>
                          <a:effectLst/>
                          <a:latin typeface="Calibri" panose="020F0502020204030204" pitchFamily="34" charset="0"/>
                        </a:rPr>
                        <a:t>Channel 4</a:t>
                      </a:r>
                    </a:p>
                  </a:txBody>
                  <a:tcPr marL="3600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sz="1000" b="0" i="0" u="none" strike="noStrike">
                          <a:solidFill>
                            <a:srgbClr val="000000"/>
                          </a:solidFill>
                          <a:effectLst/>
                          <a:latin typeface="Calibri" panose="020F0502020204030204" pitchFamily="34" charset="0"/>
                        </a:rPr>
                        <a:t>10%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8"/>
                  </a:ext>
                </a:extLst>
              </a:tr>
              <a:tr h="226800">
                <a:tc>
                  <a:txBody>
                    <a:bodyPr/>
                    <a:lstStyle/>
                    <a:p>
                      <a:pPr algn="l" rtl="0" fontAlgn="ctr"/>
                      <a:r>
                        <a:rPr lang="en-US" sz="1000" b="0" i="0" u="none" strike="noStrike">
                          <a:solidFill>
                            <a:srgbClr val="000000"/>
                          </a:solidFill>
                          <a:effectLst/>
                          <a:latin typeface="Calibri" panose="020F0502020204030204" pitchFamily="34" charset="0"/>
                        </a:rPr>
                        <a:t>The Daily Mirror</a:t>
                      </a:r>
                    </a:p>
                  </a:txBody>
                  <a:tcPr marL="3600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rtl="0" fontAlgn="ctr"/>
                      <a:r>
                        <a:rPr lang="en-US" sz="1000" b="0" i="0" u="none" strike="noStrike">
                          <a:solidFill>
                            <a:srgbClr val="000000"/>
                          </a:solidFill>
                          <a:effectLst/>
                          <a:latin typeface="Calibri" panose="020F0502020204030204" pitchFamily="34" charset="0"/>
                        </a:rPr>
                        <a:t>10%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l" fontAlgn="b"/>
                      <a:endParaRPr lang="en-US" sz="1000" b="0" i="0" u="none" strike="noStrike">
                        <a:solidFill>
                          <a:schemeClr val="tx1"/>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rtl="0" fontAlgn="ctr"/>
                      <a:r>
                        <a:rPr lang="en-US" sz="1000" b="0" i="0" u="none" strike="noStrike">
                          <a:solidFill>
                            <a:srgbClr val="000000"/>
                          </a:solidFill>
                          <a:effectLst/>
                          <a:latin typeface="Calibri" panose="020F0502020204030204" pitchFamily="34" charset="0"/>
                        </a:rPr>
                        <a:t>ANY Public figure</a:t>
                      </a:r>
                    </a:p>
                  </a:txBody>
                  <a:tcPr marL="3600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algn="ctr" rtl="0" fontAlgn="ctr"/>
                      <a:r>
                        <a:rPr lang="en-US" sz="1000" b="0" i="0" u="none" strike="noStrike">
                          <a:solidFill>
                            <a:srgbClr val="000000"/>
                          </a:solidFill>
                          <a:effectLst/>
                          <a:latin typeface="Calibri" panose="020F0502020204030204" pitchFamily="34" charset="0"/>
                        </a:rPr>
                        <a:t>23%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algn="l" fontAlgn="b"/>
                      <a:endParaRPr lang="en-US" sz="1000" b="0" i="0" u="none" strike="noStrike">
                        <a:solidFill>
                          <a:schemeClr val="tx1"/>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3600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fontAlgn="b"/>
                      <a:endParaRPr lang="en-US" sz="1000" b="0" i="0" u="none" strike="noStrike">
                        <a:solidFill>
                          <a:schemeClr val="tx1"/>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rtl="0" fontAlgn="ctr"/>
                      <a:r>
                        <a:rPr lang="en-US" sz="1000" b="0" i="0" u="none" strike="noStrike">
                          <a:solidFill>
                            <a:srgbClr val="000000"/>
                          </a:solidFill>
                          <a:effectLst/>
                          <a:latin typeface="Calibri" panose="020F0502020204030204" pitchFamily="34" charset="0"/>
                        </a:rPr>
                        <a:t>The Daily Star</a:t>
                      </a:r>
                    </a:p>
                  </a:txBody>
                  <a:tcPr marL="3600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pPr algn="ctr" rtl="0" fontAlgn="ctr"/>
                      <a:r>
                        <a:rPr lang="en-US" sz="1000" b="0" i="0" u="none" strike="noStrike">
                          <a:solidFill>
                            <a:srgbClr val="000000"/>
                          </a:solidFill>
                          <a:effectLst/>
                          <a:latin typeface="Calibri" panose="020F0502020204030204" pitchFamily="34" charset="0"/>
                        </a:rPr>
                        <a:t>10%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pPr algn="ctr" fontAlgn="b"/>
                      <a:endParaRPr lang="en-US" sz="1000" b="0" i="0" u="none" strike="noStrike">
                        <a:solidFill>
                          <a:schemeClr val="tx1"/>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rtl="0" fontAlgn="ctr"/>
                      <a:endParaRPr lang="en-US" sz="1000" b="0" i="0" u="none" strike="noStrike" dirty="0">
                        <a:solidFill>
                          <a:srgbClr val="000000"/>
                        </a:solidFill>
                        <a:effectLst/>
                        <a:latin typeface="Calibri" panose="020F0502020204030204" pitchFamily="34" charset="0"/>
                      </a:endParaRPr>
                    </a:p>
                  </a:txBody>
                  <a:tcPr marL="3600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ctr"/>
                      <a:endParaRPr lang="en-US"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9"/>
                  </a:ext>
                </a:extLst>
              </a:tr>
              <a:tr h="226800">
                <a:tc>
                  <a:txBody>
                    <a:bodyPr/>
                    <a:lstStyle/>
                    <a:p>
                      <a:pPr algn="l" fontAlgn="ctr"/>
                      <a:endParaRPr lang="en-US" sz="1000" b="0" i="0" u="none" strike="noStrike">
                        <a:solidFill>
                          <a:srgbClr val="000000"/>
                        </a:solidFill>
                        <a:effectLst/>
                        <a:latin typeface="Calibri" panose="020F0502020204030204" pitchFamily="34" charset="0"/>
                      </a:endParaRPr>
                    </a:p>
                  </a:txBody>
                  <a:tcPr marL="3600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fontAlgn="b"/>
                      <a:endParaRPr lang="en-US" sz="1000" b="0" i="0" u="none" strike="noStrike">
                        <a:solidFill>
                          <a:schemeClr val="tx1"/>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rtl="0" fontAlgn="ctr"/>
                      <a:r>
                        <a:rPr lang="en-US" sz="1000" b="0" i="0" u="none" strike="noStrike">
                          <a:solidFill>
                            <a:srgbClr val="000000"/>
                          </a:solidFill>
                          <a:effectLst/>
                          <a:latin typeface="Calibri" panose="020F0502020204030204" pitchFamily="34" charset="0"/>
                        </a:rPr>
                        <a:t>BBC</a:t>
                      </a:r>
                    </a:p>
                  </a:txBody>
                  <a:tcPr marL="3600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algn="ctr" rtl="0" fontAlgn="ctr"/>
                      <a:r>
                        <a:rPr lang="en-US" sz="1000" b="0" i="0" u="none" strike="noStrike">
                          <a:solidFill>
                            <a:srgbClr val="000000"/>
                          </a:solidFill>
                          <a:effectLst/>
                          <a:latin typeface="Calibri" panose="020F0502020204030204" pitchFamily="34" charset="0"/>
                        </a:rPr>
                        <a:t>21%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algn="l" fontAlgn="b"/>
                      <a:endParaRPr lang="en-US" sz="1000" b="0" i="0" u="none" strike="noStrike">
                        <a:solidFill>
                          <a:schemeClr val="tx1"/>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fontAlgn="b"/>
                      <a:endParaRPr lang="en-US" sz="1000" b="0" i="0" u="none" strike="noStrike">
                        <a:solidFill>
                          <a:schemeClr val="tx1"/>
                        </a:solidFill>
                        <a:latin typeface="Calibri"/>
                      </a:endParaRPr>
                    </a:p>
                  </a:txBody>
                  <a:tcPr marL="3600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US" sz="1000" b="0" i="0" u="none" strike="noStrike">
                        <a:solidFill>
                          <a:schemeClr val="tx1"/>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fontAlgn="b"/>
                      <a:endParaRPr lang="en-US" sz="1000" b="0" i="0" u="none" strike="noStrike">
                        <a:solidFill>
                          <a:schemeClr val="tx1"/>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rtl="0" fontAlgn="ctr"/>
                      <a:r>
                        <a:rPr lang="en-US" sz="1000" b="0" i="0" u="none" strike="noStrike">
                          <a:solidFill>
                            <a:srgbClr val="000000"/>
                          </a:solidFill>
                          <a:effectLst/>
                          <a:latin typeface="Calibri" panose="020F0502020204030204" pitchFamily="34" charset="0"/>
                        </a:rPr>
                        <a:t>The Independent</a:t>
                      </a:r>
                    </a:p>
                  </a:txBody>
                  <a:tcPr marL="3600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pPr algn="ctr" rtl="0" fontAlgn="ctr"/>
                      <a:r>
                        <a:rPr lang="en-US" sz="1000" b="0" i="0" u="none" strike="noStrike">
                          <a:solidFill>
                            <a:srgbClr val="000000"/>
                          </a:solidFill>
                          <a:effectLst/>
                          <a:latin typeface="Calibri" panose="020F0502020204030204" pitchFamily="34" charset="0"/>
                        </a:rPr>
                        <a:t>10%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pPr algn="ctr" fontAlgn="b"/>
                      <a:endParaRPr lang="en-US" sz="1000" b="0" i="0" u="none" strike="noStrike">
                        <a:solidFill>
                          <a:schemeClr val="tx1"/>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US" sz="1000" b="0" i="0" u="none" strike="noStrike">
                        <a:solidFill>
                          <a:schemeClr val="tx1"/>
                        </a:solidFill>
                        <a:latin typeface="Calibri"/>
                      </a:endParaRPr>
                    </a:p>
                  </a:txBody>
                  <a:tcPr marL="3600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US" sz="1000" b="0" i="0" u="none" strike="noStrike" dirty="0">
                        <a:solidFill>
                          <a:schemeClr val="tx1"/>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10"/>
                  </a:ext>
                </a:extLst>
              </a:tr>
              <a:tr h="226800">
                <a:tc>
                  <a:txBody>
                    <a:bodyPr/>
                    <a:lstStyle/>
                    <a:p>
                      <a:pPr algn="l" fontAlgn="ctr"/>
                      <a:endParaRPr lang="en-US" sz="1000" b="0" i="0" u="none" strike="noStrike">
                        <a:solidFill>
                          <a:srgbClr val="000000"/>
                        </a:solidFill>
                        <a:effectLst/>
                        <a:latin typeface="Calibri" panose="020F0502020204030204" pitchFamily="34" charset="0"/>
                      </a:endParaRPr>
                    </a:p>
                  </a:txBody>
                  <a:tcPr marL="3600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fontAlgn="b"/>
                      <a:endParaRPr lang="en-US" sz="1000" b="0" i="0" u="none" strike="noStrike">
                        <a:solidFill>
                          <a:schemeClr val="tx1"/>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rtl="0" fontAlgn="ctr"/>
                      <a:r>
                        <a:rPr lang="en-US" sz="1000" b="0" i="0" u="none" strike="noStrike">
                          <a:solidFill>
                            <a:srgbClr val="000000"/>
                          </a:solidFill>
                          <a:effectLst/>
                          <a:latin typeface="Calibri" panose="020F0502020204030204" pitchFamily="34" charset="0"/>
                        </a:rPr>
                        <a:t>ANY Journalist</a:t>
                      </a:r>
                    </a:p>
                  </a:txBody>
                  <a:tcPr marL="3600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algn="ctr" rtl="0" fontAlgn="ctr"/>
                      <a:r>
                        <a:rPr lang="en-US" sz="1000" b="0" i="0" u="none" strike="noStrike">
                          <a:solidFill>
                            <a:srgbClr val="000000"/>
                          </a:solidFill>
                          <a:effectLst/>
                          <a:latin typeface="Calibri" panose="020F0502020204030204" pitchFamily="34" charset="0"/>
                        </a:rPr>
                        <a:t>20%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algn="l" fontAlgn="b"/>
                      <a:endParaRPr lang="en-US" sz="1000" b="0" i="0" u="none" strike="noStrike">
                        <a:solidFill>
                          <a:schemeClr val="tx1"/>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fontAlgn="b"/>
                      <a:endParaRPr lang="en-US" sz="1000" b="0" i="0" u="none" strike="noStrike">
                        <a:solidFill>
                          <a:schemeClr val="tx1"/>
                        </a:solidFill>
                        <a:latin typeface="Calibri"/>
                      </a:endParaRPr>
                    </a:p>
                  </a:txBody>
                  <a:tcPr marL="3600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US" sz="1000" b="0" i="0" u="none" strike="noStrike">
                        <a:solidFill>
                          <a:schemeClr val="tx1"/>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fontAlgn="b"/>
                      <a:endParaRPr lang="en-US" sz="1000" b="0" i="0" u="none" strike="noStrike">
                        <a:solidFill>
                          <a:schemeClr val="tx1"/>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rtl="0" fontAlgn="ctr"/>
                      <a:r>
                        <a:rPr lang="en-US" sz="1000" b="0" i="0" u="none" strike="noStrike">
                          <a:solidFill>
                            <a:srgbClr val="000000"/>
                          </a:solidFill>
                          <a:effectLst/>
                          <a:latin typeface="Calibri" panose="020F0502020204030204" pitchFamily="34" charset="0"/>
                        </a:rPr>
                        <a:t>The Metro</a:t>
                      </a:r>
                    </a:p>
                  </a:txBody>
                  <a:tcPr marL="3600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pPr algn="ctr" rtl="0" fontAlgn="ctr"/>
                      <a:r>
                        <a:rPr lang="en-US" sz="1000" b="0" i="0" u="none" strike="noStrike">
                          <a:solidFill>
                            <a:srgbClr val="000000"/>
                          </a:solidFill>
                          <a:effectLst/>
                          <a:latin typeface="Calibri" panose="020F0502020204030204" pitchFamily="34" charset="0"/>
                        </a:rPr>
                        <a:t>10%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pPr algn="ctr" fontAlgn="b"/>
                      <a:endParaRPr lang="en-US" sz="1000" b="0" i="0" u="none" strike="noStrike">
                        <a:solidFill>
                          <a:schemeClr val="tx1"/>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US" sz="1000" b="0" i="0" u="none" strike="noStrike">
                        <a:solidFill>
                          <a:schemeClr val="tx1"/>
                        </a:solidFill>
                        <a:latin typeface="Calibri"/>
                      </a:endParaRPr>
                    </a:p>
                  </a:txBody>
                  <a:tcPr marL="3600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US" sz="1000" b="0" i="0" u="none" strike="noStrike">
                        <a:solidFill>
                          <a:schemeClr val="tx1"/>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11"/>
                  </a:ext>
                </a:extLst>
              </a:tr>
              <a:tr h="226800">
                <a:tc>
                  <a:txBody>
                    <a:bodyPr/>
                    <a:lstStyle/>
                    <a:p>
                      <a:pPr algn="l" fontAlgn="ctr"/>
                      <a:endParaRPr lang="en-US" sz="1000" b="0" i="0" u="none" strike="noStrike">
                        <a:solidFill>
                          <a:srgbClr val="000000"/>
                        </a:solidFill>
                        <a:effectLst/>
                        <a:latin typeface="Calibri" panose="020F0502020204030204" pitchFamily="34" charset="0"/>
                      </a:endParaRPr>
                    </a:p>
                  </a:txBody>
                  <a:tcPr marL="3600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fontAlgn="b"/>
                      <a:endParaRPr lang="en-US" sz="1000" b="0" i="0" u="none" strike="noStrike">
                        <a:solidFill>
                          <a:schemeClr val="tx1"/>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rtl="0" fontAlgn="ctr"/>
                      <a:r>
                        <a:rPr lang="en-US" sz="1000" b="0" i="0" u="none" strike="noStrike">
                          <a:solidFill>
                            <a:srgbClr val="000000"/>
                          </a:solidFill>
                          <a:effectLst/>
                          <a:latin typeface="Calibri" panose="020F0502020204030204" pitchFamily="34" charset="0"/>
                        </a:rPr>
                        <a:t>Sky News</a:t>
                      </a:r>
                    </a:p>
                  </a:txBody>
                  <a:tcPr marL="3600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rtl="0" fontAlgn="ctr"/>
                      <a:r>
                        <a:rPr lang="en-US" sz="1000" b="0" i="0" u="none" strike="noStrike">
                          <a:solidFill>
                            <a:srgbClr val="000000"/>
                          </a:solidFill>
                          <a:effectLst/>
                          <a:latin typeface="Calibri" panose="020F0502020204030204" pitchFamily="34" charset="0"/>
                        </a:rPr>
                        <a:t>14%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l" fontAlgn="b"/>
                      <a:endParaRPr lang="en-US" sz="1000" b="0" i="0" u="none" strike="noStrike">
                        <a:solidFill>
                          <a:schemeClr val="tx1"/>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fontAlgn="b"/>
                      <a:endParaRPr lang="en-US" sz="1000" b="0" i="0" u="none" strike="noStrike">
                        <a:solidFill>
                          <a:schemeClr val="tx1"/>
                        </a:solidFill>
                        <a:latin typeface="Calibri"/>
                      </a:endParaRPr>
                    </a:p>
                  </a:txBody>
                  <a:tcPr marL="3600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US" sz="1000" b="0" i="0" u="none" strike="noStrike">
                        <a:solidFill>
                          <a:schemeClr val="tx1"/>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fontAlgn="b"/>
                      <a:endParaRPr lang="en-US" sz="1000" b="0" i="0" u="none" strike="noStrike">
                        <a:solidFill>
                          <a:schemeClr val="tx1"/>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rtl="0" fontAlgn="ctr"/>
                      <a:r>
                        <a:rPr lang="en-US" sz="1000" b="0" i="0" u="none" strike="noStrike">
                          <a:solidFill>
                            <a:srgbClr val="000000"/>
                          </a:solidFill>
                          <a:effectLst/>
                          <a:latin typeface="Calibri" panose="020F0502020204030204" pitchFamily="34" charset="0"/>
                        </a:rPr>
                        <a:t>Guardian/Observer</a:t>
                      </a:r>
                    </a:p>
                  </a:txBody>
                  <a:tcPr marL="3600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pPr algn="ctr" rtl="0" fontAlgn="ctr"/>
                      <a:r>
                        <a:rPr lang="en-US" sz="1000" b="0" i="0" u="none" strike="noStrike">
                          <a:solidFill>
                            <a:srgbClr val="000000"/>
                          </a:solidFill>
                          <a:effectLst/>
                          <a:latin typeface="Calibri" panose="020F0502020204030204" pitchFamily="34" charset="0"/>
                        </a:rPr>
                        <a:t>10%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pPr algn="ctr" fontAlgn="b"/>
                      <a:endParaRPr lang="en-US" sz="1000" b="0" i="0" u="none" strike="noStrike">
                        <a:solidFill>
                          <a:schemeClr val="tx1"/>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US" sz="1000" b="0" i="0" u="none" strike="noStrike">
                        <a:solidFill>
                          <a:schemeClr val="tx1"/>
                        </a:solidFill>
                        <a:latin typeface="Calibri"/>
                      </a:endParaRPr>
                    </a:p>
                  </a:txBody>
                  <a:tcPr marL="3600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US" sz="1000" b="0" i="0" u="none" strike="noStrike" dirty="0">
                        <a:solidFill>
                          <a:schemeClr val="tx1"/>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26182991"/>
                  </a:ext>
                </a:extLst>
              </a:tr>
            </a:tbl>
          </a:graphicData>
        </a:graphic>
      </p:graphicFrame>
      <p:sp>
        <p:nvSpPr>
          <p:cNvPr id="11" name="TextBox 10">
            <a:extLst>
              <a:ext uri="{FF2B5EF4-FFF2-40B4-BE49-F238E27FC236}">
                <a16:creationId xmlns:a16="http://schemas.microsoft.com/office/drawing/2014/main" id="{3D9FB717-5687-477B-9DBB-AF17705DA2B4}"/>
              </a:ext>
            </a:extLst>
          </p:cNvPr>
          <p:cNvSpPr txBox="1"/>
          <p:nvPr/>
        </p:nvSpPr>
        <p:spPr>
          <a:xfrm>
            <a:off x="378627" y="1956196"/>
            <a:ext cx="1197621" cy="307777"/>
          </a:xfrm>
          <a:prstGeom prst="rect">
            <a:avLst/>
          </a:prstGeom>
          <a:noFill/>
        </p:spPr>
        <p:txBody>
          <a:bodyPr wrap="square" rtlCol="0">
            <a:spAutoFit/>
          </a:bodyPr>
          <a:lstStyle/>
          <a:p>
            <a:pPr algn="ctr"/>
            <a:r>
              <a:rPr lang="en-GB" sz="1400" b="1"/>
              <a:t>Facebook</a:t>
            </a:r>
          </a:p>
        </p:txBody>
      </p:sp>
      <p:sp>
        <p:nvSpPr>
          <p:cNvPr id="12" name="TextBox 11">
            <a:extLst>
              <a:ext uri="{FF2B5EF4-FFF2-40B4-BE49-F238E27FC236}">
                <a16:creationId xmlns:a16="http://schemas.microsoft.com/office/drawing/2014/main" id="{90D27130-E3AD-424B-9822-3CC8E43EC987}"/>
              </a:ext>
            </a:extLst>
          </p:cNvPr>
          <p:cNvSpPr txBox="1"/>
          <p:nvPr/>
        </p:nvSpPr>
        <p:spPr>
          <a:xfrm>
            <a:off x="2161712" y="1950287"/>
            <a:ext cx="1197621" cy="307777"/>
          </a:xfrm>
          <a:prstGeom prst="rect">
            <a:avLst/>
          </a:prstGeom>
          <a:noFill/>
        </p:spPr>
        <p:txBody>
          <a:bodyPr wrap="square" rtlCol="0">
            <a:spAutoFit/>
          </a:bodyPr>
          <a:lstStyle/>
          <a:p>
            <a:pPr algn="ctr"/>
            <a:r>
              <a:rPr lang="en-GB" sz="1400" b="1"/>
              <a:t>Twitter</a:t>
            </a:r>
          </a:p>
        </p:txBody>
      </p:sp>
      <p:sp>
        <p:nvSpPr>
          <p:cNvPr id="13" name="TextBox 12">
            <a:extLst>
              <a:ext uri="{FF2B5EF4-FFF2-40B4-BE49-F238E27FC236}">
                <a16:creationId xmlns:a16="http://schemas.microsoft.com/office/drawing/2014/main" id="{B2B16F8C-FCE7-4080-ADEA-66A03170423A}"/>
              </a:ext>
            </a:extLst>
          </p:cNvPr>
          <p:cNvSpPr txBox="1"/>
          <p:nvPr/>
        </p:nvSpPr>
        <p:spPr>
          <a:xfrm>
            <a:off x="3937521" y="1950267"/>
            <a:ext cx="1197621" cy="307777"/>
          </a:xfrm>
          <a:prstGeom prst="rect">
            <a:avLst/>
          </a:prstGeom>
          <a:noFill/>
        </p:spPr>
        <p:txBody>
          <a:bodyPr wrap="square" rtlCol="0">
            <a:spAutoFit/>
          </a:bodyPr>
          <a:lstStyle/>
          <a:p>
            <a:pPr algn="ctr"/>
            <a:r>
              <a:rPr lang="en-GB" sz="1400" b="1"/>
              <a:t>Instagram</a:t>
            </a:r>
          </a:p>
        </p:txBody>
      </p:sp>
      <p:sp>
        <p:nvSpPr>
          <p:cNvPr id="14" name="TextBox 13">
            <a:extLst>
              <a:ext uri="{FF2B5EF4-FFF2-40B4-BE49-F238E27FC236}">
                <a16:creationId xmlns:a16="http://schemas.microsoft.com/office/drawing/2014/main" id="{9CA7D4EC-3F61-4A69-8985-AC03CB308FF6}"/>
              </a:ext>
            </a:extLst>
          </p:cNvPr>
          <p:cNvSpPr txBox="1"/>
          <p:nvPr/>
        </p:nvSpPr>
        <p:spPr>
          <a:xfrm>
            <a:off x="5722831" y="1950267"/>
            <a:ext cx="1197621" cy="307777"/>
          </a:xfrm>
          <a:prstGeom prst="rect">
            <a:avLst/>
          </a:prstGeom>
          <a:noFill/>
        </p:spPr>
        <p:txBody>
          <a:bodyPr wrap="square" rtlCol="0">
            <a:spAutoFit/>
          </a:bodyPr>
          <a:lstStyle/>
          <a:p>
            <a:pPr algn="ctr"/>
            <a:r>
              <a:rPr lang="en-GB" sz="1400" b="1" dirty="0"/>
              <a:t>Snapchat**</a:t>
            </a:r>
          </a:p>
        </p:txBody>
      </p:sp>
      <p:sp>
        <p:nvSpPr>
          <p:cNvPr id="15" name="TextBox 14">
            <a:extLst>
              <a:ext uri="{FF2B5EF4-FFF2-40B4-BE49-F238E27FC236}">
                <a16:creationId xmlns:a16="http://schemas.microsoft.com/office/drawing/2014/main" id="{D54B4C4A-5598-4562-9C2F-67957D133AED}"/>
              </a:ext>
            </a:extLst>
          </p:cNvPr>
          <p:cNvSpPr txBox="1"/>
          <p:nvPr/>
        </p:nvSpPr>
        <p:spPr>
          <a:xfrm>
            <a:off x="7520542" y="1950267"/>
            <a:ext cx="1197621" cy="307777"/>
          </a:xfrm>
          <a:prstGeom prst="rect">
            <a:avLst/>
          </a:prstGeom>
          <a:noFill/>
        </p:spPr>
        <p:txBody>
          <a:bodyPr wrap="square" rtlCol="0">
            <a:spAutoFit/>
          </a:bodyPr>
          <a:lstStyle/>
          <a:p>
            <a:pPr algn="ctr"/>
            <a:r>
              <a:rPr lang="en-GB" sz="1400" b="1" dirty="0" err="1"/>
              <a:t>TikTok</a:t>
            </a:r>
            <a:r>
              <a:rPr lang="en-GB" sz="1400" b="1" dirty="0"/>
              <a:t>**</a:t>
            </a:r>
          </a:p>
        </p:txBody>
      </p:sp>
      <p:sp>
        <p:nvSpPr>
          <p:cNvPr id="16" name="TextBox 15">
            <a:extLst>
              <a:ext uri="{FF2B5EF4-FFF2-40B4-BE49-F238E27FC236}">
                <a16:creationId xmlns:a16="http://schemas.microsoft.com/office/drawing/2014/main" id="{68EF91BC-463A-4615-85B6-22F399CA8E47}"/>
              </a:ext>
            </a:extLst>
          </p:cNvPr>
          <p:cNvSpPr txBox="1"/>
          <p:nvPr/>
        </p:nvSpPr>
        <p:spPr>
          <a:xfrm>
            <a:off x="2161712" y="4674604"/>
            <a:ext cx="1197621" cy="307777"/>
          </a:xfrm>
          <a:prstGeom prst="rect">
            <a:avLst/>
          </a:prstGeom>
          <a:noFill/>
        </p:spPr>
        <p:txBody>
          <a:bodyPr wrap="square" rtlCol="0">
            <a:spAutoFit/>
          </a:bodyPr>
          <a:lstStyle/>
          <a:p>
            <a:pPr algn="ctr"/>
            <a:r>
              <a:rPr lang="en-GB" sz="1400" b="1"/>
              <a:t>YouTube</a:t>
            </a:r>
          </a:p>
        </p:txBody>
      </p:sp>
    </p:spTree>
    <p:extLst>
      <p:ext uri="{BB962C8B-B14F-4D97-AF65-F5344CB8AC3E}">
        <p14:creationId xmlns:p14="http://schemas.microsoft.com/office/powerpoint/2010/main" val="3373305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5"/>
          <p:cNvSpPr>
            <a:spLocks noGrp="1"/>
          </p:cNvSpPr>
          <p:nvPr>
            <p:ph type="title"/>
          </p:nvPr>
        </p:nvSpPr>
        <p:spPr>
          <a:xfrm>
            <a:off x="88354" y="1208671"/>
            <a:ext cx="9046078" cy="300991"/>
          </a:xfrm>
          <a:prstGeom prst="rect">
            <a:avLst/>
          </a:prstGeom>
        </p:spPr>
        <p:txBody>
          <a:bodyPr/>
          <a:lstStyle/>
          <a:p>
            <a:r>
              <a:rPr lang="en-GB" kern="0">
                <a:cs typeface="Arial" pitchFamily="34" charset="0"/>
              </a:rPr>
              <a:t>Attributes of Social Media – 2022*</a:t>
            </a:r>
            <a:br>
              <a:rPr lang="en-GB" kern="0">
                <a:cs typeface="Arial" pitchFamily="34" charset="0"/>
              </a:rPr>
            </a:br>
            <a:r>
              <a:rPr lang="en-GB" sz="1100" i="1" kern="0">
                <a:cs typeface="Arial" pitchFamily="34" charset="0"/>
              </a:rPr>
              <a:t>% of regular users rating each source highly (7-10) </a:t>
            </a:r>
            <a:br>
              <a:rPr lang="en-GB" kern="0">
                <a:cs typeface="Arial" pitchFamily="34" charset="0"/>
              </a:rPr>
            </a:br>
            <a:endParaRPr lang="en-GB"/>
          </a:p>
        </p:txBody>
      </p:sp>
      <p:sp>
        <p:nvSpPr>
          <p:cNvPr id="4" name="Text Placeholder 3"/>
          <p:cNvSpPr>
            <a:spLocks noGrp="1"/>
          </p:cNvSpPr>
          <p:nvPr>
            <p:ph type="body" sz="quarter" idx="14"/>
          </p:nvPr>
        </p:nvSpPr>
        <p:spPr>
          <a:xfrm>
            <a:off x="88354" y="285066"/>
            <a:ext cx="7596000" cy="705057"/>
          </a:xfrm>
          <a:prstGeom prst="rect">
            <a:avLst/>
          </a:prstGeom>
        </p:spPr>
        <p:txBody>
          <a:bodyPr anchor="t" anchorCtr="0"/>
          <a:lstStyle/>
          <a:p>
            <a:pPr>
              <a:lnSpc>
                <a:spcPts val="1800"/>
              </a:lnSpc>
            </a:pPr>
            <a:r>
              <a:rPr lang="en-GB" sz="1800" dirty="0"/>
              <a:t>Social media platforms continue to score relatively poorly across most attributes, but most do perform better on ‘offers a range of opinions’</a:t>
            </a:r>
          </a:p>
        </p:txBody>
      </p:sp>
      <p:sp>
        <p:nvSpPr>
          <p:cNvPr id="14" name="Title 1">
            <a:extLst>
              <a:ext uri="{FF2B5EF4-FFF2-40B4-BE49-F238E27FC236}">
                <a16:creationId xmlns:a16="http://schemas.microsoft.com/office/drawing/2014/main" id="{EF2D37C6-C67A-4E0E-8FDC-1F9794DCFC27}"/>
              </a:ext>
            </a:extLst>
          </p:cNvPr>
          <p:cNvSpPr txBox="1">
            <a:spLocks/>
          </p:cNvSpPr>
          <p:nvPr/>
        </p:nvSpPr>
        <p:spPr>
          <a:xfrm>
            <a:off x="80818" y="954902"/>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dirty="0">
                <a:latin typeface="+mn-lt"/>
                <a:cs typeface="Arial" pitchFamily="34" charset="0"/>
              </a:rPr>
              <a:t>Figure 7.8</a:t>
            </a:r>
            <a:br>
              <a:rPr lang="en-GB" sz="1800" b="1" dirty="0">
                <a:latin typeface="+mn-lt"/>
                <a:cs typeface="Arial" pitchFamily="34" charset="0"/>
              </a:rPr>
            </a:br>
            <a:endParaRPr lang="en-GB" sz="1800" b="1" dirty="0">
              <a:latin typeface="+mn-lt"/>
              <a:cs typeface="Arial" pitchFamily="34" charset="0"/>
            </a:endParaRPr>
          </a:p>
        </p:txBody>
      </p:sp>
      <p:pic>
        <p:nvPicPr>
          <p:cNvPr id="2" name="Picture 1" descr="This chart shows the performance of the social media platforms against a range of attributes – using the 2022 combined F2F &amp; online data. The main points are referred to in the commentary text.">
            <a:extLst>
              <a:ext uri="{FF2B5EF4-FFF2-40B4-BE49-F238E27FC236}">
                <a16:creationId xmlns:a16="http://schemas.microsoft.com/office/drawing/2014/main" id="{725D0ED3-14DF-C8F0-C895-90A351985F8F}"/>
              </a:ext>
            </a:extLst>
          </p:cNvPr>
          <p:cNvPicPr>
            <a:picLocks noChangeAspect="1"/>
          </p:cNvPicPr>
          <p:nvPr/>
        </p:nvPicPr>
        <p:blipFill>
          <a:blip r:embed="rId3"/>
          <a:stretch>
            <a:fillRect/>
          </a:stretch>
        </p:blipFill>
        <p:spPr>
          <a:xfrm>
            <a:off x="285750" y="1891285"/>
            <a:ext cx="9144000" cy="4027929"/>
          </a:xfrm>
          <a:prstGeom prst="rect">
            <a:avLst/>
          </a:prstGeom>
        </p:spPr>
      </p:pic>
      <p:sp>
        <p:nvSpPr>
          <p:cNvPr id="22" name="Text Placeholder 4">
            <a:extLst>
              <a:ext uri="{FF2B5EF4-FFF2-40B4-BE49-F238E27FC236}">
                <a16:creationId xmlns:a16="http://schemas.microsoft.com/office/drawing/2014/main" id="{35694C7F-AC65-CBB6-DFD5-F26FD05F447F}"/>
              </a:ext>
            </a:extLst>
          </p:cNvPr>
          <p:cNvSpPr txBox="1">
            <a:spLocks/>
          </p:cNvSpPr>
          <p:nvPr/>
        </p:nvSpPr>
        <p:spPr>
          <a:xfrm>
            <a:off x="11253" y="5972438"/>
            <a:ext cx="9046078" cy="880439"/>
          </a:xfrm>
          <a:prstGeom prst="rect">
            <a:avLst/>
          </a:prstGeom>
        </p:spPr>
        <p:txBody>
          <a:bodyPr/>
          <a:lstStyle>
            <a:lvl1pPr marL="0" indent="0" algn="l" defTabSz="457200" rtl="0" eaLnBrk="1" latinLnBrk="0" hangingPunct="1">
              <a:spcBef>
                <a:spcPct val="20000"/>
              </a:spcBef>
              <a:buFont typeface="Arial"/>
              <a:buNone/>
              <a:defRPr sz="1000" kern="1200" baseline="0">
                <a:ln>
                  <a:noFill/>
                </a:ln>
                <a:solidFill>
                  <a:schemeClr val="bg1"/>
                </a:solidFill>
                <a:effectLst/>
                <a:latin typeface="+mj-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spcBef>
                <a:spcPts val="0"/>
              </a:spcBef>
              <a:tabLst>
                <a:tab pos="8229600" algn="r"/>
              </a:tabLst>
            </a:pPr>
            <a:r>
              <a:rPr lang="en-GB" dirty="0"/>
              <a:t>Source: </a:t>
            </a:r>
            <a:r>
              <a:rPr lang="en-CA" dirty="0"/>
              <a:t>Ofcom News Consumption Survey 2022 – </a:t>
            </a:r>
            <a:r>
              <a:rPr lang="en-CA" dirty="0">
                <a:solidFill>
                  <a:srgbClr val="FFFF00"/>
                </a:solidFill>
              </a:rPr>
              <a:t>COMBINED F2F &amp; ONLINE </a:t>
            </a:r>
            <a:r>
              <a:rPr lang="en-CA" dirty="0"/>
              <a:t>sample</a:t>
            </a:r>
          </a:p>
          <a:p>
            <a:pPr>
              <a:lnSpc>
                <a:spcPct val="90000"/>
              </a:lnSpc>
              <a:spcBef>
                <a:spcPts val="0"/>
              </a:spcBef>
            </a:pPr>
            <a:r>
              <a:rPr lang="en-GB" dirty="0"/>
              <a:t>Question: </a:t>
            </a:r>
            <a:r>
              <a:rPr lang="nl-NL" dirty="0"/>
              <a:t>E2. How important is &lt;BRAND&gt; as a source of news to you personally?  E3. And to what extent do you think the following statements apply to &lt;BRAND&gt; as a news source? Answer using a scale of 1 to 10</a:t>
            </a:r>
            <a:endParaRPr lang="en-US" dirty="0"/>
          </a:p>
          <a:p>
            <a:pPr>
              <a:lnSpc>
                <a:spcPct val="90000"/>
              </a:lnSpc>
              <a:spcBef>
                <a:spcPts val="0"/>
              </a:spcBef>
            </a:pPr>
            <a:r>
              <a:rPr lang="en-GB" dirty="0"/>
              <a:t>Base: All using each source for news at least weekly 2022 W2* – Facebook=872, Twitter=494, Instagram=486, Snapchat=157, </a:t>
            </a:r>
            <a:r>
              <a:rPr lang="en-GB" dirty="0" err="1"/>
              <a:t>TikTok</a:t>
            </a:r>
            <a:r>
              <a:rPr lang="en-GB" dirty="0"/>
              <a:t>=218</a:t>
            </a:r>
          </a:p>
          <a:p>
            <a:pPr>
              <a:lnSpc>
                <a:spcPct val="90000"/>
              </a:lnSpc>
              <a:spcBef>
                <a:spcPts val="0"/>
              </a:spcBef>
            </a:pPr>
            <a:r>
              <a:rPr lang="en-GB" dirty="0"/>
              <a:t>*2022 W1, and </a:t>
            </a:r>
            <a:r>
              <a:rPr lang="en-CA" dirty="0"/>
              <a:t>2021, data not shown because face-to-face fieldwork was not possible during Covid-19 pandemic </a:t>
            </a:r>
          </a:p>
          <a:p>
            <a:pPr>
              <a:lnSpc>
                <a:spcPct val="90000"/>
              </a:lnSpc>
              <a:spcBef>
                <a:spcPts val="0"/>
              </a:spcBef>
            </a:pPr>
            <a:r>
              <a:rPr lang="en-US" dirty="0"/>
              <a:t>Green/red triangles </a:t>
            </a:r>
            <a:r>
              <a:rPr lang="en-GB" dirty="0"/>
              <a:t>indicate statistically significant differences between 2022 and 2020 (at 99% confidence level)</a:t>
            </a:r>
          </a:p>
        </p:txBody>
      </p:sp>
    </p:spTree>
    <p:extLst>
      <p:ext uri="{BB962C8B-B14F-4D97-AF65-F5344CB8AC3E}">
        <p14:creationId xmlns:p14="http://schemas.microsoft.com/office/powerpoint/2010/main" val="4238533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9552" y="2780928"/>
            <a:ext cx="7886700" cy="1080120"/>
          </a:xfrm>
        </p:spPr>
        <p:txBody>
          <a:bodyPr/>
          <a:lstStyle/>
          <a:p>
            <a:r>
              <a:rPr lang="en-GB" dirty="0"/>
              <a:t>Overall summary of findings</a:t>
            </a:r>
          </a:p>
        </p:txBody>
      </p:sp>
    </p:spTree>
    <p:extLst>
      <p:ext uri="{BB962C8B-B14F-4D97-AF65-F5344CB8AC3E}">
        <p14:creationId xmlns:p14="http://schemas.microsoft.com/office/powerpoint/2010/main" val="16449977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9552" y="2780928"/>
            <a:ext cx="7886700" cy="1080120"/>
          </a:xfrm>
        </p:spPr>
        <p:txBody>
          <a:bodyPr/>
          <a:lstStyle/>
          <a:p>
            <a:r>
              <a:rPr lang="en-GB"/>
              <a:t>News consumption via websites or apps*</a:t>
            </a:r>
          </a:p>
        </p:txBody>
      </p:sp>
      <p:sp>
        <p:nvSpPr>
          <p:cNvPr id="2" name="Rectangle 1">
            <a:extLst>
              <a:ext uri="{FF2B5EF4-FFF2-40B4-BE49-F238E27FC236}">
                <a16:creationId xmlns:a16="http://schemas.microsoft.com/office/drawing/2014/main" id="{7B605CCE-F2FA-4A75-A60E-A96379DF788C}"/>
              </a:ext>
            </a:extLst>
          </p:cNvPr>
          <p:cNvSpPr/>
          <p:nvPr/>
        </p:nvSpPr>
        <p:spPr>
          <a:xfrm>
            <a:off x="510359" y="6232493"/>
            <a:ext cx="8329889" cy="246221"/>
          </a:xfrm>
          <a:prstGeom prst="rect">
            <a:avLst/>
          </a:prstGeom>
        </p:spPr>
        <p:txBody>
          <a:bodyPr wrap="square">
            <a:spAutoFit/>
          </a:bodyPr>
          <a:lstStyle/>
          <a:p>
            <a:r>
              <a:rPr lang="en-GB" sz="1000"/>
              <a:t>*Websites/apps includes any non-social media internet source </a:t>
            </a:r>
          </a:p>
        </p:txBody>
      </p:sp>
    </p:spTree>
    <p:extLst>
      <p:ext uri="{BB962C8B-B14F-4D97-AF65-F5344CB8AC3E}">
        <p14:creationId xmlns:p14="http://schemas.microsoft.com/office/powerpoint/2010/main" val="32461012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2759" y="1391899"/>
            <a:ext cx="9046078" cy="300991"/>
          </a:xfrm>
          <a:prstGeom prst="rect">
            <a:avLst/>
          </a:prstGeom>
        </p:spPr>
        <p:txBody>
          <a:bodyPr/>
          <a:lstStyle/>
          <a:p>
            <a:r>
              <a:rPr lang="en-GB" kern="0" dirty="0">
                <a:cs typeface="Arial" pitchFamily="34" charset="0"/>
              </a:rPr>
              <a:t>Types of websites/apps used for news nowadays</a:t>
            </a:r>
            <a:br>
              <a:rPr lang="en-GB" kern="0" dirty="0">
                <a:cs typeface="Arial" pitchFamily="34" charset="0"/>
              </a:rPr>
            </a:br>
            <a:r>
              <a:rPr lang="en-GB" sz="1100" i="1" kern="0" dirty="0">
                <a:cs typeface="Arial" pitchFamily="34" charset="0"/>
              </a:rPr>
              <a:t>All adults 16+</a:t>
            </a:r>
            <a:br>
              <a:rPr lang="en-GB" kern="0" dirty="0">
                <a:cs typeface="Arial" pitchFamily="34" charset="0"/>
              </a:rPr>
            </a:br>
            <a:endParaRPr lang="en-GB" dirty="0"/>
          </a:p>
        </p:txBody>
      </p:sp>
      <p:sp>
        <p:nvSpPr>
          <p:cNvPr id="4" name="Text Placeholder 3"/>
          <p:cNvSpPr>
            <a:spLocks noGrp="1"/>
          </p:cNvSpPr>
          <p:nvPr>
            <p:ph type="body" sz="quarter" idx="14"/>
          </p:nvPr>
        </p:nvSpPr>
        <p:spPr>
          <a:xfrm>
            <a:off x="112759" y="290351"/>
            <a:ext cx="7550398" cy="705057"/>
          </a:xfrm>
          <a:prstGeom prst="rect">
            <a:avLst/>
          </a:prstGeom>
        </p:spPr>
        <p:txBody>
          <a:bodyPr anchor="t" anchorCtr="0"/>
          <a:lstStyle/>
          <a:p>
            <a:pPr>
              <a:lnSpc>
                <a:spcPts val="1700"/>
              </a:lnSpc>
            </a:pPr>
            <a:r>
              <a:rPr lang="en-GB" sz="1800" dirty="0"/>
              <a:t>Websites/apps of TV and radio companies are used by a quarter of adults for news nowadays, while search engines and websites/apps of newspapers are used by approximately 1 in 5</a:t>
            </a:r>
          </a:p>
        </p:txBody>
      </p:sp>
      <p:sp>
        <p:nvSpPr>
          <p:cNvPr id="10" name="Title 1">
            <a:extLst>
              <a:ext uri="{FF2B5EF4-FFF2-40B4-BE49-F238E27FC236}">
                <a16:creationId xmlns:a16="http://schemas.microsoft.com/office/drawing/2014/main" id="{6A36D0C7-48B8-4D57-A381-B1D07FF16648}"/>
              </a:ext>
            </a:extLst>
          </p:cNvPr>
          <p:cNvSpPr txBox="1">
            <a:spLocks/>
          </p:cNvSpPr>
          <p:nvPr/>
        </p:nvSpPr>
        <p:spPr>
          <a:xfrm>
            <a:off x="112759" y="1095023"/>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dirty="0">
                <a:latin typeface="+mn-lt"/>
                <a:cs typeface="Arial" pitchFamily="34" charset="0"/>
              </a:rPr>
              <a:t>Figure 8.1</a:t>
            </a:r>
            <a:br>
              <a:rPr lang="en-GB" sz="1800" b="1" dirty="0">
                <a:latin typeface="+mn-lt"/>
                <a:cs typeface="Arial" pitchFamily="34" charset="0"/>
              </a:rPr>
            </a:br>
            <a:endParaRPr lang="en-GB" sz="1800" b="1" dirty="0">
              <a:latin typeface="+mn-lt"/>
              <a:cs typeface="Arial" pitchFamily="34" charset="0"/>
            </a:endParaRPr>
          </a:p>
        </p:txBody>
      </p:sp>
      <p:graphicFrame>
        <p:nvGraphicFramePr>
          <p:cNvPr id="15" name="Chart Placeholder 10" descr="This chart shows the types of websites/apps that are used for news nowadays – using the 2022, 2020, 2019 and 2018 combined F2F &amp; online data.  In 2022, 23% used websites/apps of TV and radio companies, 18% used search engines and 17 % used websites/apps of newspapers.">
            <a:extLst>
              <a:ext uri="{FF2B5EF4-FFF2-40B4-BE49-F238E27FC236}">
                <a16:creationId xmlns:a16="http://schemas.microsoft.com/office/drawing/2014/main" id="{3AB01781-05EC-48C9-D671-B70C4416D93F}"/>
              </a:ext>
            </a:extLst>
          </p:cNvPr>
          <p:cNvGraphicFramePr>
            <a:graphicFrameLocks/>
          </p:cNvGraphicFramePr>
          <p:nvPr>
            <p:extLst>
              <p:ext uri="{D42A27DB-BD31-4B8C-83A1-F6EECF244321}">
                <p14:modId xmlns:p14="http://schemas.microsoft.com/office/powerpoint/2010/main" val="451871118"/>
              </p:ext>
            </p:extLst>
          </p:nvPr>
        </p:nvGraphicFramePr>
        <p:xfrm>
          <a:off x="288749" y="1800088"/>
          <a:ext cx="6917182" cy="4108627"/>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4">
            <a:extLst>
              <a:ext uri="{FF2B5EF4-FFF2-40B4-BE49-F238E27FC236}">
                <a16:creationId xmlns:a16="http://schemas.microsoft.com/office/drawing/2014/main" id="{F5542300-F2E5-4B31-6832-FF1BC4865299}"/>
              </a:ext>
            </a:extLst>
          </p:cNvPr>
          <p:cNvSpPr txBox="1">
            <a:spLocks/>
          </p:cNvSpPr>
          <p:nvPr/>
        </p:nvSpPr>
        <p:spPr>
          <a:xfrm>
            <a:off x="11253" y="5972438"/>
            <a:ext cx="9046078" cy="880439"/>
          </a:xfrm>
          <a:prstGeom prst="rect">
            <a:avLst/>
          </a:prstGeom>
        </p:spPr>
        <p:txBody>
          <a:bodyPr/>
          <a:lstStyle>
            <a:lvl1pPr marL="0" indent="0" algn="l" defTabSz="457200" rtl="0" eaLnBrk="1" latinLnBrk="0" hangingPunct="1">
              <a:spcBef>
                <a:spcPct val="20000"/>
              </a:spcBef>
              <a:buFont typeface="Arial"/>
              <a:buNone/>
              <a:defRPr sz="1000" kern="1200" baseline="0">
                <a:ln>
                  <a:noFill/>
                </a:ln>
                <a:solidFill>
                  <a:schemeClr val="bg1"/>
                </a:solidFill>
                <a:effectLst/>
                <a:latin typeface="+mj-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spcBef>
                <a:spcPts val="200"/>
              </a:spcBef>
              <a:tabLst>
                <a:tab pos="8229600" algn="r"/>
              </a:tabLst>
            </a:pPr>
            <a:r>
              <a:rPr lang="en-GB" dirty="0"/>
              <a:t>Source: </a:t>
            </a:r>
            <a:r>
              <a:rPr lang="en-CA" dirty="0"/>
              <a:t>Ofcom News Consumption Survey 2022 – </a:t>
            </a:r>
            <a:r>
              <a:rPr lang="en-CA" dirty="0">
                <a:solidFill>
                  <a:srgbClr val="FFFF00"/>
                </a:solidFill>
              </a:rPr>
              <a:t>COMBINED F2F &amp; ONLINE </a:t>
            </a:r>
            <a:r>
              <a:rPr lang="en-CA" dirty="0"/>
              <a:t>sample</a:t>
            </a:r>
          </a:p>
          <a:p>
            <a:pPr>
              <a:lnSpc>
                <a:spcPct val="90000"/>
              </a:lnSpc>
              <a:spcBef>
                <a:spcPts val="200"/>
              </a:spcBef>
            </a:pPr>
            <a:r>
              <a:rPr lang="en-GB" dirty="0"/>
              <a:t>Question: </a:t>
            </a:r>
            <a:r>
              <a:rPr lang="nl-NL" dirty="0"/>
              <a:t>C2. Which of the following do you use to get news? </a:t>
            </a:r>
            <a:endParaRPr lang="en-US" dirty="0"/>
          </a:p>
          <a:p>
            <a:pPr>
              <a:lnSpc>
                <a:spcPct val="90000"/>
              </a:lnSpc>
              <a:spcBef>
                <a:spcPts val="200"/>
              </a:spcBef>
            </a:pPr>
            <a:r>
              <a:rPr lang="en-GB" dirty="0"/>
              <a:t>Base: All Adults 16+ - 2022 W2*=2792, 2020=4576, 2019=4691, 2018=4618 </a:t>
            </a:r>
          </a:p>
          <a:p>
            <a:pPr>
              <a:lnSpc>
                <a:spcPct val="90000"/>
              </a:lnSpc>
              <a:spcBef>
                <a:spcPts val="200"/>
              </a:spcBef>
            </a:pPr>
            <a:r>
              <a:rPr lang="en-GB" dirty="0"/>
              <a:t>*2022 W1, and </a:t>
            </a:r>
            <a:r>
              <a:rPr lang="en-CA" dirty="0"/>
              <a:t>2021, data not shown because face-to-face fieldwork was not possible during Covid-19 pandemic     </a:t>
            </a:r>
            <a:r>
              <a:rPr lang="en-GB" dirty="0"/>
              <a:t>**</a:t>
            </a:r>
            <a:r>
              <a:rPr lang="en-CA" dirty="0"/>
              <a:t>Video-sharing platforms added in 2022</a:t>
            </a:r>
            <a:endParaRPr lang="en-GB" dirty="0"/>
          </a:p>
          <a:p>
            <a:pPr>
              <a:lnSpc>
                <a:spcPct val="90000"/>
              </a:lnSpc>
              <a:spcBef>
                <a:spcPts val="200"/>
              </a:spcBef>
            </a:pPr>
            <a:r>
              <a:rPr lang="en-US" dirty="0"/>
              <a:t>Green/red triangles </a:t>
            </a:r>
            <a:r>
              <a:rPr lang="en-GB" dirty="0"/>
              <a:t>indicate statistically significant differences between 2022 and 2020 (at 99% confidence level)</a:t>
            </a:r>
          </a:p>
        </p:txBody>
      </p:sp>
    </p:spTree>
    <p:extLst>
      <p:ext uri="{BB962C8B-B14F-4D97-AF65-F5344CB8AC3E}">
        <p14:creationId xmlns:p14="http://schemas.microsoft.com/office/powerpoint/2010/main" val="39108435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126" y="1334721"/>
            <a:ext cx="9046078" cy="300991"/>
          </a:xfrm>
          <a:prstGeom prst="rect">
            <a:avLst/>
          </a:prstGeom>
        </p:spPr>
        <p:txBody>
          <a:bodyPr/>
          <a:lstStyle/>
          <a:p>
            <a:r>
              <a:rPr lang="en-GB" kern="0">
                <a:cs typeface="Arial" pitchFamily="34" charset="0"/>
              </a:rPr>
              <a:t>Websites/apps used for news nowadays</a:t>
            </a:r>
            <a:br>
              <a:rPr lang="en-GB">
                <a:latin typeface="+mn-lt"/>
                <a:cs typeface="Arial" pitchFamily="34" charset="0"/>
              </a:rPr>
            </a:br>
            <a:r>
              <a:rPr lang="en-GB" sz="1100" i="1" kern="0">
                <a:cs typeface="Arial" pitchFamily="34" charset="0"/>
              </a:rPr>
              <a:t>All using other websites/apps for news** </a:t>
            </a:r>
            <a:endParaRPr lang="en-GB">
              <a:latin typeface="+mn-lt"/>
              <a:cs typeface="Arial" pitchFamily="34" charset="0"/>
            </a:endParaRPr>
          </a:p>
        </p:txBody>
      </p:sp>
      <p:sp>
        <p:nvSpPr>
          <p:cNvPr id="6" name="Text Placeholder 5"/>
          <p:cNvSpPr>
            <a:spLocks noGrp="1"/>
          </p:cNvSpPr>
          <p:nvPr>
            <p:ph type="body" sz="quarter" idx="14"/>
          </p:nvPr>
        </p:nvSpPr>
        <p:spPr>
          <a:xfrm>
            <a:off x="102126" y="336342"/>
            <a:ext cx="7445426" cy="705057"/>
          </a:xfrm>
        </p:spPr>
        <p:txBody>
          <a:bodyPr anchor="t" anchorCtr="0"/>
          <a:lstStyle/>
          <a:p>
            <a:pPr>
              <a:lnSpc>
                <a:spcPts val="1700"/>
              </a:lnSpc>
            </a:pPr>
            <a:r>
              <a:rPr lang="en-GB" sz="1800" dirty="0"/>
              <a:t>Among those using websites or apps for news, the BBC remains the most used, followed by Google (search). YouTube, Yahoo News and Apple News reach all have increased since 2020 </a:t>
            </a:r>
            <a:endParaRPr lang="en-US" sz="1800" dirty="0"/>
          </a:p>
        </p:txBody>
      </p:sp>
      <p:sp>
        <p:nvSpPr>
          <p:cNvPr id="9" name="Title 1">
            <a:extLst>
              <a:ext uri="{FF2B5EF4-FFF2-40B4-BE49-F238E27FC236}">
                <a16:creationId xmlns:a16="http://schemas.microsoft.com/office/drawing/2014/main" id="{87BD3190-1F97-4EF7-ACF4-32351859A47D}"/>
              </a:ext>
            </a:extLst>
          </p:cNvPr>
          <p:cNvSpPr txBox="1">
            <a:spLocks/>
          </p:cNvSpPr>
          <p:nvPr/>
        </p:nvSpPr>
        <p:spPr>
          <a:xfrm>
            <a:off x="102126" y="1017424"/>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dirty="0">
                <a:latin typeface="+mn-lt"/>
                <a:cs typeface="Arial" pitchFamily="34" charset="0"/>
              </a:rPr>
              <a:t>Figure 8.2</a:t>
            </a:r>
            <a:br>
              <a:rPr lang="en-GB" sz="1800" b="1" dirty="0">
                <a:latin typeface="+mn-lt"/>
                <a:cs typeface="Arial" pitchFamily="34" charset="0"/>
              </a:rPr>
            </a:br>
            <a:endParaRPr lang="en-GB" sz="1800" b="1" dirty="0">
              <a:latin typeface="+mn-lt"/>
              <a:cs typeface="Arial" pitchFamily="34" charset="0"/>
            </a:endParaRPr>
          </a:p>
        </p:txBody>
      </p:sp>
      <p:graphicFrame>
        <p:nvGraphicFramePr>
          <p:cNvPr id="11" name="Table 10" descr="These tables show the websites/apps used for news nowadays – using the 2022, 2020, 2019 and 2018 combined F2F &amp; online data. The main findings are referred to in the commentary text.">
            <a:extLst>
              <a:ext uri="{FF2B5EF4-FFF2-40B4-BE49-F238E27FC236}">
                <a16:creationId xmlns:a16="http://schemas.microsoft.com/office/drawing/2014/main" id="{03FD1E38-988C-9942-83A0-BF19B062B0F8}"/>
              </a:ext>
            </a:extLst>
          </p:cNvPr>
          <p:cNvGraphicFramePr>
            <a:graphicFrameLocks noGrp="1"/>
          </p:cNvGraphicFramePr>
          <p:nvPr>
            <p:extLst>
              <p:ext uri="{D42A27DB-BD31-4B8C-83A1-F6EECF244321}">
                <p14:modId xmlns:p14="http://schemas.microsoft.com/office/powerpoint/2010/main" val="2940069222"/>
              </p:ext>
            </p:extLst>
          </p:nvPr>
        </p:nvGraphicFramePr>
        <p:xfrm>
          <a:off x="982781" y="1649571"/>
          <a:ext cx="4608000" cy="4264800"/>
        </p:xfrm>
        <a:graphic>
          <a:graphicData uri="http://schemas.openxmlformats.org/drawingml/2006/table">
            <a:tbl>
              <a:tblPr firstRow="1" firstCol="1" bandRow="1">
                <a:tableStyleId>{5C22544A-7EE6-4342-B048-85BDC9FD1C3A}</a:tableStyleId>
              </a:tblPr>
              <a:tblGrid>
                <a:gridCol w="2016000">
                  <a:extLst>
                    <a:ext uri="{9D8B030D-6E8A-4147-A177-3AD203B41FA5}">
                      <a16:colId xmlns:a16="http://schemas.microsoft.com/office/drawing/2014/main" val="20000"/>
                    </a:ext>
                  </a:extLst>
                </a:gridCol>
                <a:gridCol w="648000">
                  <a:extLst>
                    <a:ext uri="{9D8B030D-6E8A-4147-A177-3AD203B41FA5}">
                      <a16:colId xmlns:a16="http://schemas.microsoft.com/office/drawing/2014/main" val="3311787419"/>
                    </a:ext>
                  </a:extLst>
                </a:gridCol>
                <a:gridCol w="648000">
                  <a:extLst>
                    <a:ext uri="{9D8B030D-6E8A-4147-A177-3AD203B41FA5}">
                      <a16:colId xmlns:a16="http://schemas.microsoft.com/office/drawing/2014/main" val="3307416310"/>
                    </a:ext>
                  </a:extLst>
                </a:gridCol>
                <a:gridCol w="648000">
                  <a:extLst>
                    <a:ext uri="{9D8B030D-6E8A-4147-A177-3AD203B41FA5}">
                      <a16:colId xmlns:a16="http://schemas.microsoft.com/office/drawing/2014/main" val="3257454124"/>
                    </a:ext>
                  </a:extLst>
                </a:gridCol>
                <a:gridCol w="648000">
                  <a:extLst>
                    <a:ext uri="{9D8B030D-6E8A-4147-A177-3AD203B41FA5}">
                      <a16:colId xmlns:a16="http://schemas.microsoft.com/office/drawing/2014/main" val="20001"/>
                    </a:ext>
                  </a:extLst>
                </a:gridCol>
              </a:tblGrid>
              <a:tr h="171537">
                <a:tc>
                  <a:txBody>
                    <a:bodyPr/>
                    <a:lstStyle/>
                    <a:p>
                      <a:pPr algn="l"/>
                      <a:endParaRPr lang="en-GB" sz="1400" dirty="0">
                        <a:solidFill>
                          <a:schemeClr val="tx2"/>
                        </a:solidFill>
                      </a:endParaRPr>
                    </a:p>
                  </a:txBody>
                  <a:tcP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ctr"/>
                      <a:r>
                        <a:rPr lang="en-GB" sz="1200">
                          <a:solidFill>
                            <a:schemeClr val="bg1"/>
                          </a:solidFill>
                        </a:rPr>
                        <a:t>2018</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4"/>
                    </a:solidFill>
                  </a:tcPr>
                </a:tc>
                <a:tc>
                  <a:txBody>
                    <a:bodyPr/>
                    <a:lstStyle/>
                    <a:p>
                      <a:pPr algn="ctr"/>
                      <a:r>
                        <a:rPr lang="en-GB" sz="1200">
                          <a:solidFill>
                            <a:schemeClr val="bg1"/>
                          </a:solidFill>
                        </a:rPr>
                        <a:t>2019</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2"/>
                    </a:solidFill>
                  </a:tcPr>
                </a:tc>
                <a:tc>
                  <a:txBody>
                    <a:bodyPr/>
                    <a:lstStyle/>
                    <a:p>
                      <a:pPr algn="ctr"/>
                      <a:r>
                        <a:rPr lang="en-GB" sz="1200">
                          <a:solidFill>
                            <a:schemeClr val="tx1"/>
                          </a:solidFill>
                        </a:rPr>
                        <a:t>2020</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a:t>2022*</a:t>
                      </a:r>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198000">
                <a:tc>
                  <a:txBody>
                    <a:bodyPr/>
                    <a:lstStyle/>
                    <a:p>
                      <a:pPr algn="l" rtl="0" fontAlgn="b"/>
                      <a:r>
                        <a:rPr lang="en-US" sz="1050" b="0" i="0" u="none" strike="noStrike" dirty="0">
                          <a:solidFill>
                            <a:srgbClr val="FFFFFF"/>
                          </a:solidFill>
                          <a:effectLst/>
                          <a:latin typeface="Calibri" panose="020F0502020204030204" pitchFamily="34" charset="0"/>
                        </a:rPr>
                        <a:t>BBC website/app****</a:t>
                      </a:r>
                    </a:p>
                  </a:txBody>
                  <a:tcPr marL="85725" marR="9525" marT="9525"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rtl="0" fontAlgn="b"/>
                      <a:r>
                        <a:rPr lang="en-US" sz="1050" b="0" i="0" u="none" strike="noStrike">
                          <a:solidFill>
                            <a:srgbClr val="38393A"/>
                          </a:solidFill>
                          <a:effectLst/>
                          <a:latin typeface="Calibri" panose="020F0502020204030204" pitchFamily="34" charset="0"/>
                        </a:rPr>
                        <a:t>63%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b"/>
                      <a:r>
                        <a:rPr lang="en-US" sz="1050" b="0" i="0" u="none" strike="noStrike">
                          <a:solidFill>
                            <a:srgbClr val="38393A"/>
                          </a:solidFill>
                          <a:effectLst/>
                          <a:latin typeface="Calibri" panose="020F0502020204030204" pitchFamily="34" charset="0"/>
                        </a:rPr>
                        <a:t>65%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b"/>
                      <a:r>
                        <a:rPr lang="en-US" sz="1050" b="0" i="0" u="none" strike="noStrike">
                          <a:solidFill>
                            <a:srgbClr val="38393A"/>
                          </a:solidFill>
                          <a:effectLst/>
                          <a:latin typeface="Calibri" panose="020F0502020204030204" pitchFamily="34" charset="0"/>
                        </a:rPr>
                        <a:t>60%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b"/>
                      <a:r>
                        <a:rPr lang="en-US" sz="1050" b="0" i="0" u="none" strike="noStrike" dirty="0">
                          <a:solidFill>
                            <a:srgbClr val="38393A"/>
                          </a:solidFill>
                          <a:effectLst/>
                          <a:latin typeface="Calibri" panose="020F0502020204030204" pitchFamily="34" charset="0"/>
                        </a:rPr>
                        <a:t>62%</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2"/>
                  </a:ext>
                </a:extLst>
              </a:tr>
              <a:tr h="198000">
                <a:tc>
                  <a:txBody>
                    <a:bodyPr/>
                    <a:lstStyle/>
                    <a:p>
                      <a:pPr algn="l" rtl="0" fontAlgn="b"/>
                      <a:r>
                        <a:rPr lang="en-US" sz="1050" b="0" i="0" u="none" strike="noStrike">
                          <a:solidFill>
                            <a:srgbClr val="FFFFFF"/>
                          </a:solidFill>
                          <a:effectLst/>
                          <a:latin typeface="Calibri" panose="020F0502020204030204" pitchFamily="34" charset="0"/>
                        </a:rPr>
                        <a:t>Google (search engine)</a:t>
                      </a:r>
                    </a:p>
                  </a:txBody>
                  <a:tcPr marL="85725" marR="9525" marT="9525"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rtl="0" fontAlgn="b"/>
                      <a:r>
                        <a:rPr lang="en-US" sz="1050" b="0" i="0" u="none" strike="noStrike">
                          <a:solidFill>
                            <a:srgbClr val="38393A"/>
                          </a:solidFill>
                          <a:effectLst/>
                          <a:latin typeface="Calibri" panose="020F0502020204030204" pitchFamily="34" charset="0"/>
                        </a:rPr>
                        <a:t>46%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b"/>
                      <a:r>
                        <a:rPr lang="en-US" sz="1050" b="0" i="0" u="none" strike="noStrike">
                          <a:solidFill>
                            <a:srgbClr val="38393A"/>
                          </a:solidFill>
                          <a:effectLst/>
                          <a:latin typeface="Calibri" panose="020F0502020204030204" pitchFamily="34" charset="0"/>
                        </a:rPr>
                        <a:t>51%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b"/>
                      <a:r>
                        <a:rPr lang="en-US" sz="1050" b="0" i="0" u="none" strike="noStrike">
                          <a:solidFill>
                            <a:srgbClr val="38393A"/>
                          </a:solidFill>
                          <a:effectLst/>
                          <a:latin typeface="Calibri" panose="020F0502020204030204" pitchFamily="34" charset="0"/>
                        </a:rPr>
                        <a:t>39%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b"/>
                      <a:r>
                        <a:rPr lang="en-US" sz="1050" b="0" i="0" u="none" strike="noStrike">
                          <a:solidFill>
                            <a:srgbClr val="38393A"/>
                          </a:solidFill>
                          <a:effectLst/>
                          <a:latin typeface="Calibri" panose="020F0502020204030204" pitchFamily="34" charset="0"/>
                        </a:rPr>
                        <a:t>34%</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66755355"/>
                  </a:ext>
                </a:extLst>
              </a:tr>
              <a:tr h="198000">
                <a:tc>
                  <a:txBody>
                    <a:bodyPr/>
                    <a:lstStyle/>
                    <a:p>
                      <a:pPr algn="l" rtl="0" fontAlgn="b"/>
                      <a:r>
                        <a:rPr lang="en-US" sz="1050" b="0" i="0" u="none" strike="noStrike">
                          <a:solidFill>
                            <a:srgbClr val="FFFFFF"/>
                          </a:solidFill>
                          <a:effectLst/>
                          <a:latin typeface="Calibri" panose="020F0502020204030204" pitchFamily="34" charset="0"/>
                        </a:rPr>
                        <a:t>YouTube website/app</a:t>
                      </a:r>
                    </a:p>
                  </a:txBody>
                  <a:tcPr marL="85725" marR="9525" marT="9525"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rtl="0" fontAlgn="b"/>
                      <a:r>
                        <a:rPr lang="en-US" sz="1050" b="0" i="0" u="none" strike="noStrike">
                          <a:solidFill>
                            <a:srgbClr val="38393A"/>
                          </a:solidFill>
                          <a:effectLst/>
                          <a:latin typeface="Calibri" panose="020F0502020204030204" pitchFamily="34" charset="0"/>
                        </a:rPr>
                        <a:t>13%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b"/>
                      <a:r>
                        <a:rPr lang="en-US" sz="1050" b="0" i="0" u="none" strike="noStrike">
                          <a:solidFill>
                            <a:srgbClr val="38393A"/>
                          </a:solidFill>
                          <a:effectLst/>
                          <a:latin typeface="Calibri" panose="020F0502020204030204" pitchFamily="34" charset="0"/>
                        </a:rPr>
                        <a:t>15%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b"/>
                      <a:r>
                        <a:rPr lang="en-US" sz="1050" b="0" i="0" u="none" strike="noStrike">
                          <a:solidFill>
                            <a:srgbClr val="38393A"/>
                          </a:solidFill>
                          <a:effectLst/>
                          <a:latin typeface="Calibri" panose="020F0502020204030204" pitchFamily="34" charset="0"/>
                        </a:rPr>
                        <a:t>15%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b"/>
                      <a:r>
                        <a:rPr lang="en-US" sz="1050" b="0" i="0" u="none" strike="noStrike">
                          <a:solidFill>
                            <a:srgbClr val="38393A"/>
                          </a:solidFill>
                          <a:effectLst/>
                          <a:latin typeface="Calibri" panose="020F0502020204030204" pitchFamily="34" charset="0"/>
                        </a:rPr>
                        <a:t>21%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150144639"/>
                  </a:ext>
                </a:extLst>
              </a:tr>
              <a:tr h="198000">
                <a:tc>
                  <a:txBody>
                    <a:bodyPr/>
                    <a:lstStyle/>
                    <a:p>
                      <a:pPr algn="l" rtl="0" fontAlgn="b"/>
                      <a:r>
                        <a:rPr lang="en-US" sz="1050" b="0" i="0" u="none" strike="noStrike">
                          <a:solidFill>
                            <a:srgbClr val="FFFFFF"/>
                          </a:solidFill>
                          <a:effectLst/>
                          <a:latin typeface="Calibri" panose="020F0502020204030204" pitchFamily="34" charset="0"/>
                        </a:rPr>
                        <a:t>Sky News website/app</a:t>
                      </a:r>
                    </a:p>
                  </a:txBody>
                  <a:tcPr marL="85725" marR="9525" marT="9525"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rtl="0" fontAlgn="b"/>
                      <a:r>
                        <a:rPr lang="en-US" sz="1050" b="0" i="0" u="none" strike="noStrike">
                          <a:solidFill>
                            <a:srgbClr val="38393A"/>
                          </a:solidFill>
                          <a:effectLst/>
                          <a:latin typeface="Calibri" panose="020F0502020204030204" pitchFamily="34" charset="0"/>
                        </a:rPr>
                        <a:t>17%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b"/>
                      <a:r>
                        <a:rPr lang="en-US" sz="1050" b="0" i="0" u="none" strike="noStrike">
                          <a:solidFill>
                            <a:srgbClr val="38393A"/>
                          </a:solidFill>
                          <a:effectLst/>
                          <a:latin typeface="Calibri" panose="020F0502020204030204" pitchFamily="34" charset="0"/>
                        </a:rPr>
                        <a:t>20%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b"/>
                      <a:r>
                        <a:rPr lang="en-US" sz="1050" b="0" i="0" u="none" strike="noStrike">
                          <a:solidFill>
                            <a:srgbClr val="38393A"/>
                          </a:solidFill>
                          <a:effectLst/>
                          <a:latin typeface="Calibri" panose="020F0502020204030204" pitchFamily="34" charset="0"/>
                        </a:rPr>
                        <a:t>20%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b"/>
                      <a:r>
                        <a:rPr lang="en-US" sz="1050" b="0" i="0" u="none" strike="noStrike">
                          <a:solidFill>
                            <a:srgbClr val="38393A"/>
                          </a:solidFill>
                          <a:effectLst/>
                          <a:latin typeface="Calibri" panose="020F0502020204030204" pitchFamily="34" charset="0"/>
                        </a:rPr>
                        <a:t>20%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3"/>
                  </a:ext>
                </a:extLst>
              </a:tr>
              <a:tr h="198000">
                <a:tc>
                  <a:txBody>
                    <a:bodyPr/>
                    <a:lstStyle/>
                    <a:p>
                      <a:pPr algn="l" rtl="0" fontAlgn="b"/>
                      <a:r>
                        <a:rPr lang="en-US" sz="1050" b="0" i="0" u="none" strike="noStrike" dirty="0">
                          <a:solidFill>
                            <a:srgbClr val="FFFFFF"/>
                          </a:solidFill>
                          <a:effectLst/>
                          <a:latin typeface="Calibri" panose="020F0502020204030204" pitchFamily="34" charset="0"/>
                        </a:rPr>
                        <a:t>Guardian/Observer website/app</a:t>
                      </a:r>
                    </a:p>
                  </a:txBody>
                  <a:tcPr marL="85725" marR="9525" marT="9525"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rtl="0" fontAlgn="b"/>
                      <a:r>
                        <a:rPr lang="en-US" sz="1050" b="0" i="0" u="none" strike="noStrike">
                          <a:solidFill>
                            <a:srgbClr val="38393A"/>
                          </a:solidFill>
                          <a:effectLst/>
                          <a:latin typeface="Calibri" panose="020F0502020204030204" pitchFamily="34" charset="0"/>
                        </a:rPr>
                        <a:t>17%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b"/>
                      <a:r>
                        <a:rPr lang="en-US" sz="1050" b="0" i="0" u="none" strike="noStrike">
                          <a:solidFill>
                            <a:srgbClr val="38393A"/>
                          </a:solidFill>
                          <a:effectLst/>
                          <a:latin typeface="Calibri" panose="020F0502020204030204" pitchFamily="34" charset="0"/>
                        </a:rPr>
                        <a:t>18%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b"/>
                      <a:r>
                        <a:rPr lang="en-US" sz="1050" b="0" i="0" u="none" strike="noStrike">
                          <a:solidFill>
                            <a:srgbClr val="38393A"/>
                          </a:solidFill>
                          <a:effectLst/>
                          <a:latin typeface="Calibri" panose="020F0502020204030204" pitchFamily="34" charset="0"/>
                        </a:rPr>
                        <a:t>18%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b"/>
                      <a:r>
                        <a:rPr lang="en-US" sz="1050" b="0" i="0" u="none" strike="noStrike">
                          <a:solidFill>
                            <a:srgbClr val="38393A"/>
                          </a:solidFill>
                          <a:effectLst/>
                          <a:latin typeface="Calibri" panose="020F0502020204030204" pitchFamily="34" charset="0"/>
                        </a:rPr>
                        <a:t>19%</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4"/>
                  </a:ext>
                </a:extLst>
              </a:tr>
              <a:tr h="198000">
                <a:tc>
                  <a:txBody>
                    <a:bodyPr/>
                    <a:lstStyle/>
                    <a:p>
                      <a:pPr algn="l" rtl="0" fontAlgn="b"/>
                      <a:r>
                        <a:rPr lang="en-CA" sz="1050" b="0" i="0" u="none" strike="noStrike">
                          <a:solidFill>
                            <a:srgbClr val="FFFFFF"/>
                          </a:solidFill>
                          <a:effectLst/>
                          <a:latin typeface="Calibri" panose="020F0502020204030204" pitchFamily="34" charset="0"/>
                        </a:rPr>
                        <a:t>The Daily Mail website/app</a:t>
                      </a:r>
                    </a:p>
                  </a:txBody>
                  <a:tcPr marL="85725" marR="9525" marT="9525"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rtl="0" fontAlgn="b"/>
                      <a:r>
                        <a:rPr lang="en-US" sz="1050" b="0" i="0" u="none" strike="noStrike">
                          <a:solidFill>
                            <a:srgbClr val="38393A"/>
                          </a:solidFill>
                          <a:effectLst/>
                          <a:latin typeface="Calibri" panose="020F0502020204030204" pitchFamily="34" charset="0"/>
                        </a:rPr>
                        <a:t>17%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b"/>
                      <a:r>
                        <a:rPr lang="en-US" sz="1050" b="0" i="0" u="none" strike="noStrike">
                          <a:solidFill>
                            <a:srgbClr val="38393A"/>
                          </a:solidFill>
                          <a:effectLst/>
                          <a:latin typeface="Calibri" panose="020F0502020204030204" pitchFamily="34" charset="0"/>
                        </a:rPr>
                        <a:t>17%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b"/>
                      <a:r>
                        <a:rPr lang="en-US" sz="1050" b="0" i="0" u="none" strike="noStrike">
                          <a:solidFill>
                            <a:srgbClr val="38393A"/>
                          </a:solidFill>
                          <a:effectLst/>
                          <a:latin typeface="Calibri" panose="020F0502020204030204" pitchFamily="34" charset="0"/>
                        </a:rPr>
                        <a:t>18%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b"/>
                      <a:r>
                        <a:rPr lang="en-US" sz="1050" b="0" i="0" u="none" strike="noStrike" dirty="0">
                          <a:solidFill>
                            <a:srgbClr val="38393A"/>
                          </a:solidFill>
                          <a:effectLst/>
                          <a:latin typeface="Calibri" panose="020F0502020204030204" pitchFamily="34" charset="0"/>
                        </a:rPr>
                        <a:t>18%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5"/>
                  </a:ext>
                </a:extLst>
              </a:tr>
              <a:tr h="198000">
                <a:tc>
                  <a:txBody>
                    <a:bodyPr/>
                    <a:lstStyle/>
                    <a:p>
                      <a:pPr algn="l" rtl="0" fontAlgn="b"/>
                      <a:r>
                        <a:rPr lang="en-US" sz="1050" b="0" i="0" u="none" strike="noStrike">
                          <a:solidFill>
                            <a:srgbClr val="FFFFFF"/>
                          </a:solidFill>
                          <a:effectLst/>
                          <a:latin typeface="Calibri" panose="020F0502020204030204" pitchFamily="34" charset="0"/>
                        </a:rPr>
                        <a:t>Google News</a:t>
                      </a:r>
                    </a:p>
                  </a:txBody>
                  <a:tcPr marL="85725" marR="9525" marT="9525"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rtl="0" fontAlgn="b"/>
                      <a:r>
                        <a:rPr lang="en-US" sz="1050" b="0" i="0" u="none" strike="noStrike">
                          <a:solidFill>
                            <a:srgbClr val="38393A"/>
                          </a:solidFill>
                          <a:effectLst/>
                          <a:latin typeface="Calibri" panose="020F0502020204030204" pitchFamily="34" charset="0"/>
                        </a:rPr>
                        <a:t>11%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b"/>
                      <a:r>
                        <a:rPr lang="en-US" sz="1050" b="0" i="0" u="none" strike="noStrike">
                          <a:solidFill>
                            <a:srgbClr val="38393A"/>
                          </a:solidFill>
                          <a:effectLst/>
                          <a:latin typeface="Calibri" panose="020F0502020204030204" pitchFamily="34" charset="0"/>
                        </a:rPr>
                        <a:t>13%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b"/>
                      <a:r>
                        <a:rPr lang="en-US" sz="1050" b="0" i="0" u="none" strike="noStrike">
                          <a:solidFill>
                            <a:srgbClr val="38393A"/>
                          </a:solidFill>
                          <a:effectLst/>
                          <a:latin typeface="Calibri" panose="020F0502020204030204" pitchFamily="34" charset="0"/>
                        </a:rPr>
                        <a:t>17%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b"/>
                      <a:r>
                        <a:rPr lang="en-US" sz="1050" b="0" i="0" u="none" strike="noStrike">
                          <a:solidFill>
                            <a:srgbClr val="38393A"/>
                          </a:solidFill>
                          <a:effectLst/>
                          <a:latin typeface="Calibri" panose="020F0502020204030204" pitchFamily="34" charset="0"/>
                        </a:rPr>
                        <a:t>17%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6"/>
                  </a:ext>
                </a:extLst>
              </a:tr>
              <a:tr h="198000">
                <a:tc>
                  <a:txBody>
                    <a:bodyPr/>
                    <a:lstStyle/>
                    <a:p>
                      <a:pPr algn="l" rtl="0" fontAlgn="b"/>
                      <a:r>
                        <a:rPr lang="en-US" sz="1050" b="0" i="0" u="none" strike="noStrike">
                          <a:solidFill>
                            <a:srgbClr val="FFFFFF"/>
                          </a:solidFill>
                          <a:effectLst/>
                          <a:latin typeface="Calibri" panose="020F0502020204030204" pitchFamily="34" charset="0"/>
                        </a:rPr>
                        <a:t>Yahoo News website/app</a:t>
                      </a:r>
                    </a:p>
                  </a:txBody>
                  <a:tcPr marL="85725" marR="9525" marT="9525"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rtl="0" fontAlgn="b"/>
                      <a:r>
                        <a:rPr lang="en-US" sz="1050" b="0" i="0" u="none" strike="noStrike">
                          <a:solidFill>
                            <a:srgbClr val="38393A"/>
                          </a:solidFill>
                          <a:effectLst/>
                          <a:latin typeface="Calibri" panose="020F0502020204030204" pitchFamily="34" charset="0"/>
                        </a:rPr>
                        <a:t>11%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b"/>
                      <a:r>
                        <a:rPr lang="en-US" sz="1050" b="0" i="0" u="none" strike="noStrike">
                          <a:solidFill>
                            <a:srgbClr val="38393A"/>
                          </a:solidFill>
                          <a:effectLst/>
                          <a:latin typeface="Calibri" panose="020F0502020204030204" pitchFamily="34" charset="0"/>
                        </a:rPr>
                        <a:t>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b"/>
                      <a:r>
                        <a:rPr lang="en-US" sz="1050" b="0" i="0" u="none" strike="noStrike">
                          <a:solidFill>
                            <a:srgbClr val="38393A"/>
                          </a:solidFill>
                          <a:effectLst/>
                          <a:latin typeface="Calibri" panose="020F0502020204030204" pitchFamily="34" charset="0"/>
                        </a:rPr>
                        <a:t>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b"/>
                      <a:r>
                        <a:rPr lang="en-US" sz="1050" b="0" i="0" u="none" strike="noStrike">
                          <a:solidFill>
                            <a:srgbClr val="38393A"/>
                          </a:solidFill>
                          <a:effectLst/>
                          <a:latin typeface="Calibri" panose="020F0502020204030204" pitchFamily="34" charset="0"/>
                        </a:rPr>
                        <a:t>11%</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7"/>
                  </a:ext>
                </a:extLst>
              </a:tr>
              <a:tr h="198000">
                <a:tc>
                  <a:txBody>
                    <a:bodyPr/>
                    <a:lstStyle/>
                    <a:p>
                      <a:pPr algn="l" rtl="0" fontAlgn="b"/>
                      <a:r>
                        <a:rPr lang="en-CA" sz="1050" b="0" i="0" u="none" strike="noStrike">
                          <a:solidFill>
                            <a:srgbClr val="FFFFFF"/>
                          </a:solidFill>
                          <a:effectLst/>
                          <a:latin typeface="Calibri" panose="020F0502020204030204" pitchFamily="34" charset="0"/>
                        </a:rPr>
                        <a:t>Any local newspaper website/app</a:t>
                      </a:r>
                    </a:p>
                  </a:txBody>
                  <a:tcPr marL="85725" marR="9525" marT="9525"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rtl="0" fontAlgn="b"/>
                      <a:r>
                        <a:rPr lang="en-US" sz="1050" b="0" i="0" u="none" strike="noStrike">
                          <a:solidFill>
                            <a:srgbClr val="38393A"/>
                          </a:solidFill>
                          <a:effectLst/>
                          <a:latin typeface="Calibri" panose="020F0502020204030204" pitchFamily="34" charset="0"/>
                        </a:rPr>
                        <a:t>11%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b"/>
                      <a:r>
                        <a:rPr lang="en-US" sz="1050" b="0" i="0" u="none" strike="noStrike">
                          <a:solidFill>
                            <a:srgbClr val="38393A"/>
                          </a:solidFill>
                          <a:effectLst/>
                          <a:latin typeface="Calibri" panose="020F0502020204030204" pitchFamily="34" charset="0"/>
                        </a:rPr>
                        <a:t>10%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b"/>
                      <a:r>
                        <a:rPr lang="en-US" sz="1050" b="0" i="0" u="none" strike="noStrike">
                          <a:solidFill>
                            <a:srgbClr val="38393A"/>
                          </a:solidFill>
                          <a:effectLst/>
                          <a:latin typeface="Calibri" panose="020F0502020204030204" pitchFamily="34" charset="0"/>
                        </a:rPr>
                        <a:t>10%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b"/>
                      <a:r>
                        <a:rPr lang="en-US" sz="1050" b="0" i="0" u="none" strike="noStrike">
                          <a:solidFill>
                            <a:srgbClr val="38393A"/>
                          </a:solidFill>
                          <a:effectLst/>
                          <a:latin typeface="Calibri" panose="020F0502020204030204" pitchFamily="34" charset="0"/>
                        </a:rPr>
                        <a:t>10%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8"/>
                  </a:ext>
                </a:extLst>
              </a:tr>
              <a:tr h="198000">
                <a:tc>
                  <a:txBody>
                    <a:bodyPr/>
                    <a:lstStyle/>
                    <a:p>
                      <a:pPr algn="l" rtl="0" fontAlgn="b"/>
                      <a:r>
                        <a:rPr lang="en-US" sz="1050" b="0" i="0" u="none" strike="noStrike">
                          <a:solidFill>
                            <a:srgbClr val="FFFFFF"/>
                          </a:solidFill>
                          <a:effectLst/>
                          <a:latin typeface="Calibri" panose="020F0502020204030204" pitchFamily="34" charset="0"/>
                        </a:rPr>
                        <a:t>Apple News app</a:t>
                      </a:r>
                    </a:p>
                  </a:txBody>
                  <a:tcPr marL="85725" marR="9525" marT="9525"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rtl="0" fontAlgn="b"/>
                      <a:r>
                        <a:rPr lang="en-US" sz="1050" b="0" i="0" u="none" strike="noStrike">
                          <a:solidFill>
                            <a:srgbClr val="38393A"/>
                          </a:solidFill>
                          <a:effectLst/>
                          <a:latin typeface="Calibri" panose="020F0502020204030204" pitchFamily="34" charset="0"/>
                        </a:rPr>
                        <a:t>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b"/>
                      <a:r>
                        <a:rPr lang="en-US" sz="1050" b="0" i="0" u="none" strike="noStrike">
                          <a:solidFill>
                            <a:srgbClr val="38393A"/>
                          </a:solidFill>
                          <a:effectLst/>
                          <a:latin typeface="Calibri" panose="020F0502020204030204" pitchFamily="34" charset="0"/>
                        </a:rPr>
                        <a:t>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b"/>
                      <a:r>
                        <a:rPr lang="en-US" sz="1050" b="0" i="0" u="none" strike="noStrike">
                          <a:solidFill>
                            <a:srgbClr val="38393A"/>
                          </a:solidFill>
                          <a:effectLst/>
                          <a:latin typeface="Calibri" panose="020F0502020204030204" pitchFamily="34" charset="0"/>
                        </a:rPr>
                        <a:t>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b"/>
                      <a:r>
                        <a:rPr lang="en-US" sz="1050" b="0" i="0" u="none" strike="noStrike">
                          <a:solidFill>
                            <a:srgbClr val="38393A"/>
                          </a:solidFill>
                          <a:effectLst/>
                          <a:latin typeface="Calibri" panose="020F0502020204030204" pitchFamily="34" charset="0"/>
                        </a:rPr>
                        <a:t>10%</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9"/>
                  </a:ext>
                </a:extLst>
              </a:tr>
              <a:tr h="198000">
                <a:tc>
                  <a:txBody>
                    <a:bodyPr/>
                    <a:lstStyle/>
                    <a:p>
                      <a:pPr algn="l" rtl="0" fontAlgn="b"/>
                      <a:r>
                        <a:rPr lang="en-US" sz="1050" b="0" i="0" u="none" strike="noStrike">
                          <a:solidFill>
                            <a:srgbClr val="FFFFFF"/>
                          </a:solidFill>
                          <a:effectLst/>
                          <a:latin typeface="Calibri" panose="020F0502020204030204" pitchFamily="34" charset="0"/>
                        </a:rPr>
                        <a:t>ITV/</a:t>
                      </a:r>
                      <a:r>
                        <a:rPr lang="en-US" sz="1050" b="0" i="0" u="none" strike="noStrike" err="1">
                          <a:solidFill>
                            <a:srgbClr val="FFFFFF"/>
                          </a:solidFill>
                          <a:effectLst/>
                          <a:latin typeface="Calibri" panose="020F0502020204030204" pitchFamily="34" charset="0"/>
                        </a:rPr>
                        <a:t>ITN</a:t>
                      </a:r>
                      <a:r>
                        <a:rPr lang="en-US" sz="1050" b="0" i="0" u="none" strike="noStrike">
                          <a:solidFill>
                            <a:srgbClr val="FFFFFF"/>
                          </a:solidFill>
                          <a:effectLst/>
                          <a:latin typeface="Calibri" panose="020F0502020204030204" pitchFamily="34" charset="0"/>
                        </a:rPr>
                        <a:t>*** website/app</a:t>
                      </a:r>
                    </a:p>
                  </a:txBody>
                  <a:tcPr marL="85725" marR="9525" marT="9525"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rtl="0" fontAlgn="b"/>
                      <a:r>
                        <a:rPr lang="en-US" sz="1050" b="0" i="0" u="none" strike="noStrike">
                          <a:solidFill>
                            <a:srgbClr val="38393A"/>
                          </a:solidFill>
                          <a:effectLst/>
                          <a:latin typeface="Calibri" panose="020F0502020204030204" pitchFamily="34" charset="0"/>
                        </a:rPr>
                        <a:t>10%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b"/>
                      <a:r>
                        <a:rPr lang="en-US" sz="1050" b="0" i="0" u="none" strike="noStrike">
                          <a:solidFill>
                            <a:srgbClr val="38393A"/>
                          </a:solidFill>
                          <a:effectLst/>
                          <a:latin typeface="Calibri" panose="020F0502020204030204" pitchFamily="34" charset="0"/>
                        </a:rPr>
                        <a:t>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b"/>
                      <a:r>
                        <a:rPr lang="en-US" sz="1050" b="0" i="0" u="none" strike="noStrike">
                          <a:solidFill>
                            <a:srgbClr val="38393A"/>
                          </a:solidFill>
                          <a:effectLst/>
                          <a:latin typeface="Calibri" panose="020F0502020204030204" pitchFamily="34" charset="0"/>
                        </a:rPr>
                        <a:t>10%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b"/>
                      <a:r>
                        <a:rPr lang="en-US" sz="1050" b="0" i="0" u="none" strike="noStrike">
                          <a:solidFill>
                            <a:srgbClr val="38393A"/>
                          </a:solidFill>
                          <a:effectLst/>
                          <a:latin typeface="Calibri" panose="020F0502020204030204" pitchFamily="34" charset="0"/>
                        </a:rPr>
                        <a:t>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10"/>
                  </a:ext>
                </a:extLst>
              </a:tr>
              <a:tr h="198000">
                <a:tc>
                  <a:txBody>
                    <a:bodyPr/>
                    <a:lstStyle/>
                    <a:p>
                      <a:pPr algn="l" rtl="0" fontAlgn="b"/>
                      <a:r>
                        <a:rPr lang="en-US" sz="1050" b="0" i="0" u="none" strike="noStrike">
                          <a:solidFill>
                            <a:srgbClr val="FFFFFF"/>
                          </a:solidFill>
                          <a:effectLst/>
                          <a:latin typeface="Calibri" panose="020F0502020204030204" pitchFamily="34" charset="0"/>
                        </a:rPr>
                        <a:t>MSN News website/app</a:t>
                      </a:r>
                    </a:p>
                  </a:txBody>
                  <a:tcPr marL="85725" marR="9525" marT="9525"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rtl="0" fontAlgn="b"/>
                      <a:r>
                        <a:rPr lang="en-US" sz="1050" b="0" i="0" u="none" strike="noStrike">
                          <a:solidFill>
                            <a:srgbClr val="38393A"/>
                          </a:solidFill>
                          <a:effectLst/>
                          <a:latin typeface="Calibri" panose="020F0502020204030204" pitchFamily="34" charset="0"/>
                        </a:rPr>
                        <a:t>11%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b"/>
                      <a:r>
                        <a:rPr lang="en-US" sz="1050" b="0" i="0" u="none" strike="noStrike">
                          <a:solidFill>
                            <a:srgbClr val="38393A"/>
                          </a:solidFill>
                          <a:effectLst/>
                          <a:latin typeface="Calibri" panose="020F0502020204030204" pitchFamily="34" charset="0"/>
                        </a:rPr>
                        <a:t>10%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b"/>
                      <a:r>
                        <a:rPr lang="en-US" sz="1050" b="0" i="0" u="none" strike="noStrike">
                          <a:solidFill>
                            <a:srgbClr val="38393A"/>
                          </a:solidFill>
                          <a:effectLst/>
                          <a:latin typeface="Calibri" panose="020F0502020204030204" pitchFamily="34" charset="0"/>
                        </a:rPr>
                        <a:t>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b"/>
                      <a:r>
                        <a:rPr lang="en-US" sz="1050" b="0" i="0" u="none" strike="noStrike">
                          <a:solidFill>
                            <a:srgbClr val="38393A"/>
                          </a:solidFill>
                          <a:effectLst/>
                          <a:latin typeface="Calibri" panose="020F0502020204030204" pitchFamily="34" charset="0"/>
                        </a:rPr>
                        <a:t>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11"/>
                  </a:ext>
                </a:extLst>
              </a:tr>
              <a:tr h="198000">
                <a:tc>
                  <a:txBody>
                    <a:bodyPr/>
                    <a:lstStyle/>
                    <a:p>
                      <a:pPr algn="l" rtl="0" fontAlgn="b"/>
                      <a:r>
                        <a:rPr lang="en-US" sz="1050" b="0" i="0" u="none" strike="noStrike" dirty="0">
                          <a:solidFill>
                            <a:srgbClr val="FFFFFF"/>
                          </a:solidFill>
                          <a:effectLst/>
                          <a:latin typeface="Calibri" panose="020F0502020204030204" pitchFamily="34" charset="0"/>
                        </a:rPr>
                        <a:t>CNN website/app</a:t>
                      </a:r>
                    </a:p>
                  </a:txBody>
                  <a:tcPr marL="85725" marR="9525" marT="9525"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rtl="0" fontAlgn="b"/>
                      <a:r>
                        <a:rPr lang="en-US" sz="1050" b="0" i="0" u="none" strike="noStrike">
                          <a:solidFill>
                            <a:srgbClr val="38393A"/>
                          </a:solidFill>
                          <a:effectLst/>
                          <a:latin typeface="Calibri" panose="020F0502020204030204" pitchFamily="34" charset="0"/>
                        </a:rPr>
                        <a:t>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b"/>
                      <a:r>
                        <a:rPr lang="en-US" sz="1050" b="0" i="0" u="none" strike="noStrike">
                          <a:solidFill>
                            <a:srgbClr val="38393A"/>
                          </a:solidFill>
                          <a:effectLst/>
                          <a:latin typeface="Calibri" panose="020F0502020204030204" pitchFamily="34" charset="0"/>
                        </a:rPr>
                        <a:t>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b"/>
                      <a:r>
                        <a:rPr lang="en-US" sz="1050" b="0" i="0" u="none" strike="noStrike">
                          <a:solidFill>
                            <a:srgbClr val="38393A"/>
                          </a:solidFill>
                          <a:effectLst/>
                          <a:latin typeface="Calibri" panose="020F0502020204030204" pitchFamily="34" charset="0"/>
                        </a:rPr>
                        <a:t>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b"/>
                      <a:r>
                        <a:rPr lang="en-US" sz="1050" b="0" i="0" u="none" strike="noStrike">
                          <a:solidFill>
                            <a:srgbClr val="38393A"/>
                          </a:solidFill>
                          <a:effectLst/>
                          <a:latin typeface="Calibri" panose="020F0502020204030204" pitchFamily="34" charset="0"/>
                        </a:rPr>
                        <a:t>8%</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12"/>
                  </a:ext>
                </a:extLst>
              </a:tr>
              <a:tr h="198000">
                <a:tc>
                  <a:txBody>
                    <a:bodyPr/>
                    <a:lstStyle/>
                    <a:p>
                      <a:pPr algn="l" rtl="0" fontAlgn="b"/>
                      <a:r>
                        <a:rPr lang="en-US" sz="1050" b="0" i="0" u="none" strike="noStrike">
                          <a:solidFill>
                            <a:srgbClr val="FFFFFF"/>
                          </a:solidFill>
                          <a:effectLst/>
                          <a:latin typeface="Calibri" panose="020F0502020204030204" pitchFamily="34" charset="0"/>
                        </a:rPr>
                        <a:t>BuzzFeed website/app</a:t>
                      </a:r>
                    </a:p>
                  </a:txBody>
                  <a:tcPr marL="85725" marR="9525" marT="9525"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rtl="0" fontAlgn="b"/>
                      <a:r>
                        <a:rPr lang="en-US" sz="1050" b="0" i="0" u="none" strike="noStrike">
                          <a:solidFill>
                            <a:srgbClr val="38393A"/>
                          </a:solidFill>
                          <a:effectLst/>
                          <a:latin typeface="Calibri" panose="020F0502020204030204" pitchFamily="34" charset="0"/>
                        </a:rPr>
                        <a:t>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b"/>
                      <a:r>
                        <a:rPr lang="en-US" sz="1050" b="0" i="0" u="none" strike="noStrike">
                          <a:solidFill>
                            <a:srgbClr val="38393A"/>
                          </a:solidFill>
                          <a:effectLst/>
                          <a:latin typeface="Calibri" panose="020F0502020204030204" pitchFamily="34" charset="0"/>
                        </a:rPr>
                        <a:t>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b"/>
                      <a:r>
                        <a:rPr lang="en-US" sz="1050" b="0" i="0" u="none" strike="noStrike">
                          <a:solidFill>
                            <a:srgbClr val="38393A"/>
                          </a:solidFill>
                          <a:effectLst/>
                          <a:latin typeface="Calibri" panose="020F0502020204030204" pitchFamily="34" charset="0"/>
                        </a:rPr>
                        <a:t>10%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b"/>
                      <a:r>
                        <a:rPr lang="en-US" sz="1050" b="0" i="0" u="none" strike="noStrike">
                          <a:solidFill>
                            <a:srgbClr val="38393A"/>
                          </a:solidFill>
                          <a:effectLst/>
                          <a:latin typeface="Calibri" panose="020F0502020204030204" pitchFamily="34" charset="0"/>
                        </a:rPr>
                        <a:t>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13"/>
                  </a:ext>
                </a:extLst>
              </a:tr>
              <a:tr h="198000">
                <a:tc>
                  <a:txBody>
                    <a:bodyPr/>
                    <a:lstStyle/>
                    <a:p>
                      <a:pPr algn="l" rtl="0" fontAlgn="b"/>
                      <a:r>
                        <a:rPr lang="en-US" sz="1050" b="0" i="0" u="none" strike="noStrike">
                          <a:solidFill>
                            <a:srgbClr val="FFFFFF"/>
                          </a:solidFill>
                          <a:effectLst/>
                          <a:latin typeface="Calibri" panose="020F0502020204030204" pitchFamily="34" charset="0"/>
                        </a:rPr>
                        <a:t>Huffington Post website/app</a:t>
                      </a:r>
                    </a:p>
                  </a:txBody>
                  <a:tcPr marL="85725" marR="9525" marT="9525"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rtl="0" fontAlgn="b"/>
                      <a:r>
                        <a:rPr lang="en-US" sz="1050" b="0" i="0" u="none" strike="noStrike">
                          <a:solidFill>
                            <a:srgbClr val="38393A"/>
                          </a:solidFill>
                          <a:effectLst/>
                          <a:latin typeface="Calibri" panose="020F0502020204030204" pitchFamily="34" charset="0"/>
                        </a:rPr>
                        <a:t>12%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b"/>
                      <a:r>
                        <a:rPr lang="en-US" sz="1050" b="0" i="0" u="none" strike="noStrike">
                          <a:solidFill>
                            <a:srgbClr val="38393A"/>
                          </a:solidFill>
                          <a:effectLst/>
                          <a:latin typeface="Calibri" panose="020F0502020204030204" pitchFamily="34" charset="0"/>
                        </a:rPr>
                        <a:t>11%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b"/>
                      <a:r>
                        <a:rPr lang="en-US" sz="1050" b="0" i="0" u="none" strike="noStrike">
                          <a:solidFill>
                            <a:srgbClr val="38393A"/>
                          </a:solidFill>
                          <a:effectLst/>
                          <a:latin typeface="Calibri" panose="020F0502020204030204" pitchFamily="34" charset="0"/>
                        </a:rPr>
                        <a:t>10%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b"/>
                      <a:r>
                        <a:rPr lang="en-US" sz="1050" b="0" i="0" u="none" strike="noStrike">
                          <a:solidFill>
                            <a:srgbClr val="38393A"/>
                          </a:solidFill>
                          <a:effectLst/>
                          <a:latin typeface="Calibri" panose="020F0502020204030204" pitchFamily="34" charset="0"/>
                        </a:rPr>
                        <a:t>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14"/>
                  </a:ext>
                </a:extLst>
              </a:tr>
              <a:tr h="198000">
                <a:tc>
                  <a:txBody>
                    <a:bodyPr/>
                    <a:lstStyle/>
                    <a:p>
                      <a:pPr algn="l" rtl="0" fontAlgn="b"/>
                      <a:r>
                        <a:rPr lang="en-US" sz="1050" b="0" i="0" u="none" strike="noStrike">
                          <a:solidFill>
                            <a:srgbClr val="FFFFFF"/>
                          </a:solidFill>
                          <a:effectLst/>
                          <a:latin typeface="Calibri" panose="020F0502020204030204" pitchFamily="34" charset="0"/>
                        </a:rPr>
                        <a:t>The Telegraph website/app</a:t>
                      </a:r>
                    </a:p>
                  </a:txBody>
                  <a:tcPr marL="85725" marR="9525" marT="9525"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rtl="0" fontAlgn="b"/>
                      <a:r>
                        <a:rPr lang="en-US" sz="1050" b="0" i="0" u="none" strike="noStrike">
                          <a:solidFill>
                            <a:srgbClr val="38393A"/>
                          </a:solidFill>
                          <a:effectLst/>
                          <a:latin typeface="Calibri" panose="020F0502020204030204" pitchFamily="34" charset="0"/>
                        </a:rPr>
                        <a:t>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b"/>
                      <a:r>
                        <a:rPr lang="en-US" sz="1050" b="0" i="0" u="none" strike="noStrike">
                          <a:solidFill>
                            <a:srgbClr val="38393A"/>
                          </a:solidFill>
                          <a:effectLst/>
                          <a:latin typeface="Calibri" panose="020F0502020204030204" pitchFamily="34" charset="0"/>
                        </a:rPr>
                        <a:t>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b"/>
                      <a:r>
                        <a:rPr lang="en-US" sz="1050" b="0" i="0" u="none" strike="noStrike">
                          <a:solidFill>
                            <a:srgbClr val="38393A"/>
                          </a:solidFill>
                          <a:effectLst/>
                          <a:latin typeface="Calibri" panose="020F0502020204030204" pitchFamily="34" charset="0"/>
                        </a:rPr>
                        <a:t>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b"/>
                      <a:r>
                        <a:rPr lang="en-US" sz="1050" b="0" i="0" u="none" strike="noStrike">
                          <a:solidFill>
                            <a:srgbClr val="38393A"/>
                          </a:solidFill>
                          <a:effectLst/>
                          <a:latin typeface="Calibri" panose="020F0502020204030204" pitchFamily="34" charset="0"/>
                        </a:rPr>
                        <a:t>7%</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15"/>
                  </a:ext>
                </a:extLst>
              </a:tr>
              <a:tr h="198000">
                <a:tc>
                  <a:txBody>
                    <a:bodyPr/>
                    <a:lstStyle/>
                    <a:p>
                      <a:pPr algn="l" rtl="0" fontAlgn="b"/>
                      <a:r>
                        <a:rPr lang="en-US" sz="1050" b="0" i="0" u="none" strike="noStrike">
                          <a:solidFill>
                            <a:srgbClr val="FFFFFF"/>
                          </a:solidFill>
                          <a:effectLst/>
                          <a:latin typeface="Calibri" panose="020F0502020204030204" pitchFamily="34" charset="0"/>
                        </a:rPr>
                        <a:t>The Independent website/app</a:t>
                      </a:r>
                    </a:p>
                  </a:txBody>
                  <a:tcPr marL="85725" marR="9525" marT="9525"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rtl="0" fontAlgn="b"/>
                      <a:r>
                        <a:rPr lang="en-US" sz="1050" b="0" i="0" u="none" strike="noStrike">
                          <a:solidFill>
                            <a:srgbClr val="38393A"/>
                          </a:solidFill>
                          <a:effectLst/>
                          <a:latin typeface="Calibri" panose="020F0502020204030204" pitchFamily="34" charset="0"/>
                        </a:rPr>
                        <a:t>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b"/>
                      <a:r>
                        <a:rPr lang="en-US" sz="1050" b="0" i="0" u="none" strike="noStrike">
                          <a:solidFill>
                            <a:srgbClr val="38393A"/>
                          </a:solidFill>
                          <a:effectLst/>
                          <a:latin typeface="Calibri" panose="020F0502020204030204" pitchFamily="34" charset="0"/>
                        </a:rPr>
                        <a:t>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b"/>
                      <a:r>
                        <a:rPr lang="en-US" sz="1050" b="0" i="0" u="none" strike="noStrike">
                          <a:solidFill>
                            <a:srgbClr val="38393A"/>
                          </a:solidFill>
                          <a:effectLst/>
                          <a:latin typeface="Calibri" panose="020F0502020204030204" pitchFamily="34" charset="0"/>
                        </a:rPr>
                        <a:t>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b"/>
                      <a:r>
                        <a:rPr lang="en-US" sz="1050" b="0" i="0" u="none" strike="noStrike">
                          <a:solidFill>
                            <a:srgbClr val="38393A"/>
                          </a:solidFill>
                          <a:effectLst/>
                          <a:latin typeface="Calibri" panose="020F0502020204030204" pitchFamily="34" charset="0"/>
                        </a:rPr>
                        <a:t>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16"/>
                  </a:ext>
                </a:extLst>
              </a:tr>
              <a:tr h="198000">
                <a:tc>
                  <a:txBody>
                    <a:bodyPr/>
                    <a:lstStyle/>
                    <a:p>
                      <a:pPr algn="l" rtl="0" fontAlgn="b"/>
                      <a:r>
                        <a:rPr lang="en-US" sz="1050" b="0" i="0" u="none" strike="noStrike">
                          <a:solidFill>
                            <a:srgbClr val="FFFFFF"/>
                          </a:solidFill>
                          <a:effectLst/>
                          <a:latin typeface="Calibri" panose="020F0502020204030204" pitchFamily="34" charset="0"/>
                        </a:rPr>
                        <a:t>The Sun website/app</a:t>
                      </a:r>
                    </a:p>
                  </a:txBody>
                  <a:tcPr marL="85725" marR="9525" marT="9525"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rtl="0" fontAlgn="b"/>
                      <a:r>
                        <a:rPr lang="en-US" sz="1050" b="0" i="0" u="none" strike="noStrike">
                          <a:solidFill>
                            <a:srgbClr val="38393A"/>
                          </a:solidFill>
                          <a:effectLst/>
                          <a:latin typeface="Calibri" panose="020F0502020204030204" pitchFamily="34" charset="0"/>
                        </a:rPr>
                        <a:t>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b"/>
                      <a:r>
                        <a:rPr lang="en-US" sz="1050" b="0" i="0" u="none" strike="noStrike">
                          <a:solidFill>
                            <a:srgbClr val="38393A"/>
                          </a:solidFill>
                          <a:effectLst/>
                          <a:latin typeface="Calibri" panose="020F0502020204030204" pitchFamily="34" charset="0"/>
                        </a:rPr>
                        <a:t>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b"/>
                      <a:r>
                        <a:rPr lang="en-US" sz="1050" b="0" i="0" u="none" strike="noStrike">
                          <a:solidFill>
                            <a:srgbClr val="38393A"/>
                          </a:solidFill>
                          <a:effectLst/>
                          <a:latin typeface="Calibri" panose="020F0502020204030204" pitchFamily="34" charset="0"/>
                        </a:rPr>
                        <a:t>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b"/>
                      <a:r>
                        <a:rPr lang="en-US" sz="1050" b="0" i="0" u="none" strike="noStrike">
                          <a:solidFill>
                            <a:srgbClr val="38393A"/>
                          </a:solidFill>
                          <a:effectLst/>
                          <a:latin typeface="Calibri" panose="020F0502020204030204" pitchFamily="34" charset="0"/>
                        </a:rPr>
                        <a:t>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17"/>
                  </a:ext>
                </a:extLst>
              </a:tr>
              <a:tr h="198000">
                <a:tc>
                  <a:txBody>
                    <a:bodyPr/>
                    <a:lstStyle/>
                    <a:p>
                      <a:pPr algn="l" rtl="0" fontAlgn="b"/>
                      <a:r>
                        <a:rPr lang="en-US" sz="1050" b="0" i="0" u="none" strike="noStrike">
                          <a:solidFill>
                            <a:srgbClr val="FFFFFF"/>
                          </a:solidFill>
                          <a:effectLst/>
                          <a:latin typeface="Calibri" panose="020F0502020204030204" pitchFamily="34" charset="0"/>
                        </a:rPr>
                        <a:t>Channel 4 website/app</a:t>
                      </a:r>
                    </a:p>
                  </a:txBody>
                  <a:tcPr marL="85725" marR="9525" marT="9525"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rtl="0" fontAlgn="b"/>
                      <a:r>
                        <a:rPr lang="en-US" sz="1050" b="0" i="0" u="none" strike="noStrike">
                          <a:solidFill>
                            <a:srgbClr val="38393A"/>
                          </a:solidFill>
                          <a:effectLst/>
                          <a:latin typeface="Calibri" panose="020F0502020204030204" pitchFamily="34" charset="0"/>
                        </a:rPr>
                        <a:t>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b"/>
                      <a:r>
                        <a:rPr lang="en-US" sz="1050" b="0" i="0" u="none" strike="noStrike">
                          <a:solidFill>
                            <a:srgbClr val="38393A"/>
                          </a:solidFill>
                          <a:effectLst/>
                          <a:latin typeface="Calibri" panose="020F0502020204030204" pitchFamily="34" charset="0"/>
                        </a:rPr>
                        <a:t>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b"/>
                      <a:r>
                        <a:rPr lang="en-US" sz="1050" b="0" i="0" u="none" strike="noStrike">
                          <a:solidFill>
                            <a:srgbClr val="38393A"/>
                          </a:solidFill>
                          <a:effectLst/>
                          <a:latin typeface="Calibri" panose="020F0502020204030204" pitchFamily="34" charset="0"/>
                        </a:rPr>
                        <a:t>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b"/>
                      <a:r>
                        <a:rPr lang="en-US" sz="1050" b="0" i="0" u="none" strike="noStrike">
                          <a:solidFill>
                            <a:srgbClr val="38393A"/>
                          </a:solidFill>
                          <a:effectLst/>
                          <a:latin typeface="Calibri" panose="020F0502020204030204" pitchFamily="34" charset="0"/>
                        </a:rPr>
                        <a:t>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18"/>
                  </a:ext>
                </a:extLst>
              </a:tr>
              <a:tr h="198000">
                <a:tc>
                  <a:txBody>
                    <a:bodyPr/>
                    <a:lstStyle/>
                    <a:p>
                      <a:pPr algn="l" rtl="0" fontAlgn="b"/>
                      <a:r>
                        <a:rPr lang="en-US" sz="1050" b="0" i="0" u="none" strike="noStrike" dirty="0" err="1">
                          <a:solidFill>
                            <a:srgbClr val="FFFFFF"/>
                          </a:solidFill>
                          <a:effectLst/>
                          <a:latin typeface="Calibri" panose="020F0502020204030204" pitchFamily="34" charset="0"/>
                        </a:rPr>
                        <a:t>LADbible</a:t>
                      </a:r>
                      <a:r>
                        <a:rPr lang="en-US" sz="1050" b="0" i="0" u="none" strike="noStrike" dirty="0">
                          <a:solidFill>
                            <a:srgbClr val="FFFFFF"/>
                          </a:solidFill>
                          <a:effectLst/>
                          <a:latin typeface="Calibri" panose="020F0502020204030204" pitchFamily="34" charset="0"/>
                        </a:rPr>
                        <a:t> website/app</a:t>
                      </a:r>
                    </a:p>
                  </a:txBody>
                  <a:tcPr marL="85725" marR="9525" marT="9525"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rtl="0" fontAlgn="b"/>
                      <a:r>
                        <a:rPr lang="en-US" sz="1050" b="0" i="0" u="none" strike="noStrike">
                          <a:solidFill>
                            <a:srgbClr val="38393A"/>
                          </a:solidFill>
                          <a:effectLst/>
                          <a:latin typeface="Calibri" panose="020F0502020204030204" pitchFamily="34" charset="0"/>
                        </a:rPr>
                        <a:t>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b"/>
                      <a:r>
                        <a:rPr lang="en-US" sz="1050" b="0" i="0" u="none" strike="noStrike">
                          <a:solidFill>
                            <a:srgbClr val="38393A"/>
                          </a:solidFill>
                          <a:effectLst/>
                          <a:latin typeface="Calibri" panose="020F0502020204030204" pitchFamily="34" charset="0"/>
                        </a:rPr>
                        <a:t>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b"/>
                      <a:r>
                        <a:rPr lang="en-US" sz="1050" b="0" i="0" u="none" strike="noStrike">
                          <a:solidFill>
                            <a:srgbClr val="38393A"/>
                          </a:solidFill>
                          <a:effectLst/>
                          <a:latin typeface="Calibri" panose="020F0502020204030204" pitchFamily="34" charset="0"/>
                        </a:rPr>
                        <a:t>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b"/>
                      <a:r>
                        <a:rPr lang="en-US" sz="1050" b="0" i="0" u="none" strike="noStrike" dirty="0">
                          <a:solidFill>
                            <a:srgbClr val="38393A"/>
                          </a:solidFill>
                          <a:effectLst/>
                          <a:latin typeface="Calibri" panose="020F0502020204030204" pitchFamily="34" charset="0"/>
                        </a:rPr>
                        <a:t>6%</a:t>
                      </a: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19"/>
                  </a:ext>
                </a:extLst>
              </a:tr>
            </a:tbl>
          </a:graphicData>
        </a:graphic>
      </p:graphicFrame>
      <p:graphicFrame>
        <p:nvGraphicFramePr>
          <p:cNvPr id="12" name="Table 11" descr="Overall, 74% use TV broadcaster websites/apps, 53% Newspaper websites/apps and 42% aggregators">
            <a:extLst>
              <a:ext uri="{FF2B5EF4-FFF2-40B4-BE49-F238E27FC236}">
                <a16:creationId xmlns:a16="http://schemas.microsoft.com/office/drawing/2014/main" id="{D0806BD5-C644-8288-DCD9-861141EC102F}"/>
              </a:ext>
            </a:extLst>
          </p:cNvPr>
          <p:cNvGraphicFramePr>
            <a:graphicFrameLocks noGrp="1"/>
          </p:cNvGraphicFramePr>
          <p:nvPr>
            <p:extLst>
              <p:ext uri="{D42A27DB-BD31-4B8C-83A1-F6EECF244321}">
                <p14:modId xmlns:p14="http://schemas.microsoft.com/office/powerpoint/2010/main" val="857414061"/>
              </p:ext>
            </p:extLst>
          </p:nvPr>
        </p:nvGraphicFramePr>
        <p:xfrm>
          <a:off x="6019235" y="2763763"/>
          <a:ext cx="2916000" cy="1503726"/>
        </p:xfrm>
        <a:graphic>
          <a:graphicData uri="http://schemas.openxmlformats.org/drawingml/2006/table">
            <a:tbl>
              <a:tblPr firstRow="1" bandRow="1">
                <a:tableStyleId>{5C22544A-7EE6-4342-B048-85BDC9FD1C3A}</a:tableStyleId>
              </a:tblPr>
              <a:tblGrid>
                <a:gridCol w="1044000">
                  <a:extLst>
                    <a:ext uri="{9D8B030D-6E8A-4147-A177-3AD203B41FA5}">
                      <a16:colId xmlns:a16="http://schemas.microsoft.com/office/drawing/2014/main" val="20000"/>
                    </a:ext>
                  </a:extLst>
                </a:gridCol>
                <a:gridCol w="468000">
                  <a:extLst>
                    <a:ext uri="{9D8B030D-6E8A-4147-A177-3AD203B41FA5}">
                      <a16:colId xmlns:a16="http://schemas.microsoft.com/office/drawing/2014/main" val="2627857330"/>
                    </a:ext>
                  </a:extLst>
                </a:gridCol>
                <a:gridCol w="468000">
                  <a:extLst>
                    <a:ext uri="{9D8B030D-6E8A-4147-A177-3AD203B41FA5}">
                      <a16:colId xmlns:a16="http://schemas.microsoft.com/office/drawing/2014/main" val="2656075938"/>
                    </a:ext>
                  </a:extLst>
                </a:gridCol>
                <a:gridCol w="468000">
                  <a:extLst>
                    <a:ext uri="{9D8B030D-6E8A-4147-A177-3AD203B41FA5}">
                      <a16:colId xmlns:a16="http://schemas.microsoft.com/office/drawing/2014/main" val="2944678055"/>
                    </a:ext>
                  </a:extLst>
                </a:gridCol>
                <a:gridCol w="468000">
                  <a:extLst>
                    <a:ext uri="{9D8B030D-6E8A-4147-A177-3AD203B41FA5}">
                      <a16:colId xmlns:a16="http://schemas.microsoft.com/office/drawing/2014/main" val="20003"/>
                    </a:ext>
                  </a:extLst>
                </a:gridCol>
              </a:tblGrid>
              <a:tr h="301752">
                <a:tc>
                  <a:txBody>
                    <a:bodyPr/>
                    <a:lstStyle/>
                    <a:p>
                      <a:endParaRPr lang="en-GB" sz="1200">
                        <a:latin typeface="+mn-lt"/>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r>
                        <a:rPr lang="en-GB" sz="1100">
                          <a:solidFill>
                            <a:schemeClr val="bg1"/>
                          </a:solidFill>
                          <a:latin typeface="+mn-lt"/>
                          <a:cs typeface="Arial" panose="020B0604020202020204" pitchFamily="34" charset="0"/>
                        </a:rPr>
                        <a:t>2018</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algn="ctr"/>
                      <a:r>
                        <a:rPr lang="en-GB" sz="1100">
                          <a:solidFill>
                            <a:schemeClr val="bg1"/>
                          </a:solidFill>
                          <a:latin typeface="+mn-lt"/>
                          <a:cs typeface="Arial" panose="020B0604020202020204" pitchFamily="34" charset="0"/>
                        </a:rPr>
                        <a:t>2019</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a:r>
                        <a:rPr lang="en-GB" sz="1100">
                          <a:solidFill>
                            <a:schemeClr val="tx1"/>
                          </a:solidFill>
                          <a:latin typeface="+mn-lt"/>
                          <a:cs typeface="Arial" panose="020B0604020202020204" pitchFamily="34" charset="0"/>
                        </a:rPr>
                        <a:t>2020</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r>
                        <a:rPr lang="en-GB" sz="1100">
                          <a:latin typeface="+mn-lt"/>
                          <a:cs typeface="Arial" panose="020B0604020202020204" pitchFamily="34" charset="0"/>
                        </a:rPr>
                        <a:t>2022*</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400658">
                <a:tc>
                  <a:txBody>
                    <a:bodyPr/>
                    <a:lstStyle/>
                    <a:p>
                      <a:pPr marL="0" marR="0" lvl="0" indent="0" algn="l" defTabSz="457200" rtl="0" eaLnBrk="1" fontAlgn="b" latinLnBrk="0" hangingPunct="1">
                        <a:lnSpc>
                          <a:spcPct val="90000"/>
                        </a:lnSpc>
                        <a:spcBef>
                          <a:spcPts val="0"/>
                        </a:spcBef>
                        <a:spcAft>
                          <a:spcPts val="0"/>
                        </a:spcAft>
                        <a:buClrTx/>
                        <a:buSzTx/>
                        <a:buFontTx/>
                        <a:buNone/>
                        <a:tabLst/>
                        <a:defRPr/>
                      </a:pPr>
                      <a:r>
                        <a:rPr lang="en-GB" sz="1100" kern="1200">
                          <a:solidFill>
                            <a:schemeClr val="bg1"/>
                          </a:solidFill>
                          <a:latin typeface="+mn-lt"/>
                          <a:ea typeface="+mn-ea"/>
                          <a:cs typeface="Arial" panose="020B0604020202020204" pitchFamily="34" charset="0"/>
                        </a:rPr>
                        <a:t>TV broadcaster websites/apps </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a:r>
                        <a:rPr lang="en-GB" sz="1100" kern="1200">
                          <a:solidFill>
                            <a:schemeClr val="dk1"/>
                          </a:solidFill>
                          <a:latin typeface="+mn-lt"/>
                          <a:ea typeface="+mn-ea"/>
                          <a:cs typeface="Arial" panose="020B0604020202020204" pitchFamily="34" charset="0"/>
                        </a:rPr>
                        <a:t>74%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a:r>
                        <a:rPr lang="en-GB" sz="1100" kern="1200">
                          <a:solidFill>
                            <a:schemeClr val="dk1"/>
                          </a:solidFill>
                          <a:latin typeface="+mn-lt"/>
                          <a:ea typeface="+mn-ea"/>
                          <a:cs typeface="Arial" panose="020B0604020202020204" pitchFamily="34" charset="0"/>
                        </a:rPr>
                        <a:t>74%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a:r>
                        <a:rPr lang="en-GB" sz="1100" kern="1200">
                          <a:solidFill>
                            <a:schemeClr val="dk1"/>
                          </a:solidFill>
                          <a:latin typeface="+mn-lt"/>
                          <a:ea typeface="+mn-ea"/>
                          <a:cs typeface="Arial" panose="020B0604020202020204" pitchFamily="34" charset="0"/>
                        </a:rPr>
                        <a:t>72%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r>
                        <a:rPr lang="en-GB" sz="1100" kern="1200" dirty="0">
                          <a:solidFill>
                            <a:schemeClr val="dk1"/>
                          </a:solidFill>
                          <a:latin typeface="+mn-lt"/>
                          <a:ea typeface="+mn-ea"/>
                          <a:cs typeface="Arial" panose="020B0604020202020204" pitchFamily="34" charset="0"/>
                        </a:rPr>
                        <a:t>74%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r h="400658">
                <a:tc>
                  <a:txBody>
                    <a:bodyPr/>
                    <a:lstStyle/>
                    <a:p>
                      <a:pPr marL="0" marR="0" lvl="0" indent="0" algn="l" defTabSz="457200" rtl="0" eaLnBrk="1" fontAlgn="b" latinLnBrk="0" hangingPunct="1">
                        <a:lnSpc>
                          <a:spcPct val="90000"/>
                        </a:lnSpc>
                        <a:spcBef>
                          <a:spcPts val="0"/>
                        </a:spcBef>
                        <a:spcAft>
                          <a:spcPts val="0"/>
                        </a:spcAft>
                        <a:buClrTx/>
                        <a:buSzTx/>
                        <a:buFontTx/>
                        <a:buNone/>
                        <a:tabLst/>
                        <a:defRPr/>
                      </a:pPr>
                      <a:r>
                        <a:rPr lang="en-GB" sz="1100" kern="1200">
                          <a:solidFill>
                            <a:schemeClr val="bg1"/>
                          </a:solidFill>
                          <a:latin typeface="+mn-lt"/>
                          <a:ea typeface="+mn-ea"/>
                          <a:cs typeface="Arial" panose="020B0604020202020204" pitchFamily="34" charset="0"/>
                        </a:rPr>
                        <a:t>Newspaper websites/apps </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100" kern="1200" dirty="0">
                          <a:solidFill>
                            <a:schemeClr val="dk1"/>
                          </a:solidFill>
                          <a:latin typeface="+mn-lt"/>
                          <a:ea typeface="+mn-ea"/>
                          <a:cs typeface="Arial" panose="020B0604020202020204" pitchFamily="34" charset="0"/>
                        </a:rPr>
                        <a:t>53%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5F6FB"/>
                    </a:solidFill>
                  </a:tcPr>
                </a:tc>
                <a:tc>
                  <a:txBody>
                    <a:bodyPr/>
                    <a:lstStyle/>
                    <a:p>
                      <a:pPr algn="ctr"/>
                      <a:r>
                        <a:rPr lang="en-GB" sz="1100" kern="1200" dirty="0">
                          <a:solidFill>
                            <a:schemeClr val="dk1"/>
                          </a:solidFill>
                          <a:latin typeface="+mn-lt"/>
                          <a:ea typeface="+mn-ea"/>
                          <a:cs typeface="Arial" panose="020B0604020202020204" pitchFamily="34" charset="0"/>
                        </a:rPr>
                        <a:t>51%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DAE2"/>
                    </a:solidFill>
                  </a:tcPr>
                </a:tc>
                <a:tc>
                  <a:txBody>
                    <a:bodyPr/>
                    <a:lstStyle/>
                    <a:p>
                      <a:pPr algn="ctr"/>
                      <a:r>
                        <a:rPr lang="en-GB" sz="1100" kern="1200">
                          <a:solidFill>
                            <a:schemeClr val="dk1"/>
                          </a:solidFill>
                          <a:latin typeface="+mn-lt"/>
                          <a:ea typeface="+mn-ea"/>
                          <a:cs typeface="Arial" panose="020B0604020202020204" pitchFamily="34" charset="0"/>
                        </a:rPr>
                        <a:t>52%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GB" sz="1100" kern="1200">
                          <a:solidFill>
                            <a:schemeClr val="dk1"/>
                          </a:solidFill>
                          <a:latin typeface="+mn-lt"/>
                          <a:ea typeface="+mn-ea"/>
                          <a:cs typeface="Arial" panose="020B0604020202020204" pitchFamily="34" charset="0"/>
                        </a:rPr>
                        <a:t>53%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3"/>
                  </a:ext>
                </a:extLst>
              </a:tr>
              <a:tr h="400658">
                <a:tc>
                  <a:txBody>
                    <a:bodyPr/>
                    <a:lstStyle/>
                    <a:p>
                      <a:pPr marL="0" marR="0" lvl="0" indent="0" algn="l" defTabSz="457200" rtl="0" eaLnBrk="1" fontAlgn="b" latinLnBrk="0" hangingPunct="1">
                        <a:lnSpc>
                          <a:spcPct val="90000"/>
                        </a:lnSpc>
                        <a:spcBef>
                          <a:spcPts val="0"/>
                        </a:spcBef>
                        <a:spcAft>
                          <a:spcPts val="0"/>
                        </a:spcAft>
                        <a:buClrTx/>
                        <a:buSzTx/>
                        <a:buFontTx/>
                        <a:buNone/>
                        <a:tabLst/>
                        <a:defRPr/>
                      </a:pPr>
                      <a:r>
                        <a:rPr lang="en-GB" sz="1100" kern="1200">
                          <a:solidFill>
                            <a:schemeClr val="bg1"/>
                          </a:solidFill>
                          <a:latin typeface="+mn-lt"/>
                          <a:ea typeface="+mn-ea"/>
                          <a:cs typeface="Arial" panose="020B0604020202020204" pitchFamily="34" charset="0"/>
                        </a:rPr>
                        <a:t>Aggregators</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100" kern="1200">
                          <a:solidFill>
                            <a:schemeClr val="dk1"/>
                          </a:solidFill>
                          <a:latin typeface="+mn-lt"/>
                          <a:ea typeface="+mn-ea"/>
                          <a:cs typeface="Arial" panose="020B0604020202020204" pitchFamily="34" charset="0"/>
                        </a:rPr>
                        <a:t>42%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5F6FB"/>
                    </a:solidFill>
                  </a:tcPr>
                </a:tc>
                <a:tc>
                  <a:txBody>
                    <a:bodyPr/>
                    <a:lstStyle/>
                    <a:p>
                      <a:pPr algn="ctr"/>
                      <a:r>
                        <a:rPr lang="en-GB" sz="1100" kern="1200">
                          <a:solidFill>
                            <a:schemeClr val="dk1"/>
                          </a:solidFill>
                          <a:latin typeface="+mn-lt"/>
                          <a:ea typeface="+mn-ea"/>
                          <a:cs typeface="Arial" panose="020B0604020202020204" pitchFamily="34" charset="0"/>
                        </a:rPr>
                        <a:t>36%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DAE2"/>
                    </a:solidFill>
                  </a:tcPr>
                </a:tc>
                <a:tc>
                  <a:txBody>
                    <a:bodyPr/>
                    <a:lstStyle/>
                    <a:p>
                      <a:pPr algn="ctr"/>
                      <a:r>
                        <a:rPr lang="en-GB" sz="1100" kern="1200">
                          <a:solidFill>
                            <a:schemeClr val="dk1"/>
                          </a:solidFill>
                          <a:latin typeface="+mn-lt"/>
                          <a:ea typeface="+mn-ea"/>
                          <a:cs typeface="Arial" panose="020B0604020202020204" pitchFamily="34" charset="0"/>
                        </a:rPr>
                        <a:t>38%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en-GB" sz="1100" kern="1200" dirty="0">
                          <a:solidFill>
                            <a:schemeClr val="dk1"/>
                          </a:solidFill>
                          <a:latin typeface="+mn-lt"/>
                          <a:ea typeface="+mn-ea"/>
                          <a:cs typeface="Arial" panose="020B0604020202020204" pitchFamily="34" charset="0"/>
                        </a:rPr>
                        <a:t>42%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4"/>
                  </a:ext>
                </a:extLst>
              </a:tr>
            </a:tbl>
          </a:graphicData>
        </a:graphic>
      </p:graphicFrame>
      <p:sp>
        <p:nvSpPr>
          <p:cNvPr id="8" name="Isosceles Triangle 7">
            <a:extLst>
              <a:ext uri="{FF2B5EF4-FFF2-40B4-BE49-F238E27FC236}">
                <a16:creationId xmlns:a16="http://schemas.microsoft.com/office/drawing/2014/main" id="{AF85EAEB-E892-776F-585E-785B70627F8C}"/>
              </a:ext>
              <a:ext uri="{C183D7F6-B498-43B3-948B-1728B52AA6E4}">
                <adec:decorative xmlns:adec="http://schemas.microsoft.com/office/drawing/2017/decorative" val="1"/>
              </a:ext>
            </a:extLst>
          </p:cNvPr>
          <p:cNvSpPr/>
          <p:nvPr/>
        </p:nvSpPr>
        <p:spPr bwMode="ltGray">
          <a:xfrm>
            <a:off x="5451532" y="2402314"/>
            <a:ext cx="90000" cy="90000"/>
          </a:xfrm>
          <a:prstGeom prst="triangle">
            <a:avLst/>
          </a:prstGeom>
          <a:solidFill>
            <a:schemeClr val="accent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a:p>
        </p:txBody>
      </p:sp>
      <p:sp>
        <p:nvSpPr>
          <p:cNvPr id="13" name="Isosceles Triangle 12">
            <a:extLst>
              <a:ext uri="{FF2B5EF4-FFF2-40B4-BE49-F238E27FC236}">
                <a16:creationId xmlns:a16="http://schemas.microsoft.com/office/drawing/2014/main" id="{58E9450C-8ECD-1FCF-295F-10C60A3391A4}"/>
              </a:ext>
              <a:ext uri="{C183D7F6-B498-43B3-948B-1728B52AA6E4}">
                <adec:decorative xmlns:adec="http://schemas.microsoft.com/office/drawing/2017/decorative" val="1"/>
              </a:ext>
            </a:extLst>
          </p:cNvPr>
          <p:cNvSpPr/>
          <p:nvPr/>
        </p:nvSpPr>
        <p:spPr bwMode="ltGray">
          <a:xfrm>
            <a:off x="5447004" y="3396778"/>
            <a:ext cx="90000" cy="90000"/>
          </a:xfrm>
          <a:prstGeom prst="triangle">
            <a:avLst/>
          </a:prstGeom>
          <a:solidFill>
            <a:schemeClr val="accent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a:p>
        </p:txBody>
      </p:sp>
      <p:sp>
        <p:nvSpPr>
          <p:cNvPr id="14" name="Isosceles Triangle 13">
            <a:extLst>
              <a:ext uri="{FF2B5EF4-FFF2-40B4-BE49-F238E27FC236}">
                <a16:creationId xmlns:a16="http://schemas.microsoft.com/office/drawing/2014/main" id="{650EEDE4-C3CC-1F69-4A4B-15BB923C20D1}"/>
              </a:ext>
              <a:ext uri="{C183D7F6-B498-43B3-948B-1728B52AA6E4}">
                <adec:decorative xmlns:adec="http://schemas.microsoft.com/office/drawing/2017/decorative" val="1"/>
              </a:ext>
            </a:extLst>
          </p:cNvPr>
          <p:cNvSpPr/>
          <p:nvPr/>
        </p:nvSpPr>
        <p:spPr bwMode="ltGray">
          <a:xfrm>
            <a:off x="5447004" y="3791024"/>
            <a:ext cx="90000" cy="90000"/>
          </a:xfrm>
          <a:prstGeom prst="triangle">
            <a:avLst/>
          </a:prstGeom>
          <a:solidFill>
            <a:schemeClr val="accent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a:p>
        </p:txBody>
      </p:sp>
      <p:sp>
        <p:nvSpPr>
          <p:cNvPr id="21" name="Text Placeholder 4">
            <a:extLst>
              <a:ext uri="{FF2B5EF4-FFF2-40B4-BE49-F238E27FC236}">
                <a16:creationId xmlns:a16="http://schemas.microsoft.com/office/drawing/2014/main" id="{2CAD2174-9879-B03C-63BF-A1744CF909B2}"/>
              </a:ext>
            </a:extLst>
          </p:cNvPr>
          <p:cNvSpPr txBox="1">
            <a:spLocks/>
          </p:cNvSpPr>
          <p:nvPr/>
        </p:nvSpPr>
        <p:spPr>
          <a:xfrm>
            <a:off x="11253" y="5972438"/>
            <a:ext cx="9046078" cy="880439"/>
          </a:xfrm>
          <a:prstGeom prst="rect">
            <a:avLst/>
          </a:prstGeom>
        </p:spPr>
        <p:txBody>
          <a:bodyPr/>
          <a:lstStyle>
            <a:lvl1pPr marL="0" indent="0" algn="l" defTabSz="457200" rtl="0" eaLnBrk="1" latinLnBrk="0" hangingPunct="1">
              <a:spcBef>
                <a:spcPct val="20000"/>
              </a:spcBef>
              <a:buFont typeface="Arial"/>
              <a:buNone/>
              <a:defRPr sz="1000" kern="1200" baseline="0">
                <a:ln>
                  <a:noFill/>
                </a:ln>
                <a:solidFill>
                  <a:schemeClr val="bg1"/>
                </a:solidFill>
                <a:effectLst/>
                <a:latin typeface="+mj-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spcBef>
                <a:spcPts val="0"/>
              </a:spcBef>
              <a:tabLst>
                <a:tab pos="8229600" algn="r"/>
              </a:tabLst>
            </a:pPr>
            <a:r>
              <a:rPr lang="en-GB" dirty="0"/>
              <a:t>Source: </a:t>
            </a:r>
            <a:r>
              <a:rPr lang="en-CA" dirty="0"/>
              <a:t>Ofcom News Consumption Survey 2022 – </a:t>
            </a:r>
            <a:r>
              <a:rPr lang="en-CA" dirty="0">
                <a:solidFill>
                  <a:srgbClr val="FFFF00"/>
                </a:solidFill>
              </a:rPr>
              <a:t>COMBINED F2F &amp; ONLINE </a:t>
            </a:r>
            <a:r>
              <a:rPr lang="en-CA" dirty="0"/>
              <a:t>sample</a:t>
            </a:r>
          </a:p>
          <a:p>
            <a:pPr>
              <a:lnSpc>
                <a:spcPct val="90000"/>
              </a:lnSpc>
              <a:spcBef>
                <a:spcPts val="0"/>
              </a:spcBef>
            </a:pPr>
            <a:r>
              <a:rPr lang="en-GB" dirty="0"/>
              <a:t>Question: D8a</a:t>
            </a:r>
            <a:r>
              <a:rPr lang="nl-NL" dirty="0"/>
              <a:t>. </a:t>
            </a:r>
            <a:r>
              <a:rPr lang="en-GB" dirty="0"/>
              <a:t>Thinking specifically about  the internet, which of the following do you use for news nowadays?</a:t>
            </a:r>
            <a:r>
              <a:rPr lang="en-US" dirty="0"/>
              <a:t> </a:t>
            </a:r>
            <a:br>
              <a:rPr lang="en-US" dirty="0"/>
            </a:br>
            <a:r>
              <a:rPr lang="en-GB" dirty="0"/>
              <a:t>Base: </a:t>
            </a:r>
            <a:r>
              <a:rPr lang="en-GB" kern="0" dirty="0">
                <a:cs typeface="Arial" pitchFamily="34" charset="0"/>
              </a:rPr>
              <a:t>All using other </a:t>
            </a:r>
            <a:r>
              <a:rPr lang="en-GB" dirty="0"/>
              <a:t>websites/apps</a:t>
            </a:r>
            <a:r>
              <a:rPr lang="en-GB" kern="0" dirty="0">
                <a:cs typeface="Arial" pitchFamily="34" charset="0"/>
              </a:rPr>
              <a:t> for news** - 2022 W2*=1021, 2020=1757, 2019=1773, </a:t>
            </a:r>
            <a:r>
              <a:rPr lang="en-GB" dirty="0"/>
              <a:t>2018=1661. *2022 W1, and </a:t>
            </a:r>
            <a:r>
              <a:rPr lang="en-CA" dirty="0"/>
              <a:t>2021, data not shown because face-to-face fieldwork was not possible during Covid-19 pandemic. </a:t>
            </a:r>
            <a:r>
              <a:rPr lang="en-GB" dirty="0"/>
              <a:t>**This question was not asked to those that said they used social media and no other types of websites/apps site for news. ***ITV/ITN – only includes mentions of ITV/ITN specifically, does </a:t>
            </a:r>
            <a:r>
              <a:rPr lang="en-GB" u="sng" dirty="0"/>
              <a:t>not</a:t>
            </a:r>
            <a:r>
              <a:rPr lang="en-GB" dirty="0"/>
              <a:t> include mentions of STV or UTV. </a:t>
            </a:r>
            <a:r>
              <a:rPr lang="en-CA" dirty="0"/>
              <a:t>****</a:t>
            </a:r>
            <a:r>
              <a:rPr lang="en-US" sz="1000" dirty="0"/>
              <a:t>Includes Welsh language version</a:t>
            </a:r>
            <a:endParaRPr lang="en-GB" dirty="0"/>
          </a:p>
          <a:p>
            <a:pPr>
              <a:lnSpc>
                <a:spcPct val="90000"/>
              </a:lnSpc>
              <a:spcBef>
                <a:spcPts val="0"/>
              </a:spcBef>
            </a:pPr>
            <a:r>
              <a:rPr lang="en-GB" dirty="0"/>
              <a:t>Only sources with an incidence of &gt;5% in 2022 are shown. </a:t>
            </a:r>
            <a:r>
              <a:rPr lang="en-US" dirty="0"/>
              <a:t>Green/red triangles </a:t>
            </a:r>
            <a:r>
              <a:rPr lang="en-GB" dirty="0"/>
              <a:t>indicate statistically significant differences between 2022 and 2020 (at 99% confidence level)</a:t>
            </a:r>
          </a:p>
        </p:txBody>
      </p:sp>
    </p:spTree>
    <p:extLst>
      <p:ext uri="{BB962C8B-B14F-4D97-AF65-F5344CB8AC3E}">
        <p14:creationId xmlns:p14="http://schemas.microsoft.com/office/powerpoint/2010/main" val="18209388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5"/>
          <p:cNvSpPr>
            <a:spLocks noGrp="1"/>
          </p:cNvSpPr>
          <p:nvPr>
            <p:ph type="title"/>
          </p:nvPr>
        </p:nvSpPr>
        <p:spPr>
          <a:xfrm>
            <a:off x="96461" y="1391424"/>
            <a:ext cx="9046078" cy="300991"/>
          </a:xfrm>
          <a:prstGeom prst="rect">
            <a:avLst/>
          </a:prstGeom>
        </p:spPr>
        <p:txBody>
          <a:bodyPr/>
          <a:lstStyle/>
          <a:p>
            <a:r>
              <a:rPr lang="en-GB" kern="0">
                <a:cs typeface="Arial" pitchFamily="34" charset="0"/>
              </a:rPr>
              <a:t>Attributes of Other Websites/Apps – 2022*</a:t>
            </a:r>
            <a:br>
              <a:rPr lang="en-GB" kern="0">
                <a:cs typeface="Arial" pitchFamily="34" charset="0"/>
              </a:rPr>
            </a:br>
            <a:r>
              <a:rPr lang="en-GB" sz="1100" i="1" kern="0">
                <a:cs typeface="Arial" pitchFamily="34" charset="0"/>
              </a:rPr>
              <a:t>% of regular users rating each source highly (7-10) </a:t>
            </a:r>
            <a:br>
              <a:rPr lang="en-GB" kern="0">
                <a:cs typeface="Arial" pitchFamily="34" charset="0"/>
              </a:rPr>
            </a:br>
            <a:endParaRPr lang="en-GB"/>
          </a:p>
        </p:txBody>
      </p:sp>
      <p:sp>
        <p:nvSpPr>
          <p:cNvPr id="4" name="Text Placeholder 3"/>
          <p:cNvSpPr>
            <a:spLocks noGrp="1"/>
          </p:cNvSpPr>
          <p:nvPr>
            <p:ph type="body" sz="quarter" idx="14"/>
          </p:nvPr>
        </p:nvSpPr>
        <p:spPr>
          <a:xfrm>
            <a:off x="92690" y="360859"/>
            <a:ext cx="7699909" cy="705057"/>
          </a:xfrm>
          <a:prstGeom prst="rect">
            <a:avLst/>
          </a:prstGeom>
        </p:spPr>
        <p:txBody>
          <a:bodyPr anchor="t" anchorCtr="0"/>
          <a:lstStyle/>
          <a:p>
            <a:pPr>
              <a:lnSpc>
                <a:spcPts val="1800"/>
              </a:lnSpc>
            </a:pPr>
            <a:r>
              <a:rPr lang="en-GB" sz="1800"/>
              <a:t>As in previous years, BBC, The Guardian and Sky News users are more likely to rate these websites/apps relatively highly</a:t>
            </a:r>
          </a:p>
        </p:txBody>
      </p:sp>
      <p:sp>
        <p:nvSpPr>
          <p:cNvPr id="8" name="Title 1">
            <a:extLst>
              <a:ext uri="{FF2B5EF4-FFF2-40B4-BE49-F238E27FC236}">
                <a16:creationId xmlns:a16="http://schemas.microsoft.com/office/drawing/2014/main" id="{03375F23-4205-4FCF-8A57-D2C2C28B82E1}"/>
              </a:ext>
            </a:extLst>
          </p:cNvPr>
          <p:cNvSpPr txBox="1">
            <a:spLocks/>
          </p:cNvSpPr>
          <p:nvPr/>
        </p:nvSpPr>
        <p:spPr>
          <a:xfrm>
            <a:off x="92691" y="1065916"/>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dirty="0">
                <a:latin typeface="+mn-lt"/>
                <a:cs typeface="Arial" pitchFamily="34" charset="0"/>
              </a:rPr>
              <a:t>Figure 8.3</a:t>
            </a:r>
            <a:br>
              <a:rPr lang="en-GB" sz="1800" b="1" dirty="0">
                <a:latin typeface="+mn-lt"/>
                <a:cs typeface="Arial" pitchFamily="34" charset="0"/>
              </a:rPr>
            </a:br>
            <a:endParaRPr lang="en-GB" sz="1800" b="1" dirty="0">
              <a:latin typeface="+mn-lt"/>
              <a:cs typeface="Arial" pitchFamily="34" charset="0"/>
            </a:endParaRPr>
          </a:p>
        </p:txBody>
      </p:sp>
      <p:graphicFrame>
        <p:nvGraphicFramePr>
          <p:cNvPr id="16" name="Table 15" descr="This table shows the performance of the other websites/apps against a range of attributes – using 2022 combined F2F &amp; online data. Again, the main findings are referred to in the commentary text. ">
            <a:extLst>
              <a:ext uri="{FF2B5EF4-FFF2-40B4-BE49-F238E27FC236}">
                <a16:creationId xmlns:a16="http://schemas.microsoft.com/office/drawing/2014/main" id="{887B98B3-56E4-7882-FF36-2FC75E527695}"/>
              </a:ext>
            </a:extLst>
          </p:cNvPr>
          <p:cNvGraphicFramePr>
            <a:graphicFrameLocks noGrp="1"/>
          </p:cNvGraphicFramePr>
          <p:nvPr>
            <p:extLst>
              <p:ext uri="{D42A27DB-BD31-4B8C-83A1-F6EECF244321}">
                <p14:modId xmlns:p14="http://schemas.microsoft.com/office/powerpoint/2010/main" val="2365964252"/>
              </p:ext>
            </p:extLst>
          </p:nvPr>
        </p:nvGraphicFramePr>
        <p:xfrm>
          <a:off x="611647" y="1936388"/>
          <a:ext cx="6984000" cy="3873222"/>
        </p:xfrm>
        <a:graphic>
          <a:graphicData uri="http://schemas.openxmlformats.org/drawingml/2006/table">
            <a:tbl>
              <a:tblPr firstRow="1"/>
              <a:tblGrid>
                <a:gridCol w="1944000">
                  <a:extLst>
                    <a:ext uri="{9D8B030D-6E8A-4147-A177-3AD203B41FA5}">
                      <a16:colId xmlns:a16="http://schemas.microsoft.com/office/drawing/2014/main" val="20000"/>
                    </a:ext>
                  </a:extLst>
                </a:gridCol>
                <a:gridCol w="720000">
                  <a:extLst>
                    <a:ext uri="{9D8B030D-6E8A-4147-A177-3AD203B41FA5}">
                      <a16:colId xmlns:a16="http://schemas.microsoft.com/office/drawing/2014/main" val="20001"/>
                    </a:ext>
                  </a:extLst>
                </a:gridCol>
                <a:gridCol w="720000">
                  <a:extLst>
                    <a:ext uri="{9D8B030D-6E8A-4147-A177-3AD203B41FA5}">
                      <a16:colId xmlns:a16="http://schemas.microsoft.com/office/drawing/2014/main" val="20002"/>
                    </a:ext>
                  </a:extLst>
                </a:gridCol>
                <a:gridCol w="720000">
                  <a:extLst>
                    <a:ext uri="{9D8B030D-6E8A-4147-A177-3AD203B41FA5}">
                      <a16:colId xmlns:a16="http://schemas.microsoft.com/office/drawing/2014/main" val="409193651"/>
                    </a:ext>
                  </a:extLst>
                </a:gridCol>
                <a:gridCol w="720000">
                  <a:extLst>
                    <a:ext uri="{9D8B030D-6E8A-4147-A177-3AD203B41FA5}">
                      <a16:colId xmlns:a16="http://schemas.microsoft.com/office/drawing/2014/main" val="2902279270"/>
                    </a:ext>
                  </a:extLst>
                </a:gridCol>
                <a:gridCol w="720000">
                  <a:extLst>
                    <a:ext uri="{9D8B030D-6E8A-4147-A177-3AD203B41FA5}">
                      <a16:colId xmlns:a16="http://schemas.microsoft.com/office/drawing/2014/main" val="20003"/>
                    </a:ext>
                  </a:extLst>
                </a:gridCol>
                <a:gridCol w="720000">
                  <a:extLst>
                    <a:ext uri="{9D8B030D-6E8A-4147-A177-3AD203B41FA5}">
                      <a16:colId xmlns:a16="http://schemas.microsoft.com/office/drawing/2014/main" val="20004"/>
                    </a:ext>
                  </a:extLst>
                </a:gridCol>
                <a:gridCol w="720000">
                  <a:extLst>
                    <a:ext uri="{9D8B030D-6E8A-4147-A177-3AD203B41FA5}">
                      <a16:colId xmlns:a16="http://schemas.microsoft.com/office/drawing/2014/main" val="16967374"/>
                    </a:ext>
                  </a:extLst>
                </a:gridCol>
              </a:tblGrid>
              <a:tr h="648000">
                <a:tc>
                  <a:txBody>
                    <a:bodyPr/>
                    <a:lstStyle/>
                    <a:p>
                      <a:pPr algn="l" fontAlgn="b">
                        <a:lnSpc>
                          <a:spcPct val="90000"/>
                        </a:lnSpc>
                      </a:pPr>
                      <a:endParaRPr lang="en-US" sz="1100" b="0" i="0" u="none" strike="noStrike">
                        <a:solidFill>
                          <a:schemeClr val="tx1"/>
                        </a:solidFill>
                        <a:latin typeface="Calibri"/>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lnSpc>
                          <a:spcPct val="90000"/>
                        </a:lnSpc>
                      </a:pPr>
                      <a:r>
                        <a:rPr lang="en-US" sz="1050" b="1" i="0" u="none" strike="noStrike" dirty="0">
                          <a:solidFill>
                            <a:schemeClr val="bg1"/>
                          </a:solidFill>
                          <a:latin typeface="Calibri"/>
                        </a:rPr>
                        <a:t>BBC </a:t>
                      </a:r>
                      <a:br>
                        <a:rPr lang="en-US" sz="1050" b="1" i="0" u="none" strike="noStrike" dirty="0">
                          <a:solidFill>
                            <a:schemeClr val="bg1"/>
                          </a:solidFill>
                          <a:latin typeface="Calibri"/>
                        </a:rPr>
                      </a:br>
                      <a:r>
                        <a:rPr lang="en-US" sz="1050" b="1" i="0" u="none" strike="noStrike" dirty="0">
                          <a:solidFill>
                            <a:schemeClr val="bg1"/>
                          </a:solidFill>
                          <a:latin typeface="Calibri"/>
                        </a:rPr>
                        <a:t>website/ app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lnSpc>
                          <a:spcPct val="90000"/>
                        </a:lnSpc>
                      </a:pPr>
                      <a:r>
                        <a:rPr lang="en-CA" sz="1050" b="1" i="0" u="none" strike="noStrike" dirty="0">
                          <a:solidFill>
                            <a:schemeClr val="bg1"/>
                          </a:solidFill>
                          <a:latin typeface="+mn-lt"/>
                        </a:rPr>
                        <a:t>Sky News</a:t>
                      </a:r>
                      <a:r>
                        <a:rPr lang="en-CA" sz="1050" b="1" i="0" u="none" strike="noStrike" dirty="0">
                          <a:solidFill>
                            <a:schemeClr val="bg1"/>
                          </a:solidFill>
                          <a:latin typeface="Calibri"/>
                        </a:rPr>
                        <a:t> website/ app</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lnSpc>
                          <a:spcPct val="90000"/>
                        </a:lnSpc>
                      </a:pPr>
                      <a:r>
                        <a:rPr lang="en-CA" sz="1050" b="1" i="0" u="none" strike="noStrike" dirty="0">
                          <a:solidFill>
                            <a:schemeClr val="bg1"/>
                          </a:solidFill>
                          <a:latin typeface="+mn-lt"/>
                        </a:rPr>
                        <a:t>YouTube</a:t>
                      </a:r>
                      <a:endParaRPr lang="en-CA" sz="1050" b="1" i="0" u="none" strike="noStrike" dirty="0">
                        <a:solidFill>
                          <a:schemeClr val="bg1"/>
                        </a:solidFill>
                        <a:latin typeface="Calibri"/>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lnSpc>
                          <a:spcPct val="90000"/>
                        </a:lnSpc>
                      </a:pPr>
                      <a:r>
                        <a:rPr lang="en-CA" sz="1050" b="1" i="0" u="none" strike="noStrike" dirty="0">
                          <a:solidFill>
                            <a:schemeClr val="bg1"/>
                          </a:solidFill>
                          <a:latin typeface="+mn-lt"/>
                        </a:rPr>
                        <a:t>Guardian/ Observer website/ app</a:t>
                      </a:r>
                      <a:endParaRPr lang="en-US" sz="1050" b="1" i="0" u="none" strike="noStrike" dirty="0">
                        <a:solidFill>
                          <a:schemeClr val="bg1"/>
                        </a:solidFill>
                        <a:latin typeface="Calibri"/>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lnSpc>
                          <a:spcPct val="90000"/>
                        </a:lnSpc>
                      </a:pPr>
                      <a:r>
                        <a:rPr lang="en-CA" sz="1050" b="1" i="0" u="none" strike="noStrike" dirty="0">
                          <a:solidFill>
                            <a:schemeClr val="bg1"/>
                          </a:solidFill>
                          <a:latin typeface="+mn-lt"/>
                        </a:rPr>
                        <a:t>Google</a:t>
                      </a:r>
                      <a:br>
                        <a:rPr lang="en-CA" sz="1050" b="1" i="0" u="none" strike="noStrike" dirty="0">
                          <a:solidFill>
                            <a:schemeClr val="bg1"/>
                          </a:solidFill>
                          <a:latin typeface="+mn-lt"/>
                        </a:rPr>
                      </a:br>
                      <a:r>
                        <a:rPr lang="en-CA" sz="1050" b="1" i="0" u="none" strike="noStrike" dirty="0">
                          <a:solidFill>
                            <a:schemeClr val="bg1"/>
                          </a:solidFill>
                          <a:latin typeface="+mn-lt"/>
                        </a:rPr>
                        <a:t> News</a:t>
                      </a:r>
                      <a:endParaRPr lang="en-CA" sz="1050" b="1" i="0" u="none" strike="noStrike" dirty="0">
                        <a:solidFill>
                          <a:schemeClr val="bg1"/>
                        </a:solidFill>
                        <a:latin typeface="Calibri"/>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lnSpc>
                          <a:spcPct val="90000"/>
                        </a:lnSpc>
                      </a:pPr>
                      <a:r>
                        <a:rPr lang="en-CA" sz="1050" b="1" i="0" u="none" strike="noStrike" dirty="0">
                          <a:solidFill>
                            <a:schemeClr val="bg1"/>
                          </a:solidFill>
                          <a:latin typeface="+mn-lt"/>
                        </a:rPr>
                        <a:t>Daily Mail website/ app</a:t>
                      </a:r>
                      <a:endParaRPr lang="en-CA" sz="1050" b="1" i="0" u="none" strike="noStrike" dirty="0">
                        <a:solidFill>
                          <a:schemeClr val="bg1"/>
                        </a:solidFill>
                        <a:latin typeface="Calibri"/>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lnSpc>
                          <a:spcPct val="90000"/>
                        </a:lnSpc>
                      </a:pPr>
                      <a:r>
                        <a:rPr lang="en-US" sz="1050" b="1" i="0" u="none" strike="noStrike" dirty="0">
                          <a:solidFill>
                            <a:schemeClr val="bg1"/>
                          </a:solidFill>
                          <a:latin typeface="+mn-lt"/>
                        </a:rPr>
                        <a:t>Yahoo </a:t>
                      </a:r>
                      <a:br>
                        <a:rPr lang="en-US" sz="1050" b="1" i="0" u="none" strike="noStrike" dirty="0">
                          <a:solidFill>
                            <a:schemeClr val="bg1"/>
                          </a:solidFill>
                          <a:latin typeface="+mn-lt"/>
                        </a:rPr>
                      </a:br>
                      <a:r>
                        <a:rPr lang="en-US" sz="1050" b="1" i="0" u="none" strike="noStrike" dirty="0">
                          <a:solidFill>
                            <a:schemeClr val="bg1"/>
                          </a:solidFill>
                          <a:latin typeface="+mn-lt"/>
                        </a:rPr>
                        <a:t>News</a:t>
                      </a:r>
                      <a:endParaRPr lang="en-CA" sz="1050" b="1" i="0" u="none" strike="noStrike" dirty="0">
                        <a:solidFill>
                          <a:schemeClr val="bg1"/>
                        </a:solidFill>
                        <a:latin typeface="Calibri"/>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123536">
                <a:tc>
                  <a:txBody>
                    <a:bodyPr/>
                    <a:lstStyle/>
                    <a:p>
                      <a:pPr algn="l" fontAlgn="b">
                        <a:lnSpc>
                          <a:spcPct val="90000"/>
                        </a:lnSpc>
                      </a:pPr>
                      <a:endParaRPr lang="en-US" sz="800" b="0" i="0" u="none" strike="noStrike">
                        <a:solidFill>
                          <a:schemeClr val="tx1"/>
                        </a:solidFill>
                        <a:latin typeface="Calibri"/>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b"/>
                      <a:r>
                        <a:rPr lang="en-US" sz="800" b="0" i="1" u="none" strike="noStrike">
                          <a:solidFill>
                            <a:srgbClr val="FFFFFF"/>
                          </a:solidFill>
                          <a:effectLst/>
                          <a:latin typeface="Calibri" panose="020F0502020204030204" pitchFamily="34" charset="0"/>
                        </a:rPr>
                        <a:t>571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rtl="0" fontAlgn="b"/>
                      <a:r>
                        <a:rPr lang="en-US" sz="800" b="0" i="1" u="none" strike="noStrike">
                          <a:solidFill>
                            <a:srgbClr val="FFFFFF"/>
                          </a:solidFill>
                          <a:effectLst/>
                          <a:latin typeface="Calibri" panose="020F0502020204030204" pitchFamily="34" charset="0"/>
                        </a:rPr>
                        <a:t>205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rtl="0" fontAlgn="b"/>
                      <a:r>
                        <a:rPr lang="en-US" sz="800" b="0" i="1" u="none" strike="noStrike">
                          <a:solidFill>
                            <a:srgbClr val="FFFFFF"/>
                          </a:solidFill>
                          <a:effectLst/>
                          <a:latin typeface="Calibri" panose="020F0502020204030204" pitchFamily="34" charset="0"/>
                        </a:rPr>
                        <a:t>205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rtl="0" fontAlgn="b"/>
                      <a:r>
                        <a:rPr lang="en-US" sz="800" b="0" i="1" u="none" strike="noStrike">
                          <a:solidFill>
                            <a:srgbClr val="FFFFFF"/>
                          </a:solidFill>
                          <a:effectLst/>
                          <a:latin typeface="Calibri" panose="020F0502020204030204" pitchFamily="34" charset="0"/>
                        </a:rPr>
                        <a:t>185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rtl="0" fontAlgn="b"/>
                      <a:r>
                        <a:rPr lang="en-US" sz="800" b="0" i="1" u="none" strike="noStrike">
                          <a:solidFill>
                            <a:srgbClr val="FFFFFF"/>
                          </a:solidFill>
                          <a:effectLst/>
                          <a:latin typeface="Calibri" panose="020F0502020204030204" pitchFamily="34" charset="0"/>
                        </a:rPr>
                        <a:t>174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rtl="0" fontAlgn="b"/>
                      <a:r>
                        <a:rPr lang="en-US" sz="800" b="0" i="1" u="none" strike="noStrike">
                          <a:solidFill>
                            <a:srgbClr val="FFFFFF"/>
                          </a:solidFill>
                          <a:effectLst/>
                          <a:latin typeface="Calibri" panose="020F0502020204030204" pitchFamily="34" charset="0"/>
                        </a:rPr>
                        <a:t>149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rtl="0" fontAlgn="b"/>
                      <a:r>
                        <a:rPr lang="en-US" sz="800" b="0" i="1" u="none" strike="noStrike" dirty="0">
                          <a:solidFill>
                            <a:srgbClr val="FFFFFF"/>
                          </a:solidFill>
                          <a:effectLst/>
                          <a:latin typeface="Calibri" panose="020F0502020204030204" pitchFamily="34" charset="0"/>
                        </a:rPr>
                        <a:t>105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343753">
                <a:tc>
                  <a:txBody>
                    <a:bodyPr/>
                    <a:lstStyle/>
                    <a:p>
                      <a:pPr algn="l" rtl="0" fontAlgn="b"/>
                      <a:r>
                        <a:rPr lang="en-CA" sz="1100" b="0" i="0" u="none" strike="noStrike">
                          <a:solidFill>
                            <a:schemeClr val="bg1"/>
                          </a:solidFill>
                          <a:effectLst/>
                          <a:latin typeface="Calibri" panose="020F0502020204030204" pitchFamily="34" charset="0"/>
                        </a:rPr>
                        <a:t>Is important to me personally</a:t>
                      </a:r>
                    </a:p>
                  </a:txBody>
                  <a:tcPr marL="36000"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rtl="0" fontAlgn="b"/>
                      <a:r>
                        <a:rPr lang="en-US" sz="1100" b="0" i="0" u="none" strike="noStrike">
                          <a:solidFill>
                            <a:srgbClr val="000000"/>
                          </a:solidFill>
                          <a:effectLst/>
                          <a:latin typeface="Calibri" panose="020F0502020204030204" pitchFamily="34" charset="0"/>
                        </a:rPr>
                        <a:t>82%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74%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57%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65%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64%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63%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51%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extLst>
                  <a:ext uri="{0D108BD9-81ED-4DB2-BD59-A6C34878D82A}">
                    <a16:rowId xmlns:a16="http://schemas.microsoft.com/office/drawing/2014/main" val="10002"/>
                  </a:ext>
                </a:extLst>
              </a:tr>
              <a:tr h="343753">
                <a:tc>
                  <a:txBody>
                    <a:bodyPr/>
                    <a:lstStyle/>
                    <a:p>
                      <a:pPr algn="l" rtl="0" fontAlgn="b"/>
                      <a:r>
                        <a:rPr lang="en-US" sz="1100" b="0" i="0" u="none" strike="noStrike">
                          <a:solidFill>
                            <a:schemeClr val="bg1"/>
                          </a:solidFill>
                          <a:effectLst/>
                          <a:latin typeface="Calibri" panose="020F0502020204030204" pitchFamily="34" charset="0"/>
                        </a:rPr>
                        <a:t>Is high quality</a:t>
                      </a:r>
                    </a:p>
                  </a:txBody>
                  <a:tcPr marL="36000"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rtl="0" fontAlgn="b"/>
                      <a:r>
                        <a:rPr lang="en-US" sz="1100" b="0" i="0" u="none" strike="noStrike">
                          <a:solidFill>
                            <a:srgbClr val="000000"/>
                          </a:solidFill>
                          <a:effectLst/>
                          <a:latin typeface="Calibri" panose="020F0502020204030204" pitchFamily="34" charset="0"/>
                        </a:rPr>
                        <a:t>82%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74%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47%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78%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52%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46%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dirty="0">
                          <a:solidFill>
                            <a:srgbClr val="000000"/>
                          </a:solidFill>
                          <a:effectLst/>
                          <a:latin typeface="Calibri" panose="020F0502020204030204" pitchFamily="34" charset="0"/>
                        </a:rPr>
                        <a:t>48%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extLst>
                  <a:ext uri="{0D108BD9-81ED-4DB2-BD59-A6C34878D82A}">
                    <a16:rowId xmlns:a16="http://schemas.microsoft.com/office/drawing/2014/main" val="10003"/>
                  </a:ext>
                </a:extLst>
              </a:tr>
              <a:tr h="343753">
                <a:tc>
                  <a:txBody>
                    <a:bodyPr/>
                    <a:lstStyle/>
                    <a:p>
                      <a:pPr algn="l" rtl="0" fontAlgn="b">
                        <a:lnSpc>
                          <a:spcPct val="90000"/>
                        </a:lnSpc>
                      </a:pPr>
                      <a:r>
                        <a:rPr lang="en-CA" sz="1100" b="0" i="0" u="none" strike="noStrike">
                          <a:solidFill>
                            <a:schemeClr val="bg1"/>
                          </a:solidFill>
                          <a:effectLst/>
                          <a:latin typeface="Calibri" panose="020F0502020204030204" pitchFamily="34" charset="0"/>
                        </a:rPr>
                        <a:t>Helps me understand what's going on in the world today</a:t>
                      </a:r>
                    </a:p>
                  </a:txBody>
                  <a:tcPr marL="36000"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rtl="0" fontAlgn="b"/>
                      <a:r>
                        <a:rPr lang="en-US" sz="1100" b="0" i="0" u="none" strike="noStrike">
                          <a:solidFill>
                            <a:srgbClr val="000000"/>
                          </a:solidFill>
                          <a:effectLst/>
                          <a:latin typeface="Calibri" panose="020F0502020204030204" pitchFamily="34" charset="0"/>
                        </a:rPr>
                        <a:t>83%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72%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56%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dirty="0">
                          <a:solidFill>
                            <a:srgbClr val="000000"/>
                          </a:solidFill>
                          <a:effectLst/>
                          <a:latin typeface="Calibri" panose="020F0502020204030204" pitchFamily="34" charset="0"/>
                        </a:rPr>
                        <a:t>78%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54%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60%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49%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extLst>
                  <a:ext uri="{0D108BD9-81ED-4DB2-BD59-A6C34878D82A}">
                    <a16:rowId xmlns:a16="http://schemas.microsoft.com/office/drawing/2014/main" val="10004"/>
                  </a:ext>
                </a:extLst>
              </a:tr>
              <a:tr h="343753">
                <a:tc>
                  <a:txBody>
                    <a:bodyPr/>
                    <a:lstStyle/>
                    <a:p>
                      <a:pPr algn="l" rtl="0" fontAlgn="b"/>
                      <a:r>
                        <a:rPr lang="en-US" sz="1100" b="0" i="0" u="none" strike="noStrike">
                          <a:solidFill>
                            <a:schemeClr val="bg1"/>
                          </a:solidFill>
                          <a:effectLst/>
                          <a:latin typeface="Calibri" panose="020F0502020204030204" pitchFamily="34" charset="0"/>
                        </a:rPr>
                        <a:t>Is accurate</a:t>
                      </a:r>
                    </a:p>
                  </a:txBody>
                  <a:tcPr marL="36000"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rtl="0" fontAlgn="b"/>
                      <a:r>
                        <a:rPr lang="en-US" sz="1100" b="0" i="0" u="none" strike="noStrike">
                          <a:solidFill>
                            <a:srgbClr val="000000"/>
                          </a:solidFill>
                          <a:effectLst/>
                          <a:latin typeface="Calibri" panose="020F0502020204030204" pitchFamily="34" charset="0"/>
                        </a:rPr>
                        <a:t>78%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73%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29%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74%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54%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47%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dirty="0">
                          <a:solidFill>
                            <a:srgbClr val="000000"/>
                          </a:solidFill>
                          <a:effectLst/>
                          <a:latin typeface="Calibri" panose="020F0502020204030204" pitchFamily="34" charset="0"/>
                        </a:rPr>
                        <a:t>56%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extLst>
                  <a:ext uri="{0D108BD9-81ED-4DB2-BD59-A6C34878D82A}">
                    <a16:rowId xmlns:a16="http://schemas.microsoft.com/office/drawing/2014/main" val="10005"/>
                  </a:ext>
                </a:extLst>
              </a:tr>
              <a:tr h="343753">
                <a:tc>
                  <a:txBody>
                    <a:bodyPr/>
                    <a:lstStyle/>
                    <a:p>
                      <a:pPr algn="l" rtl="0" fontAlgn="b"/>
                      <a:r>
                        <a:rPr lang="en-US" sz="1100" b="0" i="0" u="none" strike="noStrike">
                          <a:solidFill>
                            <a:schemeClr val="bg1"/>
                          </a:solidFill>
                          <a:effectLst/>
                          <a:latin typeface="Calibri" panose="020F0502020204030204" pitchFamily="34" charset="0"/>
                        </a:rPr>
                        <a:t>Is trustworthy</a:t>
                      </a:r>
                    </a:p>
                  </a:txBody>
                  <a:tcPr marL="36000"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rtl="0" fontAlgn="b"/>
                      <a:r>
                        <a:rPr lang="en-US" sz="1100" b="0" i="0" u="none" strike="noStrike">
                          <a:solidFill>
                            <a:srgbClr val="000000"/>
                          </a:solidFill>
                          <a:effectLst/>
                          <a:latin typeface="Calibri" panose="020F0502020204030204" pitchFamily="34" charset="0"/>
                        </a:rPr>
                        <a:t>74%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71%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33%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74%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51%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44%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dirty="0">
                          <a:solidFill>
                            <a:srgbClr val="000000"/>
                          </a:solidFill>
                          <a:effectLst/>
                          <a:latin typeface="Calibri" panose="020F0502020204030204" pitchFamily="34" charset="0"/>
                        </a:rPr>
                        <a:t>45%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extLst>
                  <a:ext uri="{0D108BD9-81ED-4DB2-BD59-A6C34878D82A}">
                    <a16:rowId xmlns:a16="http://schemas.microsoft.com/office/drawing/2014/main" val="10006"/>
                  </a:ext>
                </a:extLst>
              </a:tr>
              <a:tr h="343753">
                <a:tc>
                  <a:txBody>
                    <a:bodyPr/>
                    <a:lstStyle/>
                    <a:p>
                      <a:pPr algn="l" rtl="0" fontAlgn="b"/>
                      <a:r>
                        <a:rPr lang="en-CA" sz="1100" b="0" i="0" u="none" strike="noStrike">
                          <a:solidFill>
                            <a:schemeClr val="bg1"/>
                          </a:solidFill>
                          <a:effectLst/>
                          <a:latin typeface="Calibri" panose="020F0502020204030204" pitchFamily="34" charset="0"/>
                        </a:rPr>
                        <a:t>Offers a range of opinions</a:t>
                      </a:r>
                    </a:p>
                  </a:txBody>
                  <a:tcPr marL="36000"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rtl="0" fontAlgn="b"/>
                      <a:r>
                        <a:rPr lang="en-US" sz="1100" b="0" i="0" u="none" strike="noStrike">
                          <a:solidFill>
                            <a:srgbClr val="000000"/>
                          </a:solidFill>
                          <a:effectLst/>
                          <a:latin typeface="Calibri" panose="020F0502020204030204" pitchFamily="34" charset="0"/>
                        </a:rPr>
                        <a:t>63%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71%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63%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64%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51%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47%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dirty="0">
                          <a:solidFill>
                            <a:srgbClr val="000000"/>
                          </a:solidFill>
                          <a:effectLst/>
                          <a:latin typeface="Calibri" panose="020F0502020204030204" pitchFamily="34" charset="0"/>
                        </a:rPr>
                        <a:t>42%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extLst>
                  <a:ext uri="{0D108BD9-81ED-4DB2-BD59-A6C34878D82A}">
                    <a16:rowId xmlns:a16="http://schemas.microsoft.com/office/drawing/2014/main" val="10007"/>
                  </a:ext>
                </a:extLst>
              </a:tr>
              <a:tr h="343753">
                <a:tc>
                  <a:txBody>
                    <a:bodyPr/>
                    <a:lstStyle/>
                    <a:p>
                      <a:pPr algn="l" rtl="0" fontAlgn="b">
                        <a:lnSpc>
                          <a:spcPct val="90000"/>
                        </a:lnSpc>
                      </a:pPr>
                      <a:r>
                        <a:rPr lang="en-CA" sz="1100" b="0" i="0" u="none" strike="noStrike">
                          <a:solidFill>
                            <a:schemeClr val="bg1"/>
                          </a:solidFill>
                          <a:effectLst/>
                          <a:latin typeface="Calibri" panose="020F0502020204030204" pitchFamily="34" charset="0"/>
                        </a:rPr>
                        <a:t>Is impartial</a:t>
                      </a:r>
                    </a:p>
                  </a:txBody>
                  <a:tcPr marL="36000"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rtl="0" fontAlgn="b"/>
                      <a:r>
                        <a:rPr lang="en-US" sz="1100" b="0" i="0" u="none" strike="noStrike">
                          <a:solidFill>
                            <a:srgbClr val="000000"/>
                          </a:solidFill>
                          <a:effectLst/>
                          <a:latin typeface="Calibri" panose="020F0502020204030204" pitchFamily="34" charset="0"/>
                        </a:rPr>
                        <a:t>64%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65%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33%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54%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47%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35%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dirty="0">
                          <a:solidFill>
                            <a:srgbClr val="000000"/>
                          </a:solidFill>
                          <a:effectLst/>
                          <a:latin typeface="Calibri" panose="020F0502020204030204" pitchFamily="34" charset="0"/>
                        </a:rPr>
                        <a:t>47%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extLst>
                  <a:ext uri="{0D108BD9-81ED-4DB2-BD59-A6C34878D82A}">
                    <a16:rowId xmlns:a16="http://schemas.microsoft.com/office/drawing/2014/main" val="10008"/>
                  </a:ext>
                </a:extLst>
              </a:tr>
              <a:tr h="343753">
                <a:tc>
                  <a:txBody>
                    <a:bodyPr/>
                    <a:lstStyle/>
                    <a:p>
                      <a:pPr algn="l" rtl="0" fontAlgn="b">
                        <a:lnSpc>
                          <a:spcPct val="90000"/>
                        </a:lnSpc>
                      </a:pPr>
                      <a:r>
                        <a:rPr lang="en-CA" sz="1100" b="0" i="0" u="none" strike="noStrike">
                          <a:solidFill>
                            <a:schemeClr val="bg1"/>
                          </a:solidFill>
                          <a:effectLst/>
                          <a:latin typeface="Calibri" panose="020F0502020204030204" pitchFamily="34" charset="0"/>
                        </a:rPr>
                        <a:t>Has a depth of analysis and content not available elsewhere</a:t>
                      </a:r>
                    </a:p>
                  </a:txBody>
                  <a:tcPr marL="36000"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rtl="0" fontAlgn="b"/>
                      <a:r>
                        <a:rPr lang="en-US" sz="1100" b="0" i="0" u="none" strike="noStrike">
                          <a:solidFill>
                            <a:srgbClr val="000000"/>
                          </a:solidFill>
                          <a:effectLst/>
                          <a:latin typeface="Calibri" panose="020F0502020204030204" pitchFamily="34" charset="0"/>
                        </a:rPr>
                        <a:t>66%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69%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51%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76%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45%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48%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dirty="0">
                          <a:solidFill>
                            <a:srgbClr val="000000"/>
                          </a:solidFill>
                          <a:effectLst/>
                          <a:latin typeface="Calibri" panose="020F0502020204030204" pitchFamily="34" charset="0"/>
                        </a:rPr>
                        <a:t>33%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extLst>
                  <a:ext uri="{0D108BD9-81ED-4DB2-BD59-A6C34878D82A}">
                    <a16:rowId xmlns:a16="http://schemas.microsoft.com/office/drawing/2014/main" val="10009"/>
                  </a:ext>
                </a:extLst>
              </a:tr>
              <a:tr h="343753">
                <a:tc>
                  <a:txBody>
                    <a:bodyPr/>
                    <a:lstStyle/>
                    <a:p>
                      <a:pPr algn="l" rtl="0" fontAlgn="b"/>
                      <a:r>
                        <a:rPr lang="en-CA" sz="1100" b="0" i="0" u="none" strike="noStrike">
                          <a:solidFill>
                            <a:schemeClr val="bg1"/>
                          </a:solidFill>
                          <a:effectLst/>
                          <a:latin typeface="Calibri" panose="020F0502020204030204" pitchFamily="34" charset="0"/>
                        </a:rPr>
                        <a:t>Helps me make up my mind</a:t>
                      </a:r>
                    </a:p>
                  </a:txBody>
                  <a:tcPr marL="36000"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rtl="0" fontAlgn="b"/>
                      <a:r>
                        <a:rPr lang="en-US" sz="1100" b="0" i="0" u="none" strike="noStrike">
                          <a:solidFill>
                            <a:srgbClr val="000000"/>
                          </a:solidFill>
                          <a:effectLst/>
                          <a:latin typeface="Calibri" panose="020F0502020204030204" pitchFamily="34" charset="0"/>
                        </a:rPr>
                        <a:t>64%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66%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41%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66%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48%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44%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rtl="0" fontAlgn="b"/>
                      <a:r>
                        <a:rPr lang="en-US" sz="1100" b="0" i="0" u="none" strike="noStrike" dirty="0">
                          <a:solidFill>
                            <a:srgbClr val="000000"/>
                          </a:solidFill>
                          <a:effectLst/>
                          <a:latin typeface="Calibri" panose="020F0502020204030204" pitchFamily="34" charset="0"/>
                        </a:rPr>
                        <a:t>39%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extLst>
                  <a:ext uri="{0D108BD9-81ED-4DB2-BD59-A6C34878D82A}">
                    <a16:rowId xmlns:a16="http://schemas.microsoft.com/office/drawing/2014/main" val="10010"/>
                  </a:ext>
                </a:extLst>
              </a:tr>
            </a:tbl>
          </a:graphicData>
        </a:graphic>
      </p:graphicFrame>
      <p:sp>
        <p:nvSpPr>
          <p:cNvPr id="17" name="Text Placeholder 4">
            <a:extLst>
              <a:ext uri="{FF2B5EF4-FFF2-40B4-BE49-F238E27FC236}">
                <a16:creationId xmlns:a16="http://schemas.microsoft.com/office/drawing/2014/main" id="{FFAAA74A-4646-2F2A-D19D-4A30C93D7C48}"/>
              </a:ext>
            </a:extLst>
          </p:cNvPr>
          <p:cNvSpPr txBox="1">
            <a:spLocks/>
          </p:cNvSpPr>
          <p:nvPr/>
        </p:nvSpPr>
        <p:spPr>
          <a:xfrm>
            <a:off x="11253" y="5972438"/>
            <a:ext cx="9046078" cy="880439"/>
          </a:xfrm>
          <a:prstGeom prst="rect">
            <a:avLst/>
          </a:prstGeom>
        </p:spPr>
        <p:txBody>
          <a:bodyPr/>
          <a:lstStyle>
            <a:lvl1pPr marL="0" indent="0" algn="l" defTabSz="457200" rtl="0" eaLnBrk="1" latinLnBrk="0" hangingPunct="1">
              <a:spcBef>
                <a:spcPct val="20000"/>
              </a:spcBef>
              <a:buFont typeface="Arial"/>
              <a:buNone/>
              <a:defRPr sz="1000" kern="1200" baseline="0">
                <a:ln>
                  <a:noFill/>
                </a:ln>
                <a:solidFill>
                  <a:schemeClr val="bg1"/>
                </a:solidFill>
                <a:effectLst/>
                <a:latin typeface="+mj-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spcBef>
                <a:spcPts val="0"/>
              </a:spcBef>
              <a:tabLst>
                <a:tab pos="8229600" algn="r"/>
              </a:tabLst>
            </a:pPr>
            <a:r>
              <a:rPr lang="en-GB" dirty="0"/>
              <a:t>Source: </a:t>
            </a:r>
            <a:r>
              <a:rPr lang="en-CA" dirty="0"/>
              <a:t>Ofcom News Consumption Survey 2022 – </a:t>
            </a:r>
            <a:r>
              <a:rPr lang="en-CA" dirty="0">
                <a:solidFill>
                  <a:srgbClr val="FFFF00"/>
                </a:solidFill>
              </a:rPr>
              <a:t>COMBINED F2F &amp; ONLINE </a:t>
            </a:r>
            <a:r>
              <a:rPr lang="en-CA" dirty="0"/>
              <a:t>sample</a:t>
            </a:r>
          </a:p>
          <a:p>
            <a:pPr>
              <a:lnSpc>
                <a:spcPct val="90000"/>
              </a:lnSpc>
              <a:spcBef>
                <a:spcPts val="0"/>
              </a:spcBef>
            </a:pPr>
            <a:r>
              <a:rPr lang="en-GB" dirty="0"/>
              <a:t>Question: </a:t>
            </a:r>
            <a:r>
              <a:rPr lang="nl-NL" dirty="0"/>
              <a:t>E2. How important is &lt;BRAND&gt; as a source of news to you personally?  E3. And to what extent do you think the following statements apply to &lt;BRAND&gt; as a news source? Answer using a scale of 1 to 10</a:t>
            </a:r>
            <a:endParaRPr lang="en-US" dirty="0"/>
          </a:p>
          <a:p>
            <a:pPr>
              <a:lnSpc>
                <a:spcPct val="90000"/>
              </a:lnSpc>
              <a:spcBef>
                <a:spcPts val="0"/>
              </a:spcBef>
            </a:pPr>
            <a:r>
              <a:rPr lang="en-GB" dirty="0"/>
              <a:t>Base: All using each source for news at least weekly 2022 W2* – bases shown above</a:t>
            </a:r>
          </a:p>
          <a:p>
            <a:pPr>
              <a:lnSpc>
                <a:spcPct val="90000"/>
              </a:lnSpc>
              <a:spcBef>
                <a:spcPts val="0"/>
              </a:spcBef>
            </a:pPr>
            <a:r>
              <a:rPr lang="en-GB" dirty="0"/>
              <a:t>*2022 W1, and </a:t>
            </a:r>
            <a:r>
              <a:rPr lang="en-CA" dirty="0"/>
              <a:t>2021, data not shown because face-to-face fieldwork was not possible during Covid-19 pandemic </a:t>
            </a:r>
          </a:p>
        </p:txBody>
      </p:sp>
    </p:spTree>
    <p:extLst>
      <p:ext uri="{BB962C8B-B14F-4D97-AF65-F5344CB8AC3E}">
        <p14:creationId xmlns:p14="http://schemas.microsoft.com/office/powerpoint/2010/main" val="39392464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7922" y="1386195"/>
            <a:ext cx="9046078" cy="300991"/>
          </a:xfrm>
          <a:prstGeom prst="rect">
            <a:avLst/>
          </a:prstGeom>
        </p:spPr>
        <p:txBody>
          <a:bodyPr/>
          <a:lstStyle/>
          <a:p>
            <a:r>
              <a:rPr lang="en-GB" kern="0" dirty="0">
                <a:cs typeface="Arial" pitchFamily="34" charset="0"/>
              </a:rPr>
              <a:t>Podcast platforms used for news nowadays</a:t>
            </a:r>
            <a:br>
              <a:rPr lang="en-GB" kern="0" dirty="0">
                <a:cs typeface="Arial" pitchFamily="34" charset="0"/>
              </a:rPr>
            </a:br>
            <a:r>
              <a:rPr lang="en-GB" sz="1100" i="1" kern="0" dirty="0">
                <a:cs typeface="Arial" pitchFamily="34" charset="0"/>
              </a:rPr>
              <a:t>All using podcasts for news </a:t>
            </a:r>
            <a:br>
              <a:rPr lang="en-GB" kern="0" dirty="0">
                <a:cs typeface="Arial" pitchFamily="34" charset="0"/>
              </a:rPr>
            </a:br>
            <a:endParaRPr lang="en-GB" dirty="0"/>
          </a:p>
        </p:txBody>
      </p:sp>
      <p:sp>
        <p:nvSpPr>
          <p:cNvPr id="4" name="Text Placeholder 3"/>
          <p:cNvSpPr>
            <a:spLocks noGrp="1"/>
          </p:cNvSpPr>
          <p:nvPr>
            <p:ph type="body" sz="quarter" idx="14"/>
          </p:nvPr>
        </p:nvSpPr>
        <p:spPr>
          <a:xfrm>
            <a:off x="100231" y="336957"/>
            <a:ext cx="7508584" cy="705057"/>
          </a:xfrm>
          <a:prstGeom prst="rect">
            <a:avLst/>
          </a:prstGeom>
        </p:spPr>
        <p:txBody>
          <a:bodyPr anchor="t" anchorCtr="0"/>
          <a:lstStyle/>
          <a:p>
            <a:pPr>
              <a:lnSpc>
                <a:spcPts val="1700"/>
              </a:lnSpc>
            </a:pPr>
            <a:r>
              <a:rPr lang="en-GB" sz="1800" dirty="0"/>
              <a:t>Among the adults who claim to consume news via podcasts nowadays, claimed usage of Spotify has increased since 2020</a:t>
            </a:r>
          </a:p>
        </p:txBody>
      </p:sp>
      <p:sp>
        <p:nvSpPr>
          <p:cNvPr id="9" name="Title 1">
            <a:extLst>
              <a:ext uri="{FF2B5EF4-FFF2-40B4-BE49-F238E27FC236}">
                <a16:creationId xmlns:a16="http://schemas.microsoft.com/office/drawing/2014/main" id="{151A7B25-E6AF-4CF9-AC6A-C6601592A7F9}"/>
              </a:ext>
            </a:extLst>
          </p:cNvPr>
          <p:cNvSpPr txBox="1">
            <a:spLocks/>
          </p:cNvSpPr>
          <p:nvPr/>
        </p:nvSpPr>
        <p:spPr>
          <a:xfrm>
            <a:off x="97922" y="1111706"/>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dirty="0">
                <a:latin typeface="+mn-lt"/>
                <a:cs typeface="Arial" pitchFamily="34" charset="0"/>
              </a:rPr>
              <a:t>Figure 8.4</a:t>
            </a:r>
          </a:p>
        </p:txBody>
      </p:sp>
      <p:graphicFrame>
        <p:nvGraphicFramePr>
          <p:cNvPr id="17" name="Chart Placeholder 10" descr="This chart shows the podcast platforms used for news nowadays – using the 2022 and 2020 combined F2F &amp; online data.  Among the adults who claim to consume news via podcasts nowadays, Spotify is used by 38% in 2022, YouTube by 37% and BBC Sounds by 22%. The usage of Spotify for news has increased by 15 percentage points since 2020.">
            <a:extLst>
              <a:ext uri="{FF2B5EF4-FFF2-40B4-BE49-F238E27FC236}">
                <a16:creationId xmlns:a16="http://schemas.microsoft.com/office/drawing/2014/main" id="{0C50EE79-F2BC-4249-95D7-CEE7DDE49DD8}"/>
              </a:ext>
            </a:extLst>
          </p:cNvPr>
          <p:cNvGraphicFramePr>
            <a:graphicFrameLocks/>
          </p:cNvGraphicFramePr>
          <p:nvPr>
            <p:extLst>
              <p:ext uri="{D42A27DB-BD31-4B8C-83A1-F6EECF244321}">
                <p14:modId xmlns:p14="http://schemas.microsoft.com/office/powerpoint/2010/main" val="4129095368"/>
              </p:ext>
            </p:extLst>
          </p:nvPr>
        </p:nvGraphicFramePr>
        <p:xfrm>
          <a:off x="504787" y="1800088"/>
          <a:ext cx="6192688" cy="4108627"/>
        </p:xfrm>
        <a:graphic>
          <a:graphicData uri="http://schemas.openxmlformats.org/drawingml/2006/chart">
            <c:chart xmlns:c="http://schemas.openxmlformats.org/drawingml/2006/chart" xmlns:r="http://schemas.openxmlformats.org/officeDocument/2006/relationships" r:id="rId3"/>
          </a:graphicData>
        </a:graphic>
      </p:graphicFrame>
      <p:sp>
        <p:nvSpPr>
          <p:cNvPr id="7" name="Isosceles Triangle 6">
            <a:extLst>
              <a:ext uri="{FF2B5EF4-FFF2-40B4-BE49-F238E27FC236}">
                <a16:creationId xmlns:a16="http://schemas.microsoft.com/office/drawing/2014/main" id="{33B0F4C5-1E51-1881-A6DC-344F74B8C158}"/>
              </a:ext>
              <a:ext uri="{C183D7F6-B498-43B3-948B-1728B52AA6E4}">
                <adec:decorative xmlns:adec="http://schemas.microsoft.com/office/drawing/2017/decorative" val="1"/>
              </a:ext>
            </a:extLst>
          </p:cNvPr>
          <p:cNvSpPr/>
          <p:nvPr/>
        </p:nvSpPr>
        <p:spPr bwMode="ltGray">
          <a:xfrm>
            <a:off x="6207496" y="1983898"/>
            <a:ext cx="90000" cy="90000"/>
          </a:xfrm>
          <a:prstGeom prst="triangle">
            <a:avLst/>
          </a:prstGeom>
          <a:solidFill>
            <a:schemeClr val="accent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a:p>
        </p:txBody>
      </p:sp>
      <p:sp>
        <p:nvSpPr>
          <p:cNvPr id="11" name="Text Placeholder 4">
            <a:extLst>
              <a:ext uri="{FF2B5EF4-FFF2-40B4-BE49-F238E27FC236}">
                <a16:creationId xmlns:a16="http://schemas.microsoft.com/office/drawing/2014/main" id="{EC202E19-50D3-5E27-DB4A-D787419A1F8A}"/>
              </a:ext>
            </a:extLst>
          </p:cNvPr>
          <p:cNvSpPr txBox="1">
            <a:spLocks/>
          </p:cNvSpPr>
          <p:nvPr/>
        </p:nvSpPr>
        <p:spPr>
          <a:xfrm>
            <a:off x="11253" y="5972438"/>
            <a:ext cx="9046078" cy="880439"/>
          </a:xfrm>
          <a:prstGeom prst="rect">
            <a:avLst/>
          </a:prstGeom>
        </p:spPr>
        <p:txBody>
          <a:bodyPr/>
          <a:lstStyle>
            <a:lvl1pPr marL="0" indent="0" algn="l" defTabSz="457200" rtl="0" eaLnBrk="1" latinLnBrk="0" hangingPunct="1">
              <a:spcBef>
                <a:spcPct val="20000"/>
              </a:spcBef>
              <a:buFont typeface="Arial"/>
              <a:buNone/>
              <a:defRPr sz="1000" kern="1200" baseline="0">
                <a:ln>
                  <a:noFill/>
                </a:ln>
                <a:solidFill>
                  <a:schemeClr val="bg1"/>
                </a:solidFill>
                <a:effectLst/>
                <a:latin typeface="+mj-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spcBef>
                <a:spcPts val="0"/>
              </a:spcBef>
              <a:tabLst>
                <a:tab pos="8229600" algn="r"/>
              </a:tabLst>
            </a:pPr>
            <a:r>
              <a:rPr lang="en-GB" dirty="0"/>
              <a:t>Source: </a:t>
            </a:r>
            <a:r>
              <a:rPr lang="en-CA" dirty="0"/>
              <a:t>Ofcom News Consumption Survey 2022 – </a:t>
            </a:r>
            <a:r>
              <a:rPr lang="en-CA" dirty="0">
                <a:solidFill>
                  <a:srgbClr val="FFFF00"/>
                </a:solidFill>
              </a:rPr>
              <a:t>COMBINED F2F &amp; ONLINE </a:t>
            </a:r>
            <a:r>
              <a:rPr lang="en-CA" dirty="0"/>
              <a:t>sample</a:t>
            </a:r>
          </a:p>
          <a:p>
            <a:pPr>
              <a:lnSpc>
                <a:spcPct val="90000"/>
              </a:lnSpc>
              <a:spcBef>
                <a:spcPts val="0"/>
              </a:spcBef>
            </a:pPr>
            <a:r>
              <a:rPr lang="en-GB" dirty="0"/>
              <a:t>Question: </a:t>
            </a:r>
            <a:r>
              <a:rPr lang="nl-NL" dirty="0"/>
              <a:t>D8ai. And, thinking specifically about podcasts you use for news nowadays on any device, how do you tend to access them? Which have you used in the </a:t>
            </a:r>
            <a:br>
              <a:rPr lang="nl-NL" dirty="0"/>
            </a:br>
            <a:r>
              <a:rPr lang="nl-NL" dirty="0"/>
              <a:t>last month or so for news?   </a:t>
            </a:r>
            <a:r>
              <a:rPr lang="en-GB" dirty="0"/>
              <a:t>Base: All using podcasts for news – 2022 W2*=286, 2020=316 </a:t>
            </a:r>
          </a:p>
          <a:p>
            <a:pPr>
              <a:lnSpc>
                <a:spcPct val="90000"/>
              </a:lnSpc>
              <a:spcBef>
                <a:spcPts val="0"/>
              </a:spcBef>
            </a:pPr>
            <a:r>
              <a:rPr lang="en-GB" dirty="0"/>
              <a:t>*2022 W1, and </a:t>
            </a:r>
            <a:r>
              <a:rPr lang="en-CA" dirty="0"/>
              <a:t>2021, data not shown because face-to-face fieldwork was not possible during Covid-19 pandemic </a:t>
            </a:r>
          </a:p>
          <a:p>
            <a:pPr>
              <a:lnSpc>
                <a:spcPct val="90000"/>
              </a:lnSpc>
              <a:spcBef>
                <a:spcPts val="0"/>
              </a:spcBef>
            </a:pPr>
            <a:r>
              <a:rPr lang="en-GB" dirty="0"/>
              <a:t>Only sources with an incidence of &gt;5% in 2022 are shown </a:t>
            </a:r>
          </a:p>
          <a:p>
            <a:pPr>
              <a:lnSpc>
                <a:spcPct val="90000"/>
              </a:lnSpc>
              <a:spcBef>
                <a:spcPts val="0"/>
              </a:spcBef>
            </a:pPr>
            <a:r>
              <a:rPr lang="en-US" dirty="0"/>
              <a:t>Green/red triangles </a:t>
            </a:r>
            <a:r>
              <a:rPr lang="en-GB" dirty="0"/>
              <a:t>indicate statistically significant differences between 2022 and 2020 (at 99% confidence level)</a:t>
            </a:r>
          </a:p>
        </p:txBody>
      </p:sp>
    </p:spTree>
    <p:extLst>
      <p:ext uri="{BB962C8B-B14F-4D97-AF65-F5344CB8AC3E}">
        <p14:creationId xmlns:p14="http://schemas.microsoft.com/office/powerpoint/2010/main" val="19368468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5"/>
          <p:cNvSpPr>
            <a:spLocks noGrp="1"/>
          </p:cNvSpPr>
          <p:nvPr>
            <p:ph type="title"/>
          </p:nvPr>
        </p:nvSpPr>
        <p:spPr>
          <a:xfrm>
            <a:off x="84586" y="1269839"/>
            <a:ext cx="9046078" cy="300991"/>
          </a:xfrm>
          <a:prstGeom prst="rect">
            <a:avLst/>
          </a:prstGeom>
        </p:spPr>
        <p:txBody>
          <a:bodyPr/>
          <a:lstStyle/>
          <a:p>
            <a:r>
              <a:rPr lang="en-GB" kern="0" dirty="0">
                <a:cs typeface="Arial" pitchFamily="34" charset="0"/>
              </a:rPr>
              <a:t>Attributes of Podcast sources – 2022 Online Sample Only*</a:t>
            </a:r>
            <a:br>
              <a:rPr lang="en-GB" kern="0" dirty="0">
                <a:cs typeface="Arial" pitchFamily="34" charset="0"/>
              </a:rPr>
            </a:br>
            <a:r>
              <a:rPr lang="en-GB" sz="1100" i="1" kern="0" dirty="0">
                <a:cs typeface="Arial" pitchFamily="34" charset="0"/>
              </a:rPr>
              <a:t>% of regular users rating each source highly (7-10) </a:t>
            </a:r>
            <a:br>
              <a:rPr lang="en-GB" kern="0" dirty="0">
                <a:cs typeface="Arial" pitchFamily="34" charset="0"/>
              </a:rPr>
            </a:br>
            <a:endParaRPr lang="en-GB" dirty="0"/>
          </a:p>
        </p:txBody>
      </p:sp>
      <p:sp>
        <p:nvSpPr>
          <p:cNvPr id="4" name="Text Placeholder 3"/>
          <p:cNvSpPr>
            <a:spLocks noGrp="1"/>
          </p:cNvSpPr>
          <p:nvPr>
            <p:ph type="body" sz="quarter" idx="14"/>
          </p:nvPr>
        </p:nvSpPr>
        <p:spPr>
          <a:xfrm>
            <a:off x="88355" y="318870"/>
            <a:ext cx="7655469" cy="705057"/>
          </a:xfrm>
          <a:prstGeom prst="rect">
            <a:avLst/>
          </a:prstGeom>
        </p:spPr>
        <p:txBody>
          <a:bodyPr anchor="t" anchorCtr="0"/>
          <a:lstStyle/>
          <a:p>
            <a:pPr>
              <a:lnSpc>
                <a:spcPts val="1800"/>
              </a:lnSpc>
            </a:pPr>
            <a:r>
              <a:rPr lang="en-GB" sz="1800" dirty="0"/>
              <a:t>Those using BBC Sounds for news rate it highly, particularly for ‘helping me understand what’s going on’ and ‘high quality’</a:t>
            </a:r>
          </a:p>
        </p:txBody>
      </p:sp>
      <p:sp>
        <p:nvSpPr>
          <p:cNvPr id="9" name="Title 1">
            <a:extLst>
              <a:ext uri="{FF2B5EF4-FFF2-40B4-BE49-F238E27FC236}">
                <a16:creationId xmlns:a16="http://schemas.microsoft.com/office/drawing/2014/main" id="{C0D04B83-0605-4F78-8D81-3FCC9AF08556}"/>
              </a:ext>
            </a:extLst>
          </p:cNvPr>
          <p:cNvSpPr txBox="1">
            <a:spLocks/>
          </p:cNvSpPr>
          <p:nvPr/>
        </p:nvSpPr>
        <p:spPr>
          <a:xfrm>
            <a:off x="84586" y="961559"/>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dirty="0">
                <a:latin typeface="+mn-lt"/>
                <a:cs typeface="Arial" pitchFamily="34" charset="0"/>
              </a:rPr>
              <a:t>Figure 8.5</a:t>
            </a:r>
            <a:br>
              <a:rPr lang="en-GB" sz="1800" b="1" dirty="0">
                <a:latin typeface="+mn-lt"/>
                <a:cs typeface="Arial" pitchFamily="34" charset="0"/>
              </a:rPr>
            </a:br>
            <a:endParaRPr lang="en-GB" sz="1800" b="1" dirty="0">
              <a:latin typeface="+mn-lt"/>
              <a:cs typeface="Arial" pitchFamily="34" charset="0"/>
            </a:endParaRPr>
          </a:p>
        </p:txBody>
      </p:sp>
      <p:pic>
        <p:nvPicPr>
          <p:cNvPr id="2" name="Picture 1" descr="This chart shows the performance of BBC Sounds podcasts against a range of attributes – using the 2022 online data. The main findings are referred to in the commentary text.">
            <a:extLst>
              <a:ext uri="{FF2B5EF4-FFF2-40B4-BE49-F238E27FC236}">
                <a16:creationId xmlns:a16="http://schemas.microsoft.com/office/drawing/2014/main" id="{352B1DF1-8C19-62B9-157F-5D57AD2BC348}"/>
              </a:ext>
            </a:extLst>
          </p:cNvPr>
          <p:cNvPicPr>
            <a:picLocks noChangeAspect="1"/>
          </p:cNvPicPr>
          <p:nvPr/>
        </p:nvPicPr>
        <p:blipFill>
          <a:blip r:embed="rId3"/>
          <a:stretch>
            <a:fillRect/>
          </a:stretch>
        </p:blipFill>
        <p:spPr>
          <a:xfrm>
            <a:off x="1022451" y="1865489"/>
            <a:ext cx="3517697" cy="4078577"/>
          </a:xfrm>
          <a:prstGeom prst="rect">
            <a:avLst/>
          </a:prstGeom>
        </p:spPr>
      </p:pic>
      <p:sp>
        <p:nvSpPr>
          <p:cNvPr id="16" name="Text Placeholder 4">
            <a:extLst>
              <a:ext uri="{FF2B5EF4-FFF2-40B4-BE49-F238E27FC236}">
                <a16:creationId xmlns:a16="http://schemas.microsoft.com/office/drawing/2014/main" id="{585172A2-9171-324F-20CA-6BB15B54E50A}"/>
              </a:ext>
            </a:extLst>
          </p:cNvPr>
          <p:cNvSpPr txBox="1">
            <a:spLocks/>
          </p:cNvSpPr>
          <p:nvPr/>
        </p:nvSpPr>
        <p:spPr>
          <a:xfrm>
            <a:off x="11253" y="5972438"/>
            <a:ext cx="9046078" cy="880439"/>
          </a:xfrm>
          <a:prstGeom prst="rect">
            <a:avLst/>
          </a:prstGeom>
        </p:spPr>
        <p:txBody>
          <a:bodyPr/>
          <a:lstStyle>
            <a:lvl1pPr marL="0" indent="0" algn="l" defTabSz="457200" rtl="0" eaLnBrk="1" latinLnBrk="0" hangingPunct="1">
              <a:spcBef>
                <a:spcPct val="20000"/>
              </a:spcBef>
              <a:buFont typeface="Arial"/>
              <a:buNone/>
              <a:defRPr sz="1000" kern="1200" baseline="0">
                <a:ln>
                  <a:noFill/>
                </a:ln>
                <a:solidFill>
                  <a:schemeClr val="bg1"/>
                </a:solidFill>
                <a:effectLst/>
                <a:latin typeface="+mj-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spcBef>
                <a:spcPts val="0"/>
              </a:spcBef>
              <a:tabLst>
                <a:tab pos="8229600" algn="r"/>
              </a:tabLst>
            </a:pPr>
            <a:r>
              <a:rPr lang="en-GB" dirty="0"/>
              <a:t>Source: </a:t>
            </a:r>
            <a:r>
              <a:rPr lang="en-CA" dirty="0"/>
              <a:t>Ofcom News Consumption Survey 2022 – </a:t>
            </a:r>
            <a:r>
              <a:rPr lang="en-CA" dirty="0">
                <a:solidFill>
                  <a:srgbClr val="FFFF00"/>
                </a:solidFill>
              </a:rPr>
              <a:t>ONLINE SAMPLE ONLY</a:t>
            </a:r>
            <a:endParaRPr lang="en-CA" dirty="0"/>
          </a:p>
          <a:p>
            <a:pPr>
              <a:lnSpc>
                <a:spcPct val="90000"/>
              </a:lnSpc>
              <a:spcBef>
                <a:spcPts val="0"/>
              </a:spcBef>
            </a:pPr>
            <a:r>
              <a:rPr lang="en-GB" dirty="0"/>
              <a:t>Question: </a:t>
            </a:r>
            <a:r>
              <a:rPr lang="nl-NL" dirty="0"/>
              <a:t>E2. How important is &lt;BRAND&gt; as a source of news to you personally?  </a:t>
            </a:r>
            <a:br>
              <a:rPr lang="nl-NL" dirty="0"/>
            </a:br>
            <a:r>
              <a:rPr lang="nl-NL" dirty="0"/>
              <a:t>E3. And to what extent do you think the following statements apply to &lt;BRAND&gt; as a news source? Answer using a scale of 1 to 10</a:t>
            </a:r>
            <a:endParaRPr lang="en-US" dirty="0"/>
          </a:p>
          <a:p>
            <a:pPr>
              <a:lnSpc>
                <a:spcPct val="90000"/>
              </a:lnSpc>
              <a:spcBef>
                <a:spcPts val="0"/>
              </a:spcBef>
            </a:pPr>
            <a:r>
              <a:rPr lang="en-GB" dirty="0"/>
              <a:t>Base: All using each source for news at least weekly 2022 – BBC Sounds=118</a:t>
            </a:r>
          </a:p>
          <a:p>
            <a:pPr>
              <a:lnSpc>
                <a:spcPct val="90000"/>
              </a:lnSpc>
              <a:spcBef>
                <a:spcPts val="0"/>
              </a:spcBef>
            </a:pPr>
            <a:r>
              <a:rPr lang="en-GB" dirty="0"/>
              <a:t>*Online only data shown for 2022 W1+W2, as sample size for 2022 W2 combined F2F &amp; online sample is &lt;100</a:t>
            </a:r>
            <a:endParaRPr lang="en-CA" dirty="0"/>
          </a:p>
        </p:txBody>
      </p:sp>
      <p:sp>
        <p:nvSpPr>
          <p:cNvPr id="14" name="TextBox 13">
            <a:extLst>
              <a:ext uri="{FF2B5EF4-FFF2-40B4-BE49-F238E27FC236}">
                <a16:creationId xmlns:a16="http://schemas.microsoft.com/office/drawing/2014/main" id="{0FCEED68-E917-6823-06BB-A04DF7192D24}"/>
              </a:ext>
            </a:extLst>
          </p:cNvPr>
          <p:cNvSpPr txBox="1"/>
          <p:nvPr/>
        </p:nvSpPr>
        <p:spPr>
          <a:xfrm>
            <a:off x="7782127" y="6106474"/>
            <a:ext cx="1099915" cy="461665"/>
          </a:xfrm>
          <a:prstGeom prst="rect">
            <a:avLst/>
          </a:prstGeom>
          <a:solidFill>
            <a:schemeClr val="accent5">
              <a:lumMod val="20000"/>
              <a:lumOff val="80000"/>
            </a:schemeClr>
          </a:solidFill>
        </p:spPr>
        <p:txBody>
          <a:bodyPr wrap="square" rtlCol="0">
            <a:spAutoFit/>
          </a:bodyPr>
          <a:lstStyle/>
          <a:p>
            <a:pPr algn="ctr"/>
            <a:r>
              <a:rPr lang="en-GB" sz="1200" dirty="0"/>
              <a:t>ONLINE SAMPLE ONLY </a:t>
            </a:r>
          </a:p>
        </p:txBody>
      </p:sp>
    </p:spTree>
    <p:extLst>
      <p:ext uri="{BB962C8B-B14F-4D97-AF65-F5344CB8AC3E}">
        <p14:creationId xmlns:p14="http://schemas.microsoft.com/office/powerpoint/2010/main" val="6781256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9552" y="2780928"/>
            <a:ext cx="7886700" cy="1080120"/>
          </a:xfrm>
        </p:spPr>
        <p:txBody>
          <a:bodyPr/>
          <a:lstStyle/>
          <a:p>
            <a:r>
              <a:rPr lang="en-GB"/>
              <a:t>News consumption via magazines</a:t>
            </a:r>
            <a:br>
              <a:rPr lang="en-GB"/>
            </a:br>
            <a:endParaRPr lang="en-GB"/>
          </a:p>
        </p:txBody>
      </p:sp>
    </p:spTree>
    <p:extLst>
      <p:ext uri="{BB962C8B-B14F-4D97-AF65-F5344CB8AC3E}">
        <p14:creationId xmlns:p14="http://schemas.microsoft.com/office/powerpoint/2010/main" val="40731134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31166" y="1441352"/>
            <a:ext cx="9046078" cy="300991"/>
          </a:xfrm>
          <a:prstGeom prst="rect">
            <a:avLst/>
          </a:prstGeom>
        </p:spPr>
        <p:txBody>
          <a:bodyPr/>
          <a:lstStyle/>
          <a:p>
            <a:r>
              <a:rPr lang="en-GB" kern="0" dirty="0">
                <a:cs typeface="Arial" pitchFamily="34" charset="0"/>
              </a:rPr>
              <a:t>Magazines used for news nowadays</a:t>
            </a:r>
            <a:br>
              <a:rPr lang="en-GB" kern="0" dirty="0">
                <a:cs typeface="Arial" pitchFamily="34" charset="0"/>
              </a:rPr>
            </a:br>
            <a:r>
              <a:rPr lang="en-GB" sz="1100" i="1" kern="0" dirty="0">
                <a:cs typeface="Arial" pitchFamily="34" charset="0"/>
              </a:rPr>
              <a:t>All using magazines for news </a:t>
            </a:r>
            <a:br>
              <a:rPr lang="en-GB" kern="0" dirty="0">
                <a:cs typeface="Arial" pitchFamily="34" charset="0"/>
              </a:rPr>
            </a:br>
            <a:endParaRPr lang="en-GB" dirty="0"/>
          </a:p>
        </p:txBody>
      </p:sp>
      <p:sp>
        <p:nvSpPr>
          <p:cNvPr id="4" name="Text Placeholder 3"/>
          <p:cNvSpPr>
            <a:spLocks noGrp="1"/>
          </p:cNvSpPr>
          <p:nvPr>
            <p:ph type="body" sz="quarter" idx="14"/>
          </p:nvPr>
        </p:nvSpPr>
        <p:spPr>
          <a:xfrm>
            <a:off x="99267" y="336342"/>
            <a:ext cx="7543104" cy="705057"/>
          </a:xfrm>
          <a:prstGeom prst="rect">
            <a:avLst/>
          </a:prstGeom>
        </p:spPr>
        <p:txBody>
          <a:bodyPr anchor="t" anchorCtr="0"/>
          <a:lstStyle/>
          <a:p>
            <a:pPr>
              <a:lnSpc>
                <a:spcPts val="1800"/>
              </a:lnSpc>
            </a:pPr>
            <a:r>
              <a:rPr lang="en-GB" sz="1800" dirty="0"/>
              <a:t>Among adults who consume news via magazines, around 1 in 6 claim to read Private Eye and/or The Economist</a:t>
            </a:r>
          </a:p>
        </p:txBody>
      </p:sp>
      <p:sp>
        <p:nvSpPr>
          <p:cNvPr id="8" name="Title 1">
            <a:extLst>
              <a:ext uri="{FF2B5EF4-FFF2-40B4-BE49-F238E27FC236}">
                <a16:creationId xmlns:a16="http://schemas.microsoft.com/office/drawing/2014/main" id="{542BE598-22BF-4178-9A6E-47D5A442334C}"/>
              </a:ext>
            </a:extLst>
          </p:cNvPr>
          <p:cNvSpPr txBox="1">
            <a:spLocks/>
          </p:cNvSpPr>
          <p:nvPr/>
        </p:nvSpPr>
        <p:spPr>
          <a:xfrm>
            <a:off x="120211" y="1091243"/>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dirty="0">
                <a:latin typeface="+mn-lt"/>
                <a:cs typeface="Arial" pitchFamily="34" charset="0"/>
              </a:rPr>
              <a:t>Figure 9.1</a:t>
            </a:r>
            <a:br>
              <a:rPr lang="en-GB" sz="1800" b="1" dirty="0">
                <a:latin typeface="+mn-lt"/>
                <a:cs typeface="Arial" pitchFamily="34" charset="0"/>
              </a:rPr>
            </a:br>
            <a:endParaRPr lang="en-GB" sz="1800" b="1" dirty="0">
              <a:latin typeface="+mn-lt"/>
              <a:cs typeface="Arial" pitchFamily="34" charset="0"/>
            </a:endParaRPr>
          </a:p>
        </p:txBody>
      </p:sp>
      <p:graphicFrame>
        <p:nvGraphicFramePr>
          <p:cNvPr id="11" name="Chart Placeholder 10" descr="This chart shows the magazines used for news nowadays – using the 2022, 2020, 2019 and 2018 combined F2F &amp; online data.  Among adults who consume news via magazines, 15% used Private Eye in 2022, 13% The Economist, 11% The Week and 10% Time magazine.">
            <a:extLst>
              <a:ext uri="{FF2B5EF4-FFF2-40B4-BE49-F238E27FC236}">
                <a16:creationId xmlns:a16="http://schemas.microsoft.com/office/drawing/2014/main" id="{A7621150-378C-18E1-7D4A-34B72C2D4DBA}"/>
              </a:ext>
            </a:extLst>
          </p:cNvPr>
          <p:cNvGraphicFramePr>
            <a:graphicFrameLocks/>
          </p:cNvGraphicFramePr>
          <p:nvPr>
            <p:extLst>
              <p:ext uri="{D42A27DB-BD31-4B8C-83A1-F6EECF244321}">
                <p14:modId xmlns:p14="http://schemas.microsoft.com/office/powerpoint/2010/main" val="4008761246"/>
              </p:ext>
            </p:extLst>
          </p:nvPr>
        </p:nvGraphicFramePr>
        <p:xfrm>
          <a:off x="439541" y="1902709"/>
          <a:ext cx="6825724" cy="378990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4">
            <a:extLst>
              <a:ext uri="{FF2B5EF4-FFF2-40B4-BE49-F238E27FC236}">
                <a16:creationId xmlns:a16="http://schemas.microsoft.com/office/drawing/2014/main" id="{55912E4F-B526-6AE8-B136-2102F5A32DF4}"/>
              </a:ext>
            </a:extLst>
          </p:cNvPr>
          <p:cNvSpPr txBox="1">
            <a:spLocks/>
          </p:cNvSpPr>
          <p:nvPr/>
        </p:nvSpPr>
        <p:spPr>
          <a:xfrm>
            <a:off x="11253" y="5972438"/>
            <a:ext cx="9046078" cy="880439"/>
          </a:xfrm>
          <a:prstGeom prst="rect">
            <a:avLst/>
          </a:prstGeom>
        </p:spPr>
        <p:txBody>
          <a:bodyPr/>
          <a:lstStyle>
            <a:lvl1pPr marL="0" indent="0" algn="l" defTabSz="457200" rtl="0" eaLnBrk="1" latinLnBrk="0" hangingPunct="1">
              <a:spcBef>
                <a:spcPct val="20000"/>
              </a:spcBef>
              <a:buFont typeface="Arial"/>
              <a:buNone/>
              <a:defRPr sz="1000" kern="1200" baseline="0">
                <a:ln>
                  <a:noFill/>
                </a:ln>
                <a:solidFill>
                  <a:schemeClr val="bg1"/>
                </a:solidFill>
                <a:effectLst/>
                <a:latin typeface="+mj-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spcBef>
                <a:spcPts val="200"/>
              </a:spcBef>
              <a:tabLst>
                <a:tab pos="8229600" algn="r"/>
              </a:tabLst>
            </a:pPr>
            <a:r>
              <a:rPr lang="en-GB" dirty="0"/>
              <a:t>Source: </a:t>
            </a:r>
            <a:r>
              <a:rPr lang="en-CA" dirty="0"/>
              <a:t>Ofcom News Consumption Survey 2022 – </a:t>
            </a:r>
            <a:r>
              <a:rPr lang="en-CA" dirty="0">
                <a:solidFill>
                  <a:srgbClr val="FFFF00"/>
                </a:solidFill>
              </a:rPr>
              <a:t>COMBINED F2F &amp; ONLINE </a:t>
            </a:r>
            <a:r>
              <a:rPr lang="en-CA" dirty="0"/>
              <a:t>sample</a:t>
            </a:r>
          </a:p>
          <a:p>
            <a:pPr>
              <a:lnSpc>
                <a:spcPct val="90000"/>
              </a:lnSpc>
              <a:spcBef>
                <a:spcPts val="200"/>
              </a:spcBef>
            </a:pPr>
            <a:r>
              <a:rPr lang="en-GB" dirty="0"/>
              <a:t>Question: D5a.</a:t>
            </a:r>
            <a:r>
              <a:rPr lang="en-GB" dirty="0">
                <a:latin typeface="Arial" panose="020B0604020202020204" pitchFamily="34" charset="0"/>
                <a:cs typeface="Arial" panose="020B0604020202020204" pitchFamily="34" charset="0"/>
              </a:rPr>
              <a:t> </a:t>
            </a:r>
            <a:r>
              <a:rPr lang="en-GB" dirty="0"/>
              <a:t>Thinking specifically about magazines, which of the following do you use for news nowadays?</a:t>
            </a:r>
            <a:endParaRPr lang="nl-NL" dirty="0"/>
          </a:p>
          <a:p>
            <a:pPr>
              <a:lnSpc>
                <a:spcPct val="90000"/>
              </a:lnSpc>
              <a:spcBef>
                <a:spcPts val="200"/>
              </a:spcBef>
            </a:pPr>
            <a:r>
              <a:rPr lang="en-GB" dirty="0"/>
              <a:t>Base: All using magazines for news – 2022 W2*=182, 2020=433, 2019=496, 2018=533</a:t>
            </a:r>
          </a:p>
          <a:p>
            <a:pPr>
              <a:lnSpc>
                <a:spcPct val="90000"/>
              </a:lnSpc>
              <a:spcBef>
                <a:spcPts val="200"/>
              </a:spcBef>
            </a:pPr>
            <a:r>
              <a:rPr lang="en-GB" dirty="0"/>
              <a:t>*2022 W1, and </a:t>
            </a:r>
            <a:r>
              <a:rPr lang="en-CA" dirty="0"/>
              <a:t>2021, data not shown because face-to-face fieldwork was not possible during Covid-19 pandemic      *</a:t>
            </a:r>
            <a:r>
              <a:rPr lang="en-GB" dirty="0"/>
              <a:t>*The Spectator added in 2022</a:t>
            </a:r>
          </a:p>
          <a:p>
            <a:pPr>
              <a:lnSpc>
                <a:spcPct val="90000"/>
              </a:lnSpc>
              <a:spcBef>
                <a:spcPts val="200"/>
              </a:spcBef>
            </a:pPr>
            <a:r>
              <a:rPr lang="en-US" dirty="0"/>
              <a:t>Green/red triangles </a:t>
            </a:r>
            <a:r>
              <a:rPr lang="en-GB" dirty="0"/>
              <a:t>indicate statistically significant differences between 2022 and 2020 (at 99% confidence level)</a:t>
            </a:r>
          </a:p>
        </p:txBody>
      </p:sp>
    </p:spTree>
    <p:extLst>
      <p:ext uri="{BB962C8B-B14F-4D97-AF65-F5344CB8AC3E}">
        <p14:creationId xmlns:p14="http://schemas.microsoft.com/office/powerpoint/2010/main" val="41556206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9552" y="2780928"/>
            <a:ext cx="7886700" cy="1080120"/>
          </a:xfrm>
        </p:spPr>
        <p:txBody>
          <a:bodyPr/>
          <a:lstStyle/>
          <a:p>
            <a:r>
              <a:rPr lang="en-GB"/>
              <a:t>Local news</a:t>
            </a:r>
          </a:p>
        </p:txBody>
      </p:sp>
    </p:spTree>
    <p:extLst>
      <p:ext uri="{BB962C8B-B14F-4D97-AF65-F5344CB8AC3E}">
        <p14:creationId xmlns:p14="http://schemas.microsoft.com/office/powerpoint/2010/main" val="6623398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2"/>
          <p:cNvSpPr>
            <a:spLocks noGrp="1"/>
          </p:cNvSpPr>
          <p:nvPr>
            <p:ph type="title"/>
          </p:nvPr>
        </p:nvSpPr>
        <p:spPr>
          <a:xfrm>
            <a:off x="106503" y="1406748"/>
            <a:ext cx="9046078" cy="300991"/>
          </a:xfrm>
        </p:spPr>
        <p:txBody>
          <a:bodyPr/>
          <a:lstStyle/>
          <a:p>
            <a:r>
              <a:rPr lang="en-GB" kern="0">
                <a:latin typeface="+mn-lt"/>
                <a:cs typeface="Arial" pitchFamily="34" charset="0"/>
              </a:rPr>
              <a:t>Platforms used to access </a:t>
            </a:r>
            <a:r>
              <a:rPr lang="en-GB" b="1" kern="0">
                <a:latin typeface="+mn-lt"/>
                <a:cs typeface="Arial" pitchFamily="34" charset="0"/>
              </a:rPr>
              <a:t>local news </a:t>
            </a:r>
            <a:br>
              <a:rPr lang="en-GB" kern="0">
                <a:latin typeface="+mn-lt"/>
                <a:cs typeface="Arial" pitchFamily="34" charset="0"/>
              </a:rPr>
            </a:br>
            <a:r>
              <a:rPr lang="en-GB" sz="1100" i="1" kern="0">
                <a:cs typeface="Arial" pitchFamily="34" charset="0"/>
              </a:rPr>
              <a:t>All adults 16+ who follow news</a:t>
            </a:r>
            <a:endParaRPr lang="en-US" i="1" kern="0">
              <a:latin typeface="+mn-lt"/>
              <a:cs typeface="Arial" pitchFamily="34" charset="0"/>
            </a:endParaRPr>
          </a:p>
        </p:txBody>
      </p:sp>
      <p:sp>
        <p:nvSpPr>
          <p:cNvPr id="8" name="Text Placeholder 7"/>
          <p:cNvSpPr>
            <a:spLocks noGrp="1"/>
          </p:cNvSpPr>
          <p:nvPr>
            <p:ph type="body" sz="quarter" idx="14"/>
          </p:nvPr>
        </p:nvSpPr>
        <p:spPr>
          <a:xfrm>
            <a:off x="106503" y="346504"/>
            <a:ext cx="7740000" cy="705057"/>
          </a:xfrm>
        </p:spPr>
        <p:txBody>
          <a:bodyPr anchor="t" anchorCtr="0"/>
          <a:lstStyle/>
          <a:p>
            <a:pPr>
              <a:lnSpc>
                <a:spcPts val="1700"/>
              </a:lnSpc>
            </a:pPr>
            <a:r>
              <a:rPr lang="en-GB" sz="1800" dirty="0"/>
              <a:t>Fewer adults claim to access local news from ITV broadcasts, BBC radio, commercial radio or local newspapers than in 2020</a:t>
            </a:r>
            <a:endParaRPr lang="en-US" sz="1800" dirty="0"/>
          </a:p>
        </p:txBody>
      </p:sp>
      <p:sp>
        <p:nvSpPr>
          <p:cNvPr id="21" name="Title 1">
            <a:extLst>
              <a:ext uri="{FF2B5EF4-FFF2-40B4-BE49-F238E27FC236}">
                <a16:creationId xmlns:a16="http://schemas.microsoft.com/office/drawing/2014/main" id="{6E2CAE32-452F-42F6-B26E-FE8602C22D6B}"/>
              </a:ext>
            </a:extLst>
          </p:cNvPr>
          <p:cNvSpPr txBox="1">
            <a:spLocks/>
          </p:cNvSpPr>
          <p:nvPr/>
        </p:nvSpPr>
        <p:spPr>
          <a:xfrm>
            <a:off x="107447" y="1093952"/>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dirty="0">
                <a:latin typeface="+mn-lt"/>
                <a:cs typeface="Arial" pitchFamily="34" charset="0"/>
              </a:rPr>
              <a:t>Figure 10.1</a:t>
            </a:r>
            <a:br>
              <a:rPr lang="en-GB" sz="1800" b="1" dirty="0">
                <a:latin typeface="+mn-lt"/>
                <a:cs typeface="Arial" pitchFamily="34" charset="0"/>
              </a:rPr>
            </a:br>
            <a:endParaRPr lang="en-GB" sz="1800" b="1" dirty="0">
              <a:latin typeface="+mn-lt"/>
              <a:cs typeface="Arial" pitchFamily="34" charset="0"/>
            </a:endParaRPr>
          </a:p>
        </p:txBody>
      </p:sp>
      <p:pic>
        <p:nvPicPr>
          <p:cNvPr id="5" name="Picture 4" descr="This chart shows the platforms used to access local news and the satisfaction with the news provided – using the 2022 and 2020 combined F2F &amp; online data.  The main findings are referred to in the commentary text. ">
            <a:extLst>
              <a:ext uri="{FF2B5EF4-FFF2-40B4-BE49-F238E27FC236}">
                <a16:creationId xmlns:a16="http://schemas.microsoft.com/office/drawing/2014/main" id="{97FE970D-194E-E501-A565-D6323DAF2001}"/>
              </a:ext>
            </a:extLst>
          </p:cNvPr>
          <p:cNvPicPr>
            <a:picLocks noChangeAspect="1"/>
          </p:cNvPicPr>
          <p:nvPr/>
        </p:nvPicPr>
        <p:blipFill rotWithShape="1">
          <a:blip r:embed="rId3"/>
          <a:srcRect r="27753"/>
          <a:stretch/>
        </p:blipFill>
        <p:spPr>
          <a:xfrm>
            <a:off x="199012" y="1441026"/>
            <a:ext cx="8773538" cy="4554658"/>
          </a:xfrm>
          <a:prstGeom prst="rect">
            <a:avLst/>
          </a:prstGeom>
        </p:spPr>
      </p:pic>
      <p:sp>
        <p:nvSpPr>
          <p:cNvPr id="33" name="Text Placeholder 4">
            <a:extLst>
              <a:ext uri="{FF2B5EF4-FFF2-40B4-BE49-F238E27FC236}">
                <a16:creationId xmlns:a16="http://schemas.microsoft.com/office/drawing/2014/main" id="{A0251EBF-7293-76FB-7D34-B425368A79FE}"/>
              </a:ext>
            </a:extLst>
          </p:cNvPr>
          <p:cNvSpPr txBox="1">
            <a:spLocks/>
          </p:cNvSpPr>
          <p:nvPr/>
        </p:nvSpPr>
        <p:spPr>
          <a:xfrm>
            <a:off x="11253" y="5972438"/>
            <a:ext cx="9046078" cy="880439"/>
          </a:xfrm>
          <a:prstGeom prst="rect">
            <a:avLst/>
          </a:prstGeom>
        </p:spPr>
        <p:txBody>
          <a:bodyPr/>
          <a:lstStyle>
            <a:lvl1pPr marL="0" indent="0" algn="l" defTabSz="457200" rtl="0" eaLnBrk="1" latinLnBrk="0" hangingPunct="1">
              <a:spcBef>
                <a:spcPct val="20000"/>
              </a:spcBef>
              <a:buFont typeface="Arial"/>
              <a:buNone/>
              <a:defRPr sz="1000" kern="1200" baseline="0">
                <a:ln>
                  <a:noFill/>
                </a:ln>
                <a:solidFill>
                  <a:schemeClr val="bg1"/>
                </a:solidFill>
                <a:effectLst/>
                <a:latin typeface="+mj-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spcBef>
                <a:spcPts val="200"/>
              </a:spcBef>
              <a:tabLst>
                <a:tab pos="8229600" algn="r"/>
              </a:tabLst>
            </a:pPr>
            <a:r>
              <a:rPr lang="en-GB" dirty="0"/>
              <a:t>Source: </a:t>
            </a:r>
            <a:r>
              <a:rPr lang="en-CA" dirty="0"/>
              <a:t>Ofcom News Consumption Survey 2022 – </a:t>
            </a:r>
            <a:r>
              <a:rPr lang="en-CA" dirty="0">
                <a:solidFill>
                  <a:srgbClr val="FFFF00"/>
                </a:solidFill>
              </a:rPr>
              <a:t>COMBINED F2F &amp; ONLINE </a:t>
            </a:r>
            <a:r>
              <a:rPr lang="en-CA" dirty="0"/>
              <a:t>sample</a:t>
            </a:r>
          </a:p>
          <a:p>
            <a:pPr>
              <a:lnSpc>
                <a:spcPct val="90000"/>
              </a:lnSpc>
              <a:spcBef>
                <a:spcPts val="200"/>
              </a:spcBef>
            </a:pPr>
            <a:r>
              <a:rPr lang="en-GB" dirty="0"/>
              <a:t>Question: </a:t>
            </a:r>
            <a:r>
              <a:rPr lang="en-US" dirty="0"/>
              <a:t>F8. Thinking particularly about local news,</a:t>
            </a:r>
            <a:r>
              <a:rPr lang="en-US" b="1" dirty="0"/>
              <a:t> </a:t>
            </a:r>
            <a:r>
              <a:rPr lang="en-US" dirty="0"/>
              <a:t>which of the following do you use?   </a:t>
            </a:r>
            <a:r>
              <a:rPr lang="en-GB" dirty="0"/>
              <a:t>Base: All adults 16+ who follow news – 2022 W2*=2708, 2020=4379</a:t>
            </a:r>
            <a:endParaRPr lang="en-US" dirty="0"/>
          </a:p>
          <a:p>
            <a:pPr>
              <a:lnSpc>
                <a:spcPct val="90000"/>
              </a:lnSpc>
              <a:spcBef>
                <a:spcPts val="200"/>
              </a:spcBef>
            </a:pPr>
            <a:r>
              <a:rPr lang="en-GB" dirty="0"/>
              <a:t>Question: </a:t>
            </a:r>
            <a:r>
              <a:rPr lang="en-US" dirty="0"/>
              <a:t>F9. How satisfied are you with the quality of the local news available from [source]?  Base: All </a:t>
            </a:r>
            <a:r>
              <a:rPr lang="en-GB" dirty="0"/>
              <a:t>using each source – 2022 W2*=129-1157, 2020=238-1870</a:t>
            </a:r>
          </a:p>
          <a:p>
            <a:pPr>
              <a:lnSpc>
                <a:spcPct val="90000"/>
              </a:lnSpc>
              <a:spcBef>
                <a:spcPts val="200"/>
              </a:spcBef>
            </a:pPr>
            <a:r>
              <a:rPr lang="en-GB" dirty="0"/>
              <a:t>*2022 W1, and </a:t>
            </a:r>
            <a:r>
              <a:rPr lang="en-CA" dirty="0"/>
              <a:t>2021, data not shown because face-to-face fieldwork was not possible during Covid-19 pandemic    *</a:t>
            </a:r>
            <a:r>
              <a:rPr lang="en-GB" dirty="0"/>
              <a:t>*Added in 2022   ***Sample size &lt;100</a:t>
            </a:r>
            <a:endParaRPr lang="en-US" dirty="0"/>
          </a:p>
          <a:p>
            <a:pPr>
              <a:lnSpc>
                <a:spcPct val="90000"/>
              </a:lnSpc>
              <a:spcBef>
                <a:spcPts val="200"/>
              </a:spcBef>
            </a:pPr>
            <a:r>
              <a:rPr lang="en-US" dirty="0"/>
              <a:t>Green/red triangles </a:t>
            </a:r>
            <a:r>
              <a:rPr lang="en-GB" dirty="0"/>
              <a:t>indicate statistically significant differences between 2022 and 2020 (at 99% confidence level)</a:t>
            </a:r>
          </a:p>
        </p:txBody>
      </p:sp>
    </p:spTree>
    <p:extLst>
      <p:ext uri="{BB962C8B-B14F-4D97-AF65-F5344CB8AC3E}">
        <p14:creationId xmlns:p14="http://schemas.microsoft.com/office/powerpoint/2010/main" val="1163627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60EF0800-6CF5-4A23-82B3-68E8750390CE}"/>
              </a:ext>
            </a:extLst>
          </p:cNvPr>
          <p:cNvSpPr>
            <a:spLocks noGrp="1"/>
          </p:cNvSpPr>
          <p:nvPr>
            <p:ph type="title"/>
          </p:nvPr>
        </p:nvSpPr>
        <p:spPr>
          <a:xfrm>
            <a:off x="246979" y="365536"/>
            <a:ext cx="8248650" cy="307777"/>
          </a:xfrm>
        </p:spPr>
        <p:txBody>
          <a:bodyPr/>
          <a:lstStyle/>
          <a:p>
            <a:pPr algn="l"/>
            <a:r>
              <a:rPr lang="en-GB" sz="2400" b="1">
                <a:solidFill>
                  <a:schemeClr val="tx1"/>
                </a:solidFill>
                <a:latin typeface="+mn-lt"/>
                <a:cs typeface="Arial" panose="020B0604020202020204" pitchFamily="34" charset="0"/>
              </a:rPr>
              <a:t>Headlines</a:t>
            </a:r>
          </a:p>
        </p:txBody>
      </p:sp>
      <p:sp>
        <p:nvSpPr>
          <p:cNvPr id="5" name="Rectangle 4">
            <a:extLst>
              <a:ext uri="{FF2B5EF4-FFF2-40B4-BE49-F238E27FC236}">
                <a16:creationId xmlns:a16="http://schemas.microsoft.com/office/drawing/2014/main" id="{FE8AF4DC-5CF5-470A-98E5-9B84A000D06D}"/>
              </a:ext>
            </a:extLst>
          </p:cNvPr>
          <p:cNvSpPr/>
          <p:nvPr/>
        </p:nvSpPr>
        <p:spPr>
          <a:xfrm>
            <a:off x="246979" y="1168559"/>
            <a:ext cx="8396507" cy="4772204"/>
          </a:xfrm>
          <a:prstGeom prst="rect">
            <a:avLst/>
          </a:prstGeom>
        </p:spPr>
        <p:txBody>
          <a:bodyPr wrap="square" anchor="t">
            <a:spAutoFit/>
          </a:bodyPr>
          <a:lstStyle/>
          <a:p>
            <a:pPr fontAlgn="ctr">
              <a:buSzPts val="1000"/>
              <a:tabLst>
                <a:tab pos="457200" algn="l"/>
              </a:tabLst>
            </a:pPr>
            <a:r>
              <a:rPr lang="en-GB" sz="1400" b="1" dirty="0" err="1">
                <a:latin typeface="Calibri" panose="020F0502020204030204" pitchFamily="34" charset="0"/>
                <a:cs typeface="Arial" panose="020B0604020202020204" pitchFamily="34" charset="0"/>
              </a:rPr>
              <a:t>TikTok’s</a:t>
            </a:r>
            <a:r>
              <a:rPr lang="en-GB" sz="1400" b="1" dirty="0">
                <a:latin typeface="Calibri" panose="020F0502020204030204" pitchFamily="34" charset="0"/>
                <a:cs typeface="Arial" panose="020B0604020202020204" pitchFamily="34" charset="0"/>
              </a:rPr>
              <a:t> reach for news has increased from 2020 (1%) to 2022 (7%). </a:t>
            </a:r>
            <a:r>
              <a:rPr lang="en-GB" sz="1400" dirty="0">
                <a:latin typeface="Calibri" panose="020F0502020204030204" pitchFamily="34" charset="0"/>
                <a:cs typeface="Arial" panose="020B0604020202020204" pitchFamily="34" charset="0"/>
              </a:rPr>
              <a:t>Half of its user base (for news) are aged 16-24.</a:t>
            </a:r>
          </a:p>
          <a:p>
            <a:pPr fontAlgn="ctr">
              <a:buSzPts val="1000"/>
              <a:tabLst>
                <a:tab pos="457200" algn="l"/>
              </a:tabLst>
            </a:pPr>
            <a:endParaRPr lang="en-GB" sz="1400" dirty="0">
              <a:latin typeface="Calibri" panose="020F0502020204030204" pitchFamily="34" charset="0"/>
              <a:cs typeface="Arial" panose="020B0604020202020204" pitchFamily="34" charset="0"/>
            </a:endParaRPr>
          </a:p>
          <a:p>
            <a:pPr fontAlgn="ctr">
              <a:buSzPts val="1000"/>
              <a:tabLst>
                <a:tab pos="457200" algn="l"/>
              </a:tabLst>
            </a:pPr>
            <a:r>
              <a:rPr lang="en-GB" sz="1400" b="1" dirty="0">
                <a:latin typeface="Calibri" panose="020F0502020204030204" pitchFamily="34" charset="0"/>
                <a:cs typeface="Arial" panose="020B0604020202020204" pitchFamily="34" charset="0"/>
              </a:rPr>
              <a:t>Different age groups consume news very differently</a:t>
            </a:r>
            <a:r>
              <a:rPr lang="en-GB" sz="1400" dirty="0">
                <a:latin typeface="Calibri" panose="020F0502020204030204" pitchFamily="34" charset="0"/>
                <a:cs typeface="Arial" panose="020B0604020202020204" pitchFamily="34" charset="0"/>
              </a:rPr>
              <a:t>; younger age groups are much more likely to use the internet and social media for news, whereas their older counterparts favour print, radio and TV.</a:t>
            </a:r>
          </a:p>
          <a:p>
            <a:pPr fontAlgn="ctr">
              <a:buSzPts val="1000"/>
              <a:tabLst>
                <a:tab pos="457200" algn="l"/>
              </a:tabLst>
            </a:pPr>
            <a:endParaRPr lang="en-GB" sz="1400" dirty="0">
              <a:latin typeface="Calibri" panose="020F0502020204030204" pitchFamily="34" charset="0"/>
              <a:cs typeface="Arial" panose="020B0604020202020204" pitchFamily="34" charset="0"/>
            </a:endParaRPr>
          </a:p>
          <a:p>
            <a:pPr>
              <a:lnSpc>
                <a:spcPct val="107000"/>
              </a:lnSpc>
            </a:pPr>
            <a:r>
              <a:rPr lang="en-GB" sz="1400" b="1" dirty="0">
                <a:latin typeface="Calibri" panose="020F0502020204030204" pitchFamily="34" charset="0"/>
                <a:cs typeface="Arial" panose="020B0604020202020204" pitchFamily="34" charset="0"/>
              </a:rPr>
              <a:t>Reach of print/online newspapers has seen a decrease from 2020 (47%) to 2022 (38%). </a:t>
            </a:r>
            <a:r>
              <a:rPr lang="en-GB" sz="1400" dirty="0">
                <a:latin typeface="Calibri" panose="020F0502020204030204" pitchFamily="34" charset="0"/>
                <a:cs typeface="Arial" panose="020B0604020202020204" pitchFamily="34" charset="0"/>
              </a:rPr>
              <a:t>The decrease is driven by decreases in print (online newspaper reach remains steady) which have likely been exacerbated by the pandemic.</a:t>
            </a:r>
          </a:p>
          <a:p>
            <a:pPr>
              <a:lnSpc>
                <a:spcPct val="107000"/>
              </a:lnSpc>
            </a:pPr>
            <a:endParaRPr lang="en-GB" sz="1400" dirty="0">
              <a:latin typeface="Calibri" panose="020F0502020204030204" pitchFamily="34" charset="0"/>
              <a:cs typeface="Arial" panose="020B0604020202020204" pitchFamily="34" charset="0"/>
            </a:endParaRPr>
          </a:p>
          <a:p>
            <a:pPr>
              <a:lnSpc>
                <a:spcPct val="107000"/>
              </a:lnSpc>
            </a:pPr>
            <a:r>
              <a:rPr lang="en-GB" sz="1400" b="1" dirty="0">
                <a:latin typeface="Calibri" panose="020F0502020204030204" pitchFamily="34" charset="0"/>
                <a:cs typeface="Arial" panose="020B0604020202020204" pitchFamily="34" charset="0"/>
              </a:rPr>
              <a:t>Five of the top six TV channels (including BBC One which remains the top news source across platforms) saw decreased reach from 2021</a:t>
            </a:r>
            <a:r>
              <a:rPr lang="en-GB" sz="1400" dirty="0">
                <a:latin typeface="Calibri" panose="020F0502020204030204" pitchFamily="34" charset="0"/>
                <a:cs typeface="Arial" panose="020B0604020202020204" pitchFamily="34" charset="0"/>
              </a:rPr>
              <a:t> among online adults. </a:t>
            </a:r>
          </a:p>
          <a:p>
            <a:pPr>
              <a:lnSpc>
                <a:spcPct val="107000"/>
              </a:lnSpc>
            </a:pPr>
            <a:endParaRPr lang="en-GB" sz="1400" dirty="0">
              <a:latin typeface="Calibri" panose="020F0502020204030204" pitchFamily="34" charset="0"/>
              <a:cs typeface="Arial" panose="020B0604020202020204" pitchFamily="34" charset="0"/>
            </a:endParaRPr>
          </a:p>
          <a:p>
            <a:pPr>
              <a:lnSpc>
                <a:spcPct val="107000"/>
              </a:lnSpc>
            </a:pPr>
            <a:r>
              <a:rPr lang="en-GB" sz="1400" b="1" dirty="0">
                <a:latin typeface="Calibri" panose="020F0502020204030204" pitchFamily="34" charset="0"/>
                <a:cs typeface="Arial" panose="020B0604020202020204" pitchFamily="34" charset="0"/>
              </a:rPr>
              <a:t>Attitudes towards news generally remain consistent with 2020 </a:t>
            </a:r>
            <a:r>
              <a:rPr lang="en-GB" sz="1400" dirty="0">
                <a:latin typeface="Calibri" panose="020F0502020204030204" pitchFamily="34" charset="0"/>
                <a:cs typeface="Arial" panose="020B0604020202020204" pitchFamily="34" charset="0"/>
              </a:rPr>
              <a:t>(across measures such as quality, accuracy, trustworthiness and impartiality) for TV, radio, social media, newspapers and online, with TV performing strongest, and social media performing least well. </a:t>
            </a:r>
          </a:p>
          <a:p>
            <a:endParaRPr lang="en-GB" sz="1400" dirty="0">
              <a:latin typeface="Calibri" panose="020F0502020204030204" pitchFamily="34" charset="0"/>
              <a:cs typeface="Arial" panose="020B0604020202020204" pitchFamily="34" charset="0"/>
            </a:endParaRPr>
          </a:p>
          <a:p>
            <a:r>
              <a:rPr lang="en-GB" sz="1400" b="1" dirty="0">
                <a:latin typeface="Calibri" panose="020F0502020204030204" pitchFamily="34" charset="0"/>
                <a:cs typeface="Arial" panose="020B0604020202020204" pitchFamily="34" charset="0"/>
              </a:rPr>
              <a:t>Social media is overtaking traditional channels for news among teens. </a:t>
            </a:r>
            <a:r>
              <a:rPr lang="en-GB" sz="1400" dirty="0">
                <a:latin typeface="Calibri" panose="020F0502020204030204" pitchFamily="34" charset="0"/>
                <a:cs typeface="Arial" panose="020B0604020202020204" pitchFamily="34" charset="0"/>
              </a:rPr>
              <a:t>Instagram, </a:t>
            </a:r>
            <a:r>
              <a:rPr lang="en-GB" sz="1400" dirty="0" err="1">
                <a:latin typeface="Calibri" panose="020F0502020204030204" pitchFamily="34" charset="0"/>
                <a:cs typeface="Arial" panose="020B0604020202020204" pitchFamily="34" charset="0"/>
              </a:rPr>
              <a:t>TikTok</a:t>
            </a:r>
            <a:r>
              <a:rPr lang="en-GB" sz="1400" dirty="0">
                <a:latin typeface="Calibri" panose="020F0502020204030204" pitchFamily="34" charset="0"/>
                <a:cs typeface="Arial" panose="020B0604020202020204" pitchFamily="34" charset="0"/>
              </a:rPr>
              <a:t> and YouTube are now their top three most used sources for news. Meanwhile many sources have seen decreases since 2021, with reach of BBC One/Two decreasing to 24% in 2022 (down from 35% in 2021).</a:t>
            </a:r>
          </a:p>
          <a:p>
            <a:pPr>
              <a:lnSpc>
                <a:spcPct val="107000"/>
              </a:lnSpc>
              <a:spcAft>
                <a:spcPts val="0"/>
              </a:spcAft>
            </a:pPr>
            <a:endParaRPr lang="en-GB" sz="1400" dirty="0">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3330135"/>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9552" y="2780928"/>
            <a:ext cx="7886700" cy="1080120"/>
          </a:xfrm>
        </p:spPr>
        <p:txBody>
          <a:bodyPr/>
          <a:lstStyle/>
          <a:p>
            <a:r>
              <a:rPr lang="en-GB"/>
              <a:t>News consumption in the nations</a:t>
            </a:r>
          </a:p>
        </p:txBody>
      </p:sp>
    </p:spTree>
    <p:extLst>
      <p:ext uri="{BB962C8B-B14F-4D97-AF65-F5344CB8AC3E}">
        <p14:creationId xmlns:p14="http://schemas.microsoft.com/office/powerpoint/2010/main" val="21855028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6586" y="1233425"/>
            <a:ext cx="9046078" cy="300991"/>
          </a:xfrm>
          <a:prstGeom prst="rect">
            <a:avLst/>
          </a:prstGeom>
        </p:spPr>
        <p:txBody>
          <a:bodyPr/>
          <a:lstStyle/>
          <a:p>
            <a:r>
              <a:rPr lang="en-GB" kern="0">
                <a:cs typeface="Arial" pitchFamily="34" charset="0"/>
              </a:rPr>
              <a:t>Platforms used for news in general nowadays 2022* – by Nation</a:t>
            </a:r>
            <a:br>
              <a:rPr lang="en-GB" kern="0">
                <a:cs typeface="Arial" pitchFamily="34" charset="0"/>
              </a:rPr>
            </a:br>
            <a:r>
              <a:rPr lang="en-GB" sz="1100" i="1" kern="0">
                <a:cs typeface="Arial" pitchFamily="34" charset="0"/>
              </a:rPr>
              <a:t>All adults 16+ in each Nation</a:t>
            </a:r>
            <a:endParaRPr lang="en-GB"/>
          </a:p>
        </p:txBody>
      </p:sp>
      <p:sp>
        <p:nvSpPr>
          <p:cNvPr id="4" name="Text Placeholder 3"/>
          <p:cNvSpPr>
            <a:spLocks noGrp="1"/>
          </p:cNvSpPr>
          <p:nvPr>
            <p:ph type="body" sz="quarter" idx="14"/>
          </p:nvPr>
        </p:nvSpPr>
        <p:spPr>
          <a:xfrm>
            <a:off x="106959" y="378751"/>
            <a:ext cx="7399348" cy="705057"/>
          </a:xfrm>
          <a:prstGeom prst="rect">
            <a:avLst/>
          </a:prstGeom>
        </p:spPr>
        <p:txBody>
          <a:bodyPr/>
          <a:lstStyle/>
          <a:p>
            <a:pPr>
              <a:lnSpc>
                <a:spcPts val="1800"/>
              </a:lnSpc>
            </a:pPr>
            <a:r>
              <a:rPr lang="en-GB" sz="1800" dirty="0"/>
              <a:t>TV remains the most used platform for accessing news within each nation</a:t>
            </a:r>
          </a:p>
        </p:txBody>
      </p:sp>
      <p:sp>
        <p:nvSpPr>
          <p:cNvPr id="8" name="Title 1">
            <a:extLst>
              <a:ext uri="{FF2B5EF4-FFF2-40B4-BE49-F238E27FC236}">
                <a16:creationId xmlns:a16="http://schemas.microsoft.com/office/drawing/2014/main" id="{9805EF2E-36F5-4950-9DEF-1D9A536262B2}"/>
              </a:ext>
            </a:extLst>
          </p:cNvPr>
          <p:cNvSpPr txBox="1">
            <a:spLocks/>
          </p:cNvSpPr>
          <p:nvPr/>
        </p:nvSpPr>
        <p:spPr>
          <a:xfrm>
            <a:off x="96586" y="936002"/>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dirty="0">
                <a:latin typeface="+mn-lt"/>
                <a:cs typeface="Arial" pitchFamily="34" charset="0"/>
              </a:rPr>
              <a:t>Figure 11.1</a:t>
            </a:r>
            <a:br>
              <a:rPr lang="en-GB" sz="1800" b="1" dirty="0">
                <a:latin typeface="+mn-lt"/>
                <a:cs typeface="Arial" pitchFamily="34" charset="0"/>
              </a:rPr>
            </a:br>
            <a:endParaRPr lang="en-GB" sz="1800" b="1" dirty="0">
              <a:latin typeface="+mn-lt"/>
              <a:cs typeface="Arial" pitchFamily="34" charset="0"/>
            </a:endParaRPr>
          </a:p>
        </p:txBody>
      </p:sp>
      <p:graphicFrame>
        <p:nvGraphicFramePr>
          <p:cNvPr id="7" name="Chart Placeholder 10" descr="This chart shows the platforms used to access general news nowadays by nation – using the 2022 combined F2F &amp; online data. TV is the most used platform for accessing news within England (73%), Scotland (75%), Wales (77%) and Northern Ireland (80%)."/>
          <p:cNvGraphicFramePr>
            <a:graphicFrameLocks noGrp="1"/>
          </p:cNvGraphicFramePr>
          <p:nvPr>
            <p:ph type="chart" sz="quarter" idx="4294967295"/>
            <p:extLst>
              <p:ext uri="{D42A27DB-BD31-4B8C-83A1-F6EECF244321}">
                <p14:modId xmlns:p14="http://schemas.microsoft.com/office/powerpoint/2010/main" val="3956890401"/>
              </p:ext>
            </p:extLst>
          </p:nvPr>
        </p:nvGraphicFramePr>
        <p:xfrm>
          <a:off x="849432" y="1534416"/>
          <a:ext cx="6192688" cy="44891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Table 10">
            <a:extLst>
              <a:ext uri="{FF2B5EF4-FFF2-40B4-BE49-F238E27FC236}">
                <a16:creationId xmlns:a16="http://schemas.microsoft.com/office/drawing/2014/main" id="{7D2101EA-4323-D359-F25D-658058818F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09457591"/>
              </p:ext>
            </p:extLst>
          </p:nvPr>
        </p:nvGraphicFramePr>
        <p:xfrm>
          <a:off x="7959806" y="1447438"/>
          <a:ext cx="387706" cy="4489178"/>
        </p:xfrm>
        <a:graphic>
          <a:graphicData uri="http://schemas.openxmlformats.org/drawingml/2006/table">
            <a:tbl>
              <a:tblPr/>
              <a:tblGrid>
                <a:gridCol w="387706">
                  <a:extLst>
                    <a:ext uri="{9D8B030D-6E8A-4147-A177-3AD203B41FA5}">
                      <a16:colId xmlns:a16="http://schemas.microsoft.com/office/drawing/2014/main" val="20000"/>
                    </a:ext>
                  </a:extLst>
                </a:gridCol>
              </a:tblGrid>
              <a:tr h="158648">
                <a:tc>
                  <a:txBody>
                    <a:bodyPr/>
                    <a:lstStyle/>
                    <a:p>
                      <a:pPr algn="ctr" fontAlgn="b">
                        <a:lnSpc>
                          <a:spcPct val="100000"/>
                        </a:lnSpc>
                      </a:pPr>
                      <a:r>
                        <a:rPr lang="en-US" sz="1000" b="1" i="0" u="none" strike="noStrike">
                          <a:solidFill>
                            <a:srgbClr val="000000"/>
                          </a:solidFill>
                          <a:latin typeface="Calibri"/>
                        </a:rPr>
                        <a:t>2020</a:t>
                      </a:r>
                    </a:p>
                  </a:txBody>
                  <a:tcPr marL="0" marR="0" marT="0" marB="0">
                    <a:lnL>
                      <a:noFill/>
                    </a:lnL>
                    <a:lnR>
                      <a:noFill/>
                    </a:lnR>
                    <a:lnT>
                      <a:noFill/>
                    </a:lnT>
                    <a:lnB w="3175"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80195">
                <a:tc>
                  <a:txBody>
                    <a:bodyPr/>
                    <a:lstStyle/>
                    <a:p>
                      <a:pPr algn="ctr" rtl="0" fontAlgn="b">
                        <a:lnSpc>
                          <a:spcPct val="70000"/>
                        </a:lnSpc>
                      </a:pPr>
                      <a:r>
                        <a:rPr lang="en-US" sz="700" b="0" i="0" u="none" strike="noStrike">
                          <a:solidFill>
                            <a:srgbClr val="532A59"/>
                          </a:solidFill>
                          <a:latin typeface="Calibri"/>
                        </a:rPr>
                        <a:t>75%</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1"/>
                  </a:ext>
                </a:extLst>
              </a:tr>
              <a:tr h="80195">
                <a:tc>
                  <a:txBody>
                    <a:bodyPr/>
                    <a:lstStyle/>
                    <a:p>
                      <a:pPr algn="ctr" rtl="0" fontAlgn="b">
                        <a:lnSpc>
                          <a:spcPct val="70000"/>
                        </a:lnSpc>
                      </a:pPr>
                      <a:r>
                        <a:rPr lang="en-US" sz="700" b="0" i="0" u="none" strike="noStrike">
                          <a:solidFill>
                            <a:srgbClr val="606C21"/>
                          </a:solidFill>
                          <a:latin typeface="Calibri"/>
                        </a:rPr>
                        <a:t>75%</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2"/>
                  </a:ext>
                </a:extLst>
              </a:tr>
              <a:tr h="80195">
                <a:tc>
                  <a:txBody>
                    <a:bodyPr/>
                    <a:lstStyle/>
                    <a:p>
                      <a:pPr algn="ctr" rtl="0" fontAlgn="b">
                        <a:lnSpc>
                          <a:spcPct val="70000"/>
                        </a:lnSpc>
                      </a:pPr>
                      <a:r>
                        <a:rPr lang="en-US" sz="700" b="0" i="0" u="none" strike="noStrike">
                          <a:solidFill>
                            <a:srgbClr val="AE153B"/>
                          </a:solidFill>
                          <a:latin typeface="Calibri"/>
                        </a:rPr>
                        <a:t>75%</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3"/>
                  </a:ext>
                </a:extLst>
              </a:tr>
              <a:tr h="80195">
                <a:tc>
                  <a:txBody>
                    <a:bodyPr/>
                    <a:lstStyle/>
                    <a:p>
                      <a:pPr algn="ctr" rtl="0" fontAlgn="b">
                        <a:lnSpc>
                          <a:spcPct val="70000"/>
                        </a:lnSpc>
                      </a:pPr>
                      <a:r>
                        <a:rPr lang="en-US" sz="700" b="0" i="0" u="none" strike="noStrike">
                          <a:solidFill>
                            <a:srgbClr val="0F9EB1"/>
                          </a:solidFill>
                          <a:latin typeface="Calibri"/>
                        </a:rPr>
                        <a:t>68%</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4"/>
                  </a:ext>
                </a:extLst>
              </a:tr>
              <a:tr h="80195">
                <a:tc>
                  <a:txBody>
                    <a:bodyPr/>
                    <a:lstStyle/>
                    <a:p>
                      <a:pPr algn="ctr" fontAlgn="b">
                        <a:lnSpc>
                          <a:spcPct val="70000"/>
                        </a:lnSpc>
                      </a:pPr>
                      <a:r>
                        <a:rPr lang="en-US" sz="700" b="0" i="0" u="none" strike="noStrike">
                          <a:solidFill>
                            <a:srgbClr val="000000"/>
                          </a:solidFill>
                          <a:latin typeface="Calibri"/>
                        </a:rPr>
                        <a:t> </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5"/>
                  </a:ext>
                </a:extLst>
              </a:tr>
              <a:tr h="80195">
                <a:tc>
                  <a:txBody>
                    <a:bodyPr/>
                    <a:lstStyle/>
                    <a:p>
                      <a:pPr algn="ctr" rtl="0" fontAlgn="b">
                        <a:lnSpc>
                          <a:spcPct val="70000"/>
                        </a:lnSpc>
                      </a:pPr>
                      <a:r>
                        <a:rPr lang="en-US" sz="700" b="0" i="0" u="none" strike="noStrike">
                          <a:solidFill>
                            <a:srgbClr val="532A59"/>
                          </a:solidFill>
                          <a:latin typeface="Calibri"/>
                        </a:rPr>
                        <a:t>67%</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6"/>
                  </a:ext>
                </a:extLst>
              </a:tr>
              <a:tr h="80195">
                <a:tc>
                  <a:txBody>
                    <a:bodyPr/>
                    <a:lstStyle/>
                    <a:p>
                      <a:pPr algn="ctr" rtl="0" fontAlgn="b">
                        <a:lnSpc>
                          <a:spcPct val="70000"/>
                        </a:lnSpc>
                      </a:pPr>
                      <a:r>
                        <a:rPr lang="en-US" sz="700" b="0" i="0" u="none" strike="noStrike">
                          <a:solidFill>
                            <a:srgbClr val="606C21"/>
                          </a:solidFill>
                          <a:latin typeface="Calibri"/>
                        </a:rPr>
                        <a:t>58%</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7"/>
                  </a:ext>
                </a:extLst>
              </a:tr>
              <a:tr h="80195">
                <a:tc>
                  <a:txBody>
                    <a:bodyPr/>
                    <a:lstStyle/>
                    <a:p>
                      <a:pPr algn="ctr" rtl="0" fontAlgn="b">
                        <a:lnSpc>
                          <a:spcPct val="70000"/>
                        </a:lnSpc>
                      </a:pPr>
                      <a:r>
                        <a:rPr lang="en-US" sz="700" b="0" i="0" u="none" strike="noStrike">
                          <a:solidFill>
                            <a:srgbClr val="AE153B"/>
                          </a:solidFill>
                          <a:latin typeface="Calibri"/>
                        </a:rPr>
                        <a:t>62%</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8"/>
                  </a:ext>
                </a:extLst>
              </a:tr>
              <a:tr h="80195">
                <a:tc>
                  <a:txBody>
                    <a:bodyPr/>
                    <a:lstStyle/>
                    <a:p>
                      <a:pPr algn="ctr" rtl="0" fontAlgn="b">
                        <a:lnSpc>
                          <a:spcPct val="70000"/>
                        </a:lnSpc>
                      </a:pPr>
                      <a:r>
                        <a:rPr lang="en-US" sz="700" b="0" i="0" u="none" strike="noStrike">
                          <a:solidFill>
                            <a:srgbClr val="0F9EB1"/>
                          </a:solidFill>
                          <a:latin typeface="Calibri"/>
                        </a:rPr>
                        <a:t>53%</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9"/>
                  </a:ext>
                </a:extLst>
              </a:tr>
              <a:tr h="80195">
                <a:tc>
                  <a:txBody>
                    <a:bodyPr/>
                    <a:lstStyle/>
                    <a:p>
                      <a:pPr algn="ctr" fontAlgn="b">
                        <a:lnSpc>
                          <a:spcPct val="70000"/>
                        </a:lnSpc>
                      </a:pPr>
                      <a:r>
                        <a:rPr lang="en-US" sz="700" b="0" i="0" u="none" strike="noStrike">
                          <a:solidFill>
                            <a:srgbClr val="000000"/>
                          </a:solidFill>
                          <a:latin typeface="Calibri"/>
                        </a:rPr>
                        <a:t> </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10"/>
                  </a:ext>
                </a:extLst>
              </a:tr>
              <a:tr h="80195">
                <a:tc>
                  <a:txBody>
                    <a:bodyPr/>
                    <a:lstStyle/>
                    <a:p>
                      <a:pPr algn="ctr" rtl="0" fontAlgn="b">
                        <a:lnSpc>
                          <a:spcPct val="70000"/>
                        </a:lnSpc>
                      </a:pPr>
                      <a:r>
                        <a:rPr lang="en-US" sz="700" b="0" i="0" u="none" strike="noStrike">
                          <a:solidFill>
                            <a:srgbClr val="532A59"/>
                          </a:solidFill>
                          <a:latin typeface="Calibri"/>
                        </a:rPr>
                        <a:t>46%</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11"/>
                  </a:ext>
                </a:extLst>
              </a:tr>
              <a:tr h="80195">
                <a:tc>
                  <a:txBody>
                    <a:bodyPr/>
                    <a:lstStyle/>
                    <a:p>
                      <a:pPr algn="ctr" rtl="0" fontAlgn="b">
                        <a:lnSpc>
                          <a:spcPct val="70000"/>
                        </a:lnSpc>
                      </a:pPr>
                      <a:r>
                        <a:rPr lang="en-US" sz="700" b="0" i="0" u="none" strike="noStrike">
                          <a:solidFill>
                            <a:srgbClr val="606C21"/>
                          </a:solidFill>
                          <a:latin typeface="Calibri"/>
                        </a:rPr>
                        <a:t>44%</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12"/>
                  </a:ext>
                </a:extLst>
              </a:tr>
              <a:tr h="80195">
                <a:tc>
                  <a:txBody>
                    <a:bodyPr/>
                    <a:lstStyle/>
                    <a:p>
                      <a:pPr algn="ctr" rtl="0" fontAlgn="b">
                        <a:lnSpc>
                          <a:spcPct val="70000"/>
                        </a:lnSpc>
                      </a:pPr>
                      <a:r>
                        <a:rPr lang="en-US" sz="700" b="0" i="0" u="none" strike="noStrike">
                          <a:solidFill>
                            <a:srgbClr val="AE153B"/>
                          </a:solidFill>
                          <a:latin typeface="Calibri"/>
                        </a:rPr>
                        <a:t>46%</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13"/>
                  </a:ext>
                </a:extLst>
              </a:tr>
              <a:tr h="80195">
                <a:tc>
                  <a:txBody>
                    <a:bodyPr/>
                    <a:lstStyle/>
                    <a:p>
                      <a:pPr algn="ctr" rtl="0" fontAlgn="b">
                        <a:lnSpc>
                          <a:spcPct val="70000"/>
                        </a:lnSpc>
                      </a:pPr>
                      <a:r>
                        <a:rPr lang="en-US" sz="700" b="0" i="0" u="none" strike="noStrike">
                          <a:solidFill>
                            <a:srgbClr val="0F9EB1"/>
                          </a:solidFill>
                          <a:latin typeface="Calibri"/>
                        </a:rPr>
                        <a:t>39%</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14"/>
                  </a:ext>
                </a:extLst>
              </a:tr>
              <a:tr h="80195">
                <a:tc>
                  <a:txBody>
                    <a:bodyPr/>
                    <a:lstStyle/>
                    <a:p>
                      <a:pPr algn="ctr" fontAlgn="b">
                        <a:lnSpc>
                          <a:spcPct val="70000"/>
                        </a:lnSpc>
                      </a:pPr>
                      <a:r>
                        <a:rPr lang="en-US" sz="700" b="0" i="0" u="none" strike="noStrike">
                          <a:solidFill>
                            <a:srgbClr val="000000"/>
                          </a:solidFill>
                          <a:latin typeface="Calibri"/>
                        </a:rPr>
                        <a:t> </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15"/>
                  </a:ext>
                </a:extLst>
              </a:tr>
              <a:tr h="80195">
                <a:tc>
                  <a:txBody>
                    <a:bodyPr/>
                    <a:lstStyle/>
                    <a:p>
                      <a:pPr algn="ctr" rtl="0" fontAlgn="b">
                        <a:lnSpc>
                          <a:spcPct val="70000"/>
                        </a:lnSpc>
                      </a:pPr>
                      <a:r>
                        <a:rPr lang="en-US" sz="700" b="0" i="0" u="none" strike="noStrike">
                          <a:solidFill>
                            <a:srgbClr val="532A59"/>
                          </a:solidFill>
                          <a:latin typeface="Calibri"/>
                        </a:rPr>
                        <a:t>40%</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16"/>
                  </a:ext>
                </a:extLst>
              </a:tr>
              <a:tr h="80195">
                <a:tc>
                  <a:txBody>
                    <a:bodyPr/>
                    <a:lstStyle/>
                    <a:p>
                      <a:pPr algn="ctr" rtl="0" fontAlgn="b">
                        <a:lnSpc>
                          <a:spcPct val="70000"/>
                        </a:lnSpc>
                      </a:pPr>
                      <a:r>
                        <a:rPr lang="en-US" sz="700" b="0" i="0" u="none" strike="noStrike">
                          <a:solidFill>
                            <a:srgbClr val="606C21"/>
                          </a:solidFill>
                          <a:latin typeface="Calibri"/>
                        </a:rPr>
                        <a:t>34%</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17"/>
                  </a:ext>
                </a:extLst>
              </a:tr>
              <a:tr h="80195">
                <a:tc>
                  <a:txBody>
                    <a:bodyPr/>
                    <a:lstStyle/>
                    <a:p>
                      <a:pPr algn="ctr" rtl="0" fontAlgn="b">
                        <a:lnSpc>
                          <a:spcPct val="70000"/>
                        </a:lnSpc>
                      </a:pPr>
                      <a:r>
                        <a:rPr lang="en-US" sz="700" b="0" i="0" u="none" strike="noStrike">
                          <a:solidFill>
                            <a:srgbClr val="AE153B"/>
                          </a:solidFill>
                          <a:latin typeface="Calibri"/>
                        </a:rPr>
                        <a:t>31%</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18"/>
                  </a:ext>
                </a:extLst>
              </a:tr>
              <a:tr h="80195">
                <a:tc>
                  <a:txBody>
                    <a:bodyPr/>
                    <a:lstStyle/>
                    <a:p>
                      <a:pPr algn="ctr" rtl="0" fontAlgn="b">
                        <a:lnSpc>
                          <a:spcPct val="70000"/>
                        </a:lnSpc>
                      </a:pPr>
                      <a:r>
                        <a:rPr lang="en-US" sz="700" b="0" i="0" u="none" strike="noStrike">
                          <a:solidFill>
                            <a:srgbClr val="0F9EB1"/>
                          </a:solidFill>
                          <a:latin typeface="Calibri"/>
                        </a:rPr>
                        <a:t>31%</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19"/>
                  </a:ext>
                </a:extLst>
              </a:tr>
              <a:tr h="80195">
                <a:tc>
                  <a:txBody>
                    <a:bodyPr/>
                    <a:lstStyle/>
                    <a:p>
                      <a:pPr algn="ctr" fontAlgn="b">
                        <a:lnSpc>
                          <a:spcPct val="70000"/>
                        </a:lnSpc>
                      </a:pPr>
                      <a:endParaRPr lang="en-US" sz="700" b="0" i="0" u="none" strike="noStrike">
                        <a:solidFill>
                          <a:srgbClr val="000000"/>
                        </a:solidFill>
                        <a:latin typeface="Calibri"/>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957293652"/>
                  </a:ext>
                </a:extLst>
              </a:tr>
              <a:tr h="80195">
                <a:tc>
                  <a:txBody>
                    <a:bodyPr/>
                    <a:lstStyle/>
                    <a:p>
                      <a:pPr algn="ctr" rtl="0" fontAlgn="b">
                        <a:lnSpc>
                          <a:spcPct val="70000"/>
                        </a:lnSpc>
                      </a:pPr>
                      <a:r>
                        <a:rPr lang="en-US" sz="700" b="0" i="0" u="none" strike="noStrike">
                          <a:solidFill>
                            <a:srgbClr val="532A59"/>
                          </a:solidFill>
                          <a:latin typeface="Calibri"/>
                        </a:rPr>
                        <a:t>6%</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232190227"/>
                  </a:ext>
                </a:extLst>
              </a:tr>
              <a:tr h="80195">
                <a:tc>
                  <a:txBody>
                    <a:bodyPr/>
                    <a:lstStyle/>
                    <a:p>
                      <a:pPr algn="ctr" rtl="0" fontAlgn="b">
                        <a:lnSpc>
                          <a:spcPct val="70000"/>
                        </a:lnSpc>
                      </a:pPr>
                      <a:r>
                        <a:rPr lang="en-US" sz="700" b="0" i="0" u="none" strike="noStrike">
                          <a:solidFill>
                            <a:srgbClr val="606C21"/>
                          </a:solidFill>
                          <a:latin typeface="Calibri"/>
                        </a:rPr>
                        <a:t>4%</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404854998"/>
                  </a:ext>
                </a:extLst>
              </a:tr>
              <a:tr h="80195">
                <a:tc>
                  <a:txBody>
                    <a:bodyPr/>
                    <a:lstStyle/>
                    <a:p>
                      <a:pPr algn="ctr" rtl="0" fontAlgn="b">
                        <a:lnSpc>
                          <a:spcPct val="70000"/>
                        </a:lnSpc>
                      </a:pPr>
                      <a:r>
                        <a:rPr lang="en-US" sz="700" b="0" i="0" u="none" strike="noStrike">
                          <a:solidFill>
                            <a:srgbClr val="AE153B"/>
                          </a:solidFill>
                          <a:latin typeface="Calibri"/>
                        </a:rPr>
                        <a:t>3%</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546599547"/>
                  </a:ext>
                </a:extLst>
              </a:tr>
              <a:tr h="80195">
                <a:tc>
                  <a:txBody>
                    <a:bodyPr/>
                    <a:lstStyle/>
                    <a:p>
                      <a:pPr algn="ctr" rtl="0" fontAlgn="b">
                        <a:lnSpc>
                          <a:spcPct val="70000"/>
                        </a:lnSpc>
                      </a:pPr>
                      <a:r>
                        <a:rPr lang="en-US" sz="700" b="0" i="0" u="none" strike="noStrike">
                          <a:solidFill>
                            <a:srgbClr val="0F9EB1"/>
                          </a:solidFill>
                          <a:latin typeface="Calibri"/>
                        </a:rPr>
                        <a:t>5%</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818727148"/>
                  </a:ext>
                </a:extLst>
              </a:tr>
              <a:tr h="80195">
                <a:tc>
                  <a:txBody>
                    <a:bodyPr/>
                    <a:lstStyle/>
                    <a:p>
                      <a:pPr algn="ctr" fontAlgn="b">
                        <a:lnSpc>
                          <a:spcPct val="70000"/>
                        </a:lnSpc>
                      </a:pPr>
                      <a:r>
                        <a:rPr lang="en-US" sz="700" b="0" i="0" u="none" strike="noStrike">
                          <a:solidFill>
                            <a:srgbClr val="000000"/>
                          </a:solidFill>
                          <a:latin typeface="Calibri"/>
                        </a:rPr>
                        <a:t> </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20"/>
                  </a:ext>
                </a:extLst>
              </a:tr>
              <a:tr h="80195">
                <a:tc>
                  <a:txBody>
                    <a:bodyPr/>
                    <a:lstStyle/>
                    <a:p>
                      <a:pPr algn="ctr" rtl="0" fontAlgn="b">
                        <a:lnSpc>
                          <a:spcPct val="70000"/>
                        </a:lnSpc>
                      </a:pPr>
                      <a:r>
                        <a:rPr lang="en-US" sz="700" b="0" i="0" u="none" strike="noStrike">
                          <a:solidFill>
                            <a:srgbClr val="532A59"/>
                          </a:solidFill>
                          <a:latin typeface="Calibri"/>
                        </a:rPr>
                        <a:t>43%</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21"/>
                  </a:ext>
                </a:extLst>
              </a:tr>
              <a:tr h="80195">
                <a:tc>
                  <a:txBody>
                    <a:bodyPr/>
                    <a:lstStyle/>
                    <a:p>
                      <a:pPr algn="ctr" rtl="0" fontAlgn="b">
                        <a:lnSpc>
                          <a:spcPct val="70000"/>
                        </a:lnSpc>
                      </a:pPr>
                      <a:r>
                        <a:rPr lang="en-US" sz="700" b="0" i="0" u="none" strike="noStrike">
                          <a:solidFill>
                            <a:srgbClr val="606C21"/>
                          </a:solidFill>
                          <a:latin typeface="Calibri"/>
                        </a:rPr>
                        <a:t>38%</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22"/>
                  </a:ext>
                </a:extLst>
              </a:tr>
              <a:tr h="80195">
                <a:tc>
                  <a:txBody>
                    <a:bodyPr/>
                    <a:lstStyle/>
                    <a:p>
                      <a:pPr algn="ctr" rtl="0" fontAlgn="b">
                        <a:lnSpc>
                          <a:spcPct val="70000"/>
                        </a:lnSpc>
                      </a:pPr>
                      <a:r>
                        <a:rPr lang="en-US" sz="700" b="0" i="0" u="none" strike="noStrike">
                          <a:solidFill>
                            <a:srgbClr val="AE153B"/>
                          </a:solidFill>
                          <a:latin typeface="Calibri"/>
                        </a:rPr>
                        <a:t>43%</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23"/>
                  </a:ext>
                </a:extLst>
              </a:tr>
              <a:tr h="80195">
                <a:tc>
                  <a:txBody>
                    <a:bodyPr/>
                    <a:lstStyle/>
                    <a:p>
                      <a:pPr algn="ctr" rtl="0" fontAlgn="b">
                        <a:lnSpc>
                          <a:spcPct val="70000"/>
                        </a:lnSpc>
                      </a:pPr>
                      <a:r>
                        <a:rPr lang="en-US" sz="700" b="0" i="0" u="none" strike="noStrike">
                          <a:solidFill>
                            <a:srgbClr val="0F9EB1"/>
                          </a:solidFill>
                          <a:latin typeface="Calibri"/>
                        </a:rPr>
                        <a:t>41%</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24"/>
                  </a:ext>
                </a:extLst>
              </a:tr>
              <a:tr h="80195">
                <a:tc>
                  <a:txBody>
                    <a:bodyPr/>
                    <a:lstStyle/>
                    <a:p>
                      <a:pPr algn="ctr" fontAlgn="b">
                        <a:lnSpc>
                          <a:spcPct val="70000"/>
                        </a:lnSpc>
                      </a:pPr>
                      <a:r>
                        <a:rPr lang="en-US" sz="700" b="0" i="0" u="none" strike="noStrike">
                          <a:solidFill>
                            <a:srgbClr val="000000"/>
                          </a:solidFill>
                          <a:latin typeface="Calibri"/>
                        </a:rPr>
                        <a:t> </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25"/>
                  </a:ext>
                </a:extLst>
              </a:tr>
              <a:tr h="80195">
                <a:tc>
                  <a:txBody>
                    <a:bodyPr/>
                    <a:lstStyle/>
                    <a:p>
                      <a:pPr algn="ctr" rtl="0" fontAlgn="b">
                        <a:lnSpc>
                          <a:spcPct val="70000"/>
                        </a:lnSpc>
                      </a:pPr>
                      <a:r>
                        <a:rPr lang="en-US" sz="700" b="0" i="0" u="none" strike="noStrike">
                          <a:solidFill>
                            <a:srgbClr val="532A59"/>
                          </a:solidFill>
                          <a:latin typeface="Calibri"/>
                        </a:rPr>
                        <a:t>32%</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26"/>
                  </a:ext>
                </a:extLst>
              </a:tr>
              <a:tr h="80195">
                <a:tc>
                  <a:txBody>
                    <a:bodyPr/>
                    <a:lstStyle/>
                    <a:p>
                      <a:pPr algn="ctr" rtl="0" fontAlgn="b">
                        <a:lnSpc>
                          <a:spcPct val="70000"/>
                        </a:lnSpc>
                      </a:pPr>
                      <a:r>
                        <a:rPr lang="en-US" sz="700" b="0" i="0" u="none" strike="noStrike">
                          <a:solidFill>
                            <a:srgbClr val="606C21"/>
                          </a:solidFill>
                          <a:latin typeface="Calibri"/>
                        </a:rPr>
                        <a:t>32%</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27"/>
                  </a:ext>
                </a:extLst>
              </a:tr>
              <a:tr h="80195">
                <a:tc>
                  <a:txBody>
                    <a:bodyPr/>
                    <a:lstStyle/>
                    <a:p>
                      <a:pPr algn="ctr" rtl="0" fontAlgn="b">
                        <a:lnSpc>
                          <a:spcPct val="70000"/>
                        </a:lnSpc>
                      </a:pPr>
                      <a:r>
                        <a:rPr lang="en-US" sz="700" b="0" i="0" u="none" strike="noStrike">
                          <a:solidFill>
                            <a:srgbClr val="AE153B"/>
                          </a:solidFill>
                          <a:latin typeface="Calibri"/>
                        </a:rPr>
                        <a:t>32%</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28"/>
                  </a:ext>
                </a:extLst>
              </a:tr>
              <a:tr h="80195">
                <a:tc>
                  <a:txBody>
                    <a:bodyPr/>
                    <a:lstStyle/>
                    <a:p>
                      <a:pPr algn="ctr" rtl="0" fontAlgn="b">
                        <a:lnSpc>
                          <a:spcPct val="70000"/>
                        </a:lnSpc>
                      </a:pPr>
                      <a:r>
                        <a:rPr lang="en-US" sz="700" b="0" i="0" u="none" strike="noStrike">
                          <a:solidFill>
                            <a:srgbClr val="0F9EB1"/>
                          </a:solidFill>
                          <a:latin typeface="Calibri"/>
                        </a:rPr>
                        <a:t>29%</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29"/>
                  </a:ext>
                </a:extLst>
              </a:tr>
              <a:tr h="80195">
                <a:tc>
                  <a:txBody>
                    <a:bodyPr/>
                    <a:lstStyle/>
                    <a:p>
                      <a:pPr algn="ctr" fontAlgn="b">
                        <a:lnSpc>
                          <a:spcPct val="70000"/>
                        </a:lnSpc>
                      </a:pPr>
                      <a:r>
                        <a:rPr lang="en-US" sz="700" b="0" i="0" u="none" strike="noStrike">
                          <a:solidFill>
                            <a:srgbClr val="000000"/>
                          </a:solidFill>
                          <a:latin typeface="Calibri"/>
                        </a:rPr>
                        <a:t> </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30"/>
                  </a:ext>
                </a:extLst>
              </a:tr>
              <a:tr h="80195">
                <a:tc>
                  <a:txBody>
                    <a:bodyPr/>
                    <a:lstStyle/>
                    <a:p>
                      <a:pPr algn="ctr" rtl="0" fontAlgn="b">
                        <a:lnSpc>
                          <a:spcPct val="70000"/>
                        </a:lnSpc>
                      </a:pPr>
                      <a:r>
                        <a:rPr lang="en-US" sz="700" b="0" i="0" u="none" strike="noStrike">
                          <a:solidFill>
                            <a:srgbClr val="532A59"/>
                          </a:solidFill>
                          <a:latin typeface="Calibri"/>
                        </a:rPr>
                        <a:t>35%</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31"/>
                  </a:ext>
                </a:extLst>
              </a:tr>
              <a:tr h="80195">
                <a:tc>
                  <a:txBody>
                    <a:bodyPr/>
                    <a:lstStyle/>
                    <a:p>
                      <a:pPr algn="ctr" rtl="0" fontAlgn="b">
                        <a:lnSpc>
                          <a:spcPct val="70000"/>
                        </a:lnSpc>
                      </a:pPr>
                      <a:r>
                        <a:rPr lang="en-US" sz="700" b="0" i="0" u="none" strike="noStrike">
                          <a:solidFill>
                            <a:srgbClr val="606C21"/>
                          </a:solidFill>
                          <a:latin typeface="Calibri"/>
                        </a:rPr>
                        <a:t>33%</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32"/>
                  </a:ext>
                </a:extLst>
              </a:tr>
              <a:tr h="80195">
                <a:tc>
                  <a:txBody>
                    <a:bodyPr/>
                    <a:lstStyle/>
                    <a:p>
                      <a:pPr algn="ctr" rtl="0" fontAlgn="b">
                        <a:lnSpc>
                          <a:spcPct val="70000"/>
                        </a:lnSpc>
                      </a:pPr>
                      <a:r>
                        <a:rPr lang="en-US" sz="700" b="0" i="0" u="none" strike="noStrike">
                          <a:solidFill>
                            <a:srgbClr val="AE153B"/>
                          </a:solidFill>
                          <a:latin typeface="Calibri"/>
                        </a:rPr>
                        <a:t>33%</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33"/>
                  </a:ext>
                </a:extLst>
              </a:tr>
              <a:tr h="80195">
                <a:tc>
                  <a:txBody>
                    <a:bodyPr/>
                    <a:lstStyle/>
                    <a:p>
                      <a:pPr algn="ctr" rtl="0" fontAlgn="b">
                        <a:lnSpc>
                          <a:spcPct val="70000"/>
                        </a:lnSpc>
                      </a:pPr>
                      <a:r>
                        <a:rPr lang="en-US" sz="700" b="0" i="0" u="none" strike="noStrike">
                          <a:solidFill>
                            <a:srgbClr val="0F9EB1"/>
                          </a:solidFill>
                          <a:latin typeface="Calibri"/>
                        </a:rPr>
                        <a:t>22%</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34"/>
                  </a:ext>
                </a:extLst>
              </a:tr>
              <a:tr h="80195">
                <a:tc>
                  <a:txBody>
                    <a:bodyPr/>
                    <a:lstStyle/>
                    <a:p>
                      <a:pPr algn="ctr" fontAlgn="b">
                        <a:lnSpc>
                          <a:spcPct val="70000"/>
                        </a:lnSpc>
                      </a:pPr>
                      <a:r>
                        <a:rPr lang="en-US" sz="700" b="0" i="0" u="none" strike="noStrike">
                          <a:solidFill>
                            <a:srgbClr val="000000"/>
                          </a:solidFill>
                          <a:latin typeface="Calibri"/>
                        </a:rPr>
                        <a:t> </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35"/>
                  </a:ext>
                </a:extLst>
              </a:tr>
              <a:tr h="80195">
                <a:tc>
                  <a:txBody>
                    <a:bodyPr/>
                    <a:lstStyle/>
                    <a:p>
                      <a:pPr algn="ctr" rtl="0" fontAlgn="b">
                        <a:lnSpc>
                          <a:spcPct val="70000"/>
                        </a:lnSpc>
                      </a:pPr>
                      <a:r>
                        <a:rPr lang="en-US" sz="700" b="0" i="0" u="none" strike="noStrike">
                          <a:solidFill>
                            <a:srgbClr val="532A59"/>
                          </a:solidFill>
                          <a:latin typeface="Calibri"/>
                        </a:rPr>
                        <a:t>9%</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36"/>
                  </a:ext>
                </a:extLst>
              </a:tr>
              <a:tr h="80195">
                <a:tc>
                  <a:txBody>
                    <a:bodyPr/>
                    <a:lstStyle/>
                    <a:p>
                      <a:pPr algn="ctr" rtl="0" fontAlgn="b">
                        <a:lnSpc>
                          <a:spcPct val="70000"/>
                        </a:lnSpc>
                      </a:pPr>
                      <a:r>
                        <a:rPr lang="en-US" sz="700" b="0" i="0" u="none" strike="noStrike">
                          <a:solidFill>
                            <a:srgbClr val="606C21"/>
                          </a:solidFill>
                          <a:latin typeface="Calibri"/>
                        </a:rPr>
                        <a:t>10%</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37"/>
                  </a:ext>
                </a:extLst>
              </a:tr>
              <a:tr h="80195">
                <a:tc>
                  <a:txBody>
                    <a:bodyPr/>
                    <a:lstStyle/>
                    <a:p>
                      <a:pPr algn="ctr" rtl="0" fontAlgn="b">
                        <a:lnSpc>
                          <a:spcPct val="70000"/>
                        </a:lnSpc>
                      </a:pPr>
                      <a:r>
                        <a:rPr lang="en-US" sz="700" b="0" i="0" u="none" strike="noStrike">
                          <a:solidFill>
                            <a:srgbClr val="AE153B"/>
                          </a:solidFill>
                          <a:latin typeface="Calibri"/>
                        </a:rPr>
                        <a:t>7%</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38"/>
                  </a:ext>
                </a:extLst>
              </a:tr>
              <a:tr h="80195">
                <a:tc>
                  <a:txBody>
                    <a:bodyPr/>
                    <a:lstStyle/>
                    <a:p>
                      <a:pPr algn="ctr" rtl="0" fontAlgn="b">
                        <a:lnSpc>
                          <a:spcPct val="70000"/>
                        </a:lnSpc>
                      </a:pPr>
                      <a:r>
                        <a:rPr lang="en-US" sz="700" b="0" i="0" u="none" strike="noStrike">
                          <a:solidFill>
                            <a:srgbClr val="0F9EB1"/>
                          </a:solidFill>
                          <a:latin typeface="Calibri"/>
                        </a:rPr>
                        <a:t>3%</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39"/>
                  </a:ext>
                </a:extLst>
              </a:tr>
              <a:tr h="80195">
                <a:tc>
                  <a:txBody>
                    <a:bodyPr/>
                    <a:lstStyle/>
                    <a:p>
                      <a:pPr algn="ctr" fontAlgn="b">
                        <a:lnSpc>
                          <a:spcPct val="70000"/>
                        </a:lnSpc>
                      </a:pPr>
                      <a:r>
                        <a:rPr lang="en-US" sz="700" b="0" i="0" u="none" strike="noStrike">
                          <a:solidFill>
                            <a:srgbClr val="000000"/>
                          </a:solidFill>
                          <a:latin typeface="Calibri"/>
                        </a:rPr>
                        <a:t> </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40"/>
                  </a:ext>
                </a:extLst>
              </a:tr>
              <a:tr h="80195">
                <a:tc>
                  <a:txBody>
                    <a:bodyPr/>
                    <a:lstStyle/>
                    <a:p>
                      <a:pPr algn="ctr" rtl="0" fontAlgn="b">
                        <a:lnSpc>
                          <a:spcPct val="70000"/>
                        </a:lnSpc>
                      </a:pPr>
                      <a:r>
                        <a:rPr lang="en-US" sz="700" b="0" i="0" u="none" strike="noStrike">
                          <a:solidFill>
                            <a:srgbClr val="532A59"/>
                          </a:solidFill>
                          <a:latin typeface="Calibri"/>
                        </a:rPr>
                        <a:t>6%</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41"/>
                  </a:ext>
                </a:extLst>
              </a:tr>
              <a:tr h="80195">
                <a:tc>
                  <a:txBody>
                    <a:bodyPr/>
                    <a:lstStyle/>
                    <a:p>
                      <a:pPr algn="ctr" rtl="0" fontAlgn="b">
                        <a:lnSpc>
                          <a:spcPct val="70000"/>
                        </a:lnSpc>
                      </a:pPr>
                      <a:r>
                        <a:rPr lang="en-US" sz="700" b="0" i="0" u="none" strike="noStrike">
                          <a:solidFill>
                            <a:srgbClr val="606C21"/>
                          </a:solidFill>
                          <a:latin typeface="Calibri"/>
                        </a:rPr>
                        <a:t>6%</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42"/>
                  </a:ext>
                </a:extLst>
              </a:tr>
              <a:tr h="80195">
                <a:tc>
                  <a:txBody>
                    <a:bodyPr/>
                    <a:lstStyle/>
                    <a:p>
                      <a:pPr algn="ctr" rtl="0" fontAlgn="b">
                        <a:lnSpc>
                          <a:spcPct val="70000"/>
                        </a:lnSpc>
                      </a:pPr>
                      <a:r>
                        <a:rPr lang="en-US" sz="700" b="0" i="0" u="none" strike="noStrike">
                          <a:solidFill>
                            <a:srgbClr val="AE153B"/>
                          </a:solidFill>
                          <a:latin typeface="Calibri"/>
                        </a:rPr>
                        <a:t>8%</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43"/>
                  </a:ext>
                </a:extLst>
              </a:tr>
              <a:tr h="80195">
                <a:tc>
                  <a:txBody>
                    <a:bodyPr/>
                    <a:lstStyle/>
                    <a:p>
                      <a:pPr algn="ctr" rtl="0" fontAlgn="b">
                        <a:lnSpc>
                          <a:spcPct val="70000"/>
                        </a:lnSpc>
                      </a:pPr>
                      <a:r>
                        <a:rPr lang="en-US" sz="700" b="0" i="0" u="none" strike="noStrike">
                          <a:solidFill>
                            <a:srgbClr val="0F9EB1"/>
                          </a:solidFill>
                          <a:latin typeface="Calibri"/>
                        </a:rPr>
                        <a:t>4%</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44"/>
                  </a:ext>
                </a:extLst>
              </a:tr>
              <a:tr h="80195">
                <a:tc>
                  <a:txBody>
                    <a:bodyPr/>
                    <a:lstStyle/>
                    <a:p>
                      <a:pPr algn="ctr" fontAlgn="b">
                        <a:lnSpc>
                          <a:spcPct val="70000"/>
                        </a:lnSpc>
                      </a:pPr>
                      <a:r>
                        <a:rPr lang="en-US" sz="700" b="0" i="0" u="none" strike="noStrike">
                          <a:solidFill>
                            <a:srgbClr val="000000"/>
                          </a:solidFill>
                          <a:latin typeface="Calibri"/>
                        </a:rPr>
                        <a:t> </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45"/>
                  </a:ext>
                </a:extLst>
              </a:tr>
              <a:tr h="80195">
                <a:tc>
                  <a:txBody>
                    <a:bodyPr/>
                    <a:lstStyle/>
                    <a:p>
                      <a:pPr algn="ctr" rtl="0" fontAlgn="b">
                        <a:lnSpc>
                          <a:spcPct val="70000"/>
                        </a:lnSpc>
                      </a:pPr>
                      <a:r>
                        <a:rPr lang="en-US" sz="700" b="0" i="0" u="none" strike="noStrike">
                          <a:solidFill>
                            <a:srgbClr val="532A59"/>
                          </a:solidFill>
                          <a:latin typeface="Calibri"/>
                        </a:rPr>
                        <a:t>3%</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46"/>
                  </a:ext>
                </a:extLst>
              </a:tr>
              <a:tr h="80195">
                <a:tc>
                  <a:txBody>
                    <a:bodyPr/>
                    <a:lstStyle/>
                    <a:p>
                      <a:pPr algn="ctr" rtl="0" fontAlgn="b">
                        <a:lnSpc>
                          <a:spcPct val="70000"/>
                        </a:lnSpc>
                      </a:pPr>
                      <a:r>
                        <a:rPr lang="en-US" sz="700" b="0" i="0" u="none" strike="noStrike">
                          <a:solidFill>
                            <a:srgbClr val="606C21"/>
                          </a:solidFill>
                          <a:latin typeface="Calibri"/>
                        </a:rPr>
                        <a:t>3%</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47"/>
                  </a:ext>
                </a:extLst>
              </a:tr>
              <a:tr h="80195">
                <a:tc>
                  <a:txBody>
                    <a:bodyPr/>
                    <a:lstStyle/>
                    <a:p>
                      <a:pPr algn="ctr" rtl="0" fontAlgn="b">
                        <a:lnSpc>
                          <a:spcPct val="70000"/>
                        </a:lnSpc>
                      </a:pPr>
                      <a:r>
                        <a:rPr lang="en-US" sz="700" b="0" i="0" u="none" strike="noStrike">
                          <a:solidFill>
                            <a:srgbClr val="AE153B"/>
                          </a:solidFill>
                          <a:latin typeface="Calibri"/>
                        </a:rPr>
                        <a:t>6%</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48"/>
                  </a:ext>
                </a:extLst>
              </a:tr>
              <a:tr h="80195">
                <a:tc>
                  <a:txBody>
                    <a:bodyPr/>
                    <a:lstStyle/>
                    <a:p>
                      <a:pPr algn="ctr" rtl="0" fontAlgn="b">
                        <a:lnSpc>
                          <a:spcPct val="70000"/>
                        </a:lnSpc>
                      </a:pPr>
                      <a:r>
                        <a:rPr lang="en-US" sz="700" b="0" i="0" u="none" strike="noStrike" dirty="0">
                          <a:solidFill>
                            <a:srgbClr val="0F9EB1"/>
                          </a:solidFill>
                          <a:latin typeface="Calibri"/>
                        </a:rPr>
                        <a:t>15%</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49"/>
                  </a:ext>
                </a:extLst>
              </a:tr>
            </a:tbl>
          </a:graphicData>
        </a:graphic>
      </p:graphicFrame>
      <p:sp>
        <p:nvSpPr>
          <p:cNvPr id="10" name="Isosceles Triangle 9">
            <a:extLst>
              <a:ext uri="{FF2B5EF4-FFF2-40B4-BE49-F238E27FC236}">
                <a16:creationId xmlns:a16="http://schemas.microsoft.com/office/drawing/2014/main" id="{6F6BA0DC-8A7E-08E8-8C01-C14FF04AD3CD}"/>
              </a:ext>
              <a:ext uri="{C183D7F6-B498-43B3-948B-1728B52AA6E4}">
                <adec:decorative xmlns:adec="http://schemas.microsoft.com/office/drawing/2017/decorative" val="1"/>
              </a:ext>
            </a:extLst>
          </p:cNvPr>
          <p:cNvSpPr/>
          <p:nvPr/>
        </p:nvSpPr>
        <p:spPr bwMode="ltGray">
          <a:xfrm>
            <a:off x="3967741" y="3186743"/>
            <a:ext cx="72000" cy="72000"/>
          </a:xfrm>
          <a:prstGeom prst="triangle">
            <a:avLst/>
          </a:prstGeom>
          <a:solidFill>
            <a:schemeClr val="accent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a:p>
        </p:txBody>
      </p:sp>
      <p:sp>
        <p:nvSpPr>
          <p:cNvPr id="12" name="Isosceles Triangle 11">
            <a:extLst>
              <a:ext uri="{FF2B5EF4-FFF2-40B4-BE49-F238E27FC236}">
                <a16:creationId xmlns:a16="http://schemas.microsoft.com/office/drawing/2014/main" id="{C5EF72AC-17A7-6CD1-7DC8-193534E2E795}"/>
              </a:ext>
              <a:ext uri="{C183D7F6-B498-43B3-948B-1728B52AA6E4}">
                <adec:decorative xmlns:adec="http://schemas.microsoft.com/office/drawing/2017/decorative" val="1"/>
              </a:ext>
            </a:extLst>
          </p:cNvPr>
          <p:cNvSpPr/>
          <p:nvPr/>
        </p:nvSpPr>
        <p:spPr bwMode="ltGray">
          <a:xfrm rot="10800000">
            <a:off x="4414167" y="4391518"/>
            <a:ext cx="72000" cy="72000"/>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a:p>
        </p:txBody>
      </p:sp>
      <p:sp>
        <p:nvSpPr>
          <p:cNvPr id="13" name="Isosceles Triangle 12">
            <a:extLst>
              <a:ext uri="{FF2B5EF4-FFF2-40B4-BE49-F238E27FC236}">
                <a16:creationId xmlns:a16="http://schemas.microsoft.com/office/drawing/2014/main" id="{CF581325-24E2-375A-1153-A3DE78A009BB}"/>
              </a:ext>
              <a:ext uri="{C183D7F6-B498-43B3-948B-1728B52AA6E4}">
                <adec:decorative xmlns:adec="http://schemas.microsoft.com/office/drawing/2017/decorative" val="1"/>
              </a:ext>
            </a:extLst>
          </p:cNvPr>
          <p:cNvSpPr/>
          <p:nvPr/>
        </p:nvSpPr>
        <p:spPr bwMode="ltGray">
          <a:xfrm rot="10800000">
            <a:off x="3789363" y="4793602"/>
            <a:ext cx="72000" cy="72000"/>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a:p>
        </p:txBody>
      </p:sp>
      <p:sp>
        <p:nvSpPr>
          <p:cNvPr id="14" name="Isosceles Triangle 13">
            <a:extLst>
              <a:ext uri="{FF2B5EF4-FFF2-40B4-BE49-F238E27FC236}">
                <a16:creationId xmlns:a16="http://schemas.microsoft.com/office/drawing/2014/main" id="{99F59C54-FFAB-4D87-2D60-63C516D688D2}"/>
              </a:ext>
              <a:ext uri="{C183D7F6-B498-43B3-948B-1728B52AA6E4}">
                <adec:decorative xmlns:adec="http://schemas.microsoft.com/office/drawing/2017/decorative" val="1"/>
              </a:ext>
            </a:extLst>
          </p:cNvPr>
          <p:cNvSpPr/>
          <p:nvPr/>
        </p:nvSpPr>
        <p:spPr bwMode="ltGray">
          <a:xfrm>
            <a:off x="4129766" y="3271768"/>
            <a:ext cx="72000" cy="72000"/>
          </a:xfrm>
          <a:prstGeom prst="triangle">
            <a:avLst/>
          </a:prstGeom>
          <a:solidFill>
            <a:schemeClr val="accent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a:p>
        </p:txBody>
      </p:sp>
      <p:sp>
        <p:nvSpPr>
          <p:cNvPr id="15" name="Isosceles Triangle 14">
            <a:extLst>
              <a:ext uri="{FF2B5EF4-FFF2-40B4-BE49-F238E27FC236}">
                <a16:creationId xmlns:a16="http://schemas.microsoft.com/office/drawing/2014/main" id="{7DC824E9-2F3D-A8D7-1ED1-C67160C242E1}"/>
              </a:ext>
              <a:ext uri="{C183D7F6-B498-43B3-948B-1728B52AA6E4}">
                <adec:decorative xmlns:adec="http://schemas.microsoft.com/office/drawing/2017/decorative" val="1"/>
              </a:ext>
            </a:extLst>
          </p:cNvPr>
          <p:cNvSpPr/>
          <p:nvPr/>
        </p:nvSpPr>
        <p:spPr bwMode="ltGray">
          <a:xfrm>
            <a:off x="6187969" y="1846569"/>
            <a:ext cx="72000" cy="72000"/>
          </a:xfrm>
          <a:prstGeom prst="triangle">
            <a:avLst/>
          </a:prstGeom>
          <a:solidFill>
            <a:schemeClr val="accent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a:p>
        </p:txBody>
      </p:sp>
      <p:sp>
        <p:nvSpPr>
          <p:cNvPr id="16" name="Isosceles Triangle 15">
            <a:extLst>
              <a:ext uri="{FF2B5EF4-FFF2-40B4-BE49-F238E27FC236}">
                <a16:creationId xmlns:a16="http://schemas.microsoft.com/office/drawing/2014/main" id="{25DEFC99-744B-897F-CDFF-B54B0F4795F4}"/>
              </a:ext>
              <a:ext uri="{C183D7F6-B498-43B3-948B-1728B52AA6E4}">
                <adec:decorative xmlns:adec="http://schemas.microsoft.com/office/drawing/2017/decorative" val="1"/>
              </a:ext>
            </a:extLst>
          </p:cNvPr>
          <p:cNvSpPr/>
          <p:nvPr/>
        </p:nvSpPr>
        <p:spPr bwMode="ltGray">
          <a:xfrm>
            <a:off x="5678031" y="2252579"/>
            <a:ext cx="72000" cy="72000"/>
          </a:xfrm>
          <a:prstGeom prst="triangle">
            <a:avLst/>
          </a:prstGeom>
          <a:solidFill>
            <a:schemeClr val="accent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a:p>
        </p:txBody>
      </p:sp>
      <p:sp>
        <p:nvSpPr>
          <p:cNvPr id="17" name="Isosceles Triangle 16">
            <a:extLst>
              <a:ext uri="{FF2B5EF4-FFF2-40B4-BE49-F238E27FC236}">
                <a16:creationId xmlns:a16="http://schemas.microsoft.com/office/drawing/2014/main" id="{885845B1-99C1-9577-652F-53FCAD91F769}"/>
              </a:ext>
              <a:ext uri="{C183D7F6-B498-43B3-948B-1728B52AA6E4}">
                <adec:decorative xmlns:adec="http://schemas.microsoft.com/office/drawing/2017/decorative" val="1"/>
              </a:ext>
            </a:extLst>
          </p:cNvPr>
          <p:cNvSpPr/>
          <p:nvPr/>
        </p:nvSpPr>
        <p:spPr bwMode="ltGray">
          <a:xfrm>
            <a:off x="5312069" y="3828434"/>
            <a:ext cx="72000" cy="72000"/>
          </a:xfrm>
          <a:prstGeom prst="triangle">
            <a:avLst/>
          </a:prstGeom>
          <a:solidFill>
            <a:schemeClr val="accent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a:p>
        </p:txBody>
      </p:sp>
      <p:sp>
        <p:nvSpPr>
          <p:cNvPr id="18" name="Isosceles Triangle 17">
            <a:extLst>
              <a:ext uri="{FF2B5EF4-FFF2-40B4-BE49-F238E27FC236}">
                <a16:creationId xmlns:a16="http://schemas.microsoft.com/office/drawing/2014/main" id="{8FD80623-60AA-09AB-C2BC-09AA727FC264}"/>
              </a:ext>
              <a:ext uri="{C183D7F6-B498-43B3-948B-1728B52AA6E4}">
                <adec:decorative xmlns:adec="http://schemas.microsoft.com/office/drawing/2017/decorative" val="1"/>
              </a:ext>
            </a:extLst>
          </p:cNvPr>
          <p:cNvSpPr/>
          <p:nvPr/>
        </p:nvSpPr>
        <p:spPr bwMode="ltGray">
          <a:xfrm rot="10800000">
            <a:off x="3716993" y="5811493"/>
            <a:ext cx="72000" cy="72000"/>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a:p>
        </p:txBody>
      </p:sp>
      <p:sp>
        <p:nvSpPr>
          <p:cNvPr id="9" name="Text Placeholder 4">
            <a:extLst>
              <a:ext uri="{FF2B5EF4-FFF2-40B4-BE49-F238E27FC236}">
                <a16:creationId xmlns:a16="http://schemas.microsoft.com/office/drawing/2014/main" id="{99B0E2E4-C6D6-413D-9A4D-C76EC97D8739}"/>
              </a:ext>
            </a:extLst>
          </p:cNvPr>
          <p:cNvSpPr txBox="1">
            <a:spLocks/>
          </p:cNvSpPr>
          <p:nvPr/>
        </p:nvSpPr>
        <p:spPr>
          <a:xfrm>
            <a:off x="11253" y="5972438"/>
            <a:ext cx="9046078" cy="880439"/>
          </a:xfrm>
          <a:prstGeom prst="rect">
            <a:avLst/>
          </a:prstGeom>
        </p:spPr>
        <p:txBody>
          <a:bodyPr/>
          <a:lstStyle>
            <a:lvl1pPr marL="0" indent="0" algn="l" defTabSz="457200" rtl="0" eaLnBrk="1" latinLnBrk="0" hangingPunct="1">
              <a:spcBef>
                <a:spcPct val="20000"/>
              </a:spcBef>
              <a:buFont typeface="Arial"/>
              <a:buNone/>
              <a:defRPr sz="1000" kern="1200" baseline="0">
                <a:ln>
                  <a:noFill/>
                </a:ln>
                <a:solidFill>
                  <a:schemeClr val="bg1"/>
                </a:solidFill>
                <a:effectLst/>
                <a:latin typeface="+mj-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spcBef>
                <a:spcPts val="200"/>
              </a:spcBef>
              <a:tabLst>
                <a:tab pos="8229600" algn="r"/>
              </a:tabLst>
            </a:pPr>
            <a:r>
              <a:rPr lang="en-GB" dirty="0"/>
              <a:t>Source: </a:t>
            </a:r>
            <a:r>
              <a:rPr lang="en-CA" dirty="0"/>
              <a:t>Ofcom News Consumption Survey 2022 – </a:t>
            </a:r>
            <a:r>
              <a:rPr lang="en-CA" dirty="0">
                <a:solidFill>
                  <a:srgbClr val="FFFF00"/>
                </a:solidFill>
              </a:rPr>
              <a:t>COMBINED F2F &amp; ONLINE </a:t>
            </a:r>
            <a:r>
              <a:rPr lang="en-CA" dirty="0"/>
              <a:t>sample</a:t>
            </a:r>
          </a:p>
          <a:p>
            <a:pPr>
              <a:spcBef>
                <a:spcPts val="100"/>
              </a:spcBef>
            </a:pPr>
            <a:r>
              <a:rPr lang="en-GB" dirty="0"/>
              <a:t>Question: </a:t>
            </a:r>
            <a:r>
              <a:rPr lang="en-US" dirty="0"/>
              <a:t>C1. Which of the following platforms do you use for news nowadays?    </a:t>
            </a:r>
            <a:r>
              <a:rPr lang="en-GB" dirty="0"/>
              <a:t>Base: All adults 16+ 2022 W2* – England=1806, Scotland=344, Wales=337, NI=305</a:t>
            </a:r>
          </a:p>
          <a:p>
            <a:pPr>
              <a:spcBef>
                <a:spcPts val="100"/>
              </a:spcBef>
              <a:tabLst>
                <a:tab pos="8229600" algn="r"/>
              </a:tabLst>
            </a:pPr>
            <a:r>
              <a:rPr lang="en-GB" dirty="0"/>
              <a:t>*2022 W1, and </a:t>
            </a:r>
            <a:r>
              <a:rPr lang="en-CA" dirty="0"/>
              <a:t>2021, data not shown because face-to-face fieldwork was not possible during Covid-19 pandemic   </a:t>
            </a:r>
            <a:r>
              <a:rPr lang="en-GB" dirty="0"/>
              <a:t>**Internet includes use of social media, podcasts and all other websites/apps accessed via any device   ***Other websites/apps includes any non-social media internet source (excluding podcasts)</a:t>
            </a:r>
          </a:p>
          <a:p>
            <a:pPr>
              <a:spcBef>
                <a:spcPts val="100"/>
              </a:spcBef>
              <a:tabLst>
                <a:tab pos="8229600" algn="r"/>
              </a:tabLst>
            </a:pPr>
            <a:r>
              <a:rPr lang="en-US" dirty="0"/>
              <a:t>Green/red triangles </a:t>
            </a:r>
            <a:r>
              <a:rPr lang="en-GB" dirty="0"/>
              <a:t>indicate statistically significant differences between 2022 and 2020 (at 99% confidence level)</a:t>
            </a:r>
          </a:p>
        </p:txBody>
      </p:sp>
    </p:spTree>
    <p:extLst>
      <p:ext uri="{BB962C8B-B14F-4D97-AF65-F5344CB8AC3E}">
        <p14:creationId xmlns:p14="http://schemas.microsoft.com/office/powerpoint/2010/main" val="26938072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927BACEA-8E18-4DC8-ACAB-D7FAA3BB3A67}"/>
              </a:ext>
            </a:extLst>
          </p:cNvPr>
          <p:cNvSpPr>
            <a:spLocks noGrp="1"/>
          </p:cNvSpPr>
          <p:nvPr>
            <p:ph type="title"/>
          </p:nvPr>
        </p:nvSpPr>
        <p:spPr>
          <a:xfrm>
            <a:off x="96334" y="1258308"/>
            <a:ext cx="9046078" cy="300991"/>
          </a:xfrm>
          <a:prstGeom prst="rect">
            <a:avLst/>
          </a:prstGeom>
        </p:spPr>
        <p:txBody>
          <a:bodyPr/>
          <a:lstStyle/>
          <a:p>
            <a:r>
              <a:rPr lang="en-GB" kern="0">
                <a:cs typeface="Arial" pitchFamily="34" charset="0"/>
              </a:rPr>
              <a:t>Top sources for news in general nowadays 2022* – by Nation</a:t>
            </a:r>
            <a:br>
              <a:rPr lang="en-GB">
                <a:latin typeface="+mn-lt"/>
                <a:cs typeface="Arial" pitchFamily="34" charset="0"/>
              </a:rPr>
            </a:br>
            <a:r>
              <a:rPr lang="en-GB" sz="1100" i="1" kern="0">
                <a:cs typeface="Arial" pitchFamily="34" charset="0"/>
              </a:rPr>
              <a:t>All adults 16+ in each Nation</a:t>
            </a:r>
            <a:endParaRPr lang="en-GB">
              <a:latin typeface="+mn-lt"/>
              <a:cs typeface="Arial" pitchFamily="34" charset="0"/>
            </a:endParaRPr>
          </a:p>
        </p:txBody>
      </p:sp>
      <p:sp>
        <p:nvSpPr>
          <p:cNvPr id="4" name="Text Placeholder 3"/>
          <p:cNvSpPr>
            <a:spLocks noGrp="1"/>
          </p:cNvSpPr>
          <p:nvPr>
            <p:ph type="body" sz="quarter" idx="14"/>
          </p:nvPr>
        </p:nvSpPr>
        <p:spPr>
          <a:xfrm>
            <a:off x="96587" y="321780"/>
            <a:ext cx="7542464" cy="705057"/>
          </a:xfrm>
          <a:prstGeom prst="rect">
            <a:avLst/>
          </a:prstGeom>
        </p:spPr>
        <p:txBody>
          <a:bodyPr anchor="t" anchorCtr="0"/>
          <a:lstStyle/>
          <a:p>
            <a:pPr>
              <a:lnSpc>
                <a:spcPts val="1800"/>
              </a:lnSpc>
            </a:pPr>
            <a:r>
              <a:rPr lang="en-GB" sz="1800" dirty="0"/>
              <a:t>BBC One is the most used news source in England, Scotland and Wales, and joint most-used alongside ITV/UTV in Northern Ireland, for general news</a:t>
            </a:r>
          </a:p>
          <a:p>
            <a:pPr>
              <a:lnSpc>
                <a:spcPts val="1800"/>
              </a:lnSpc>
            </a:pPr>
            <a:endParaRPr lang="en-GB" sz="1800" dirty="0"/>
          </a:p>
        </p:txBody>
      </p:sp>
      <p:sp>
        <p:nvSpPr>
          <p:cNvPr id="6" name="Title 1">
            <a:extLst>
              <a:ext uri="{FF2B5EF4-FFF2-40B4-BE49-F238E27FC236}">
                <a16:creationId xmlns:a16="http://schemas.microsoft.com/office/drawing/2014/main" id="{B3A7A332-6CA2-4C97-9121-9DBEBE0340E3}"/>
              </a:ext>
            </a:extLst>
          </p:cNvPr>
          <p:cNvSpPr txBox="1">
            <a:spLocks/>
          </p:cNvSpPr>
          <p:nvPr/>
        </p:nvSpPr>
        <p:spPr>
          <a:xfrm>
            <a:off x="97922" y="984294"/>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dirty="0">
                <a:latin typeface="+mn-lt"/>
                <a:cs typeface="Arial" pitchFamily="34" charset="0"/>
              </a:rPr>
              <a:t>Figure 11.2</a:t>
            </a:r>
            <a:br>
              <a:rPr lang="en-GB" sz="1800" b="1" dirty="0">
                <a:latin typeface="+mn-lt"/>
                <a:cs typeface="Arial" pitchFamily="34" charset="0"/>
              </a:rPr>
            </a:br>
            <a:endParaRPr lang="en-GB" sz="1800" b="1" dirty="0">
              <a:latin typeface="+mn-lt"/>
              <a:cs typeface="Arial" pitchFamily="34" charset="0"/>
            </a:endParaRPr>
          </a:p>
        </p:txBody>
      </p:sp>
      <p:graphicFrame>
        <p:nvGraphicFramePr>
          <p:cNvPr id="11" name="Chart Placeholder 10" descr="This chart shows the top sources used to access general news nowadays by nation – using the 2022 combined F2F &amp; online data. BBC One is the most used platform for accessing news within England (53%), Scotland (51%), Wales (61%) and Northern Ireland (56%). ITV/UTV is used by 54% in Northern Ireland.">
            <a:extLst>
              <a:ext uri="{FF2B5EF4-FFF2-40B4-BE49-F238E27FC236}">
                <a16:creationId xmlns:a16="http://schemas.microsoft.com/office/drawing/2014/main" id="{A4AD9BD9-C16C-269C-B47C-97F121B7EC2D}"/>
              </a:ext>
            </a:extLst>
          </p:cNvPr>
          <p:cNvGraphicFramePr>
            <a:graphicFrameLocks/>
          </p:cNvGraphicFramePr>
          <p:nvPr>
            <p:extLst>
              <p:ext uri="{D42A27DB-BD31-4B8C-83A1-F6EECF244321}">
                <p14:modId xmlns:p14="http://schemas.microsoft.com/office/powerpoint/2010/main" val="1844437083"/>
              </p:ext>
            </p:extLst>
          </p:nvPr>
        </p:nvGraphicFramePr>
        <p:xfrm>
          <a:off x="358542" y="1534416"/>
          <a:ext cx="7108786" cy="44891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Table 11">
            <a:extLst>
              <a:ext uri="{FF2B5EF4-FFF2-40B4-BE49-F238E27FC236}">
                <a16:creationId xmlns:a16="http://schemas.microsoft.com/office/drawing/2014/main" id="{9E65021E-BBF7-B396-9491-4C161B9A78D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49528890"/>
              </p:ext>
            </p:extLst>
          </p:nvPr>
        </p:nvGraphicFramePr>
        <p:xfrm>
          <a:off x="7959806" y="1447438"/>
          <a:ext cx="387706" cy="4436470"/>
        </p:xfrm>
        <a:graphic>
          <a:graphicData uri="http://schemas.openxmlformats.org/drawingml/2006/table">
            <a:tbl>
              <a:tblPr/>
              <a:tblGrid>
                <a:gridCol w="387706">
                  <a:extLst>
                    <a:ext uri="{9D8B030D-6E8A-4147-A177-3AD203B41FA5}">
                      <a16:colId xmlns:a16="http://schemas.microsoft.com/office/drawing/2014/main" val="20000"/>
                    </a:ext>
                  </a:extLst>
                </a:gridCol>
              </a:tblGrid>
              <a:tr h="142210">
                <a:tc>
                  <a:txBody>
                    <a:bodyPr/>
                    <a:lstStyle/>
                    <a:p>
                      <a:pPr algn="ctr" fontAlgn="b">
                        <a:lnSpc>
                          <a:spcPct val="100000"/>
                        </a:lnSpc>
                      </a:pPr>
                      <a:r>
                        <a:rPr lang="en-US" sz="1000" b="1" i="0" u="none" strike="noStrike">
                          <a:solidFill>
                            <a:srgbClr val="000000"/>
                          </a:solidFill>
                          <a:latin typeface="Calibri"/>
                        </a:rPr>
                        <a:t>2020</a:t>
                      </a:r>
                    </a:p>
                  </a:txBody>
                  <a:tcPr marL="0" marR="0" marT="0" marB="0">
                    <a:lnL>
                      <a:noFill/>
                    </a:lnL>
                    <a:lnR>
                      <a:noFill/>
                    </a:lnR>
                    <a:lnT>
                      <a:noFill/>
                    </a:lnT>
                    <a:lnB w="3175"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87430">
                <a:tc>
                  <a:txBody>
                    <a:bodyPr/>
                    <a:lstStyle/>
                    <a:p>
                      <a:pPr algn="ctr" rtl="0" fontAlgn="b">
                        <a:lnSpc>
                          <a:spcPct val="70000"/>
                        </a:lnSpc>
                      </a:pPr>
                      <a:r>
                        <a:rPr lang="en-US" sz="700" b="0" i="0" u="none" strike="noStrike">
                          <a:solidFill>
                            <a:srgbClr val="532A59"/>
                          </a:solidFill>
                          <a:latin typeface="Calibri"/>
                        </a:rPr>
                        <a:t>57%</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1"/>
                  </a:ext>
                </a:extLst>
              </a:tr>
              <a:tr h="87430">
                <a:tc>
                  <a:txBody>
                    <a:bodyPr/>
                    <a:lstStyle/>
                    <a:p>
                      <a:pPr algn="ctr" rtl="0" fontAlgn="b">
                        <a:lnSpc>
                          <a:spcPct val="70000"/>
                        </a:lnSpc>
                      </a:pPr>
                      <a:r>
                        <a:rPr lang="en-US" sz="700" b="0" i="0" u="none" strike="noStrike">
                          <a:solidFill>
                            <a:srgbClr val="606C21"/>
                          </a:solidFill>
                          <a:latin typeface="Calibri"/>
                        </a:rPr>
                        <a:t>42%</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2"/>
                  </a:ext>
                </a:extLst>
              </a:tr>
              <a:tr h="87430">
                <a:tc>
                  <a:txBody>
                    <a:bodyPr/>
                    <a:lstStyle/>
                    <a:p>
                      <a:pPr algn="ctr" rtl="0" fontAlgn="b">
                        <a:lnSpc>
                          <a:spcPct val="70000"/>
                        </a:lnSpc>
                      </a:pPr>
                      <a:r>
                        <a:rPr lang="en-US" sz="700" b="0" i="0" u="none" strike="noStrike">
                          <a:solidFill>
                            <a:srgbClr val="AE153B"/>
                          </a:solidFill>
                          <a:latin typeface="Calibri"/>
                        </a:rPr>
                        <a:t>64%</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3"/>
                  </a:ext>
                </a:extLst>
              </a:tr>
              <a:tr h="87430">
                <a:tc>
                  <a:txBody>
                    <a:bodyPr/>
                    <a:lstStyle/>
                    <a:p>
                      <a:pPr algn="ctr" rtl="0" fontAlgn="b">
                        <a:lnSpc>
                          <a:spcPct val="70000"/>
                        </a:lnSpc>
                      </a:pPr>
                      <a:r>
                        <a:rPr lang="en-US" sz="700" b="0" i="0" u="none" strike="noStrike">
                          <a:solidFill>
                            <a:srgbClr val="0F9EB1"/>
                          </a:solidFill>
                          <a:latin typeface="Calibri"/>
                        </a:rPr>
                        <a:t>49%</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4"/>
                  </a:ext>
                </a:extLst>
              </a:tr>
              <a:tr h="87430">
                <a:tc>
                  <a:txBody>
                    <a:bodyPr/>
                    <a:lstStyle/>
                    <a:p>
                      <a:pPr algn="ctr" fontAlgn="b">
                        <a:lnSpc>
                          <a:spcPct val="70000"/>
                        </a:lnSpc>
                      </a:pPr>
                      <a:r>
                        <a:rPr lang="en-US" sz="700" b="0" i="0" u="none" strike="noStrike">
                          <a:solidFill>
                            <a:srgbClr val="000000"/>
                          </a:solidFill>
                          <a:latin typeface="Calibri"/>
                        </a:rPr>
                        <a:t> </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5"/>
                  </a:ext>
                </a:extLst>
              </a:tr>
              <a:tr h="87430">
                <a:tc>
                  <a:txBody>
                    <a:bodyPr/>
                    <a:lstStyle/>
                    <a:p>
                      <a:pPr algn="ctr" rtl="0" fontAlgn="b">
                        <a:lnSpc>
                          <a:spcPct val="70000"/>
                        </a:lnSpc>
                      </a:pPr>
                      <a:r>
                        <a:rPr lang="en-US" sz="700" b="0" i="0" u="none" strike="noStrike">
                          <a:solidFill>
                            <a:srgbClr val="532A59"/>
                          </a:solidFill>
                          <a:latin typeface="Calibri"/>
                        </a:rPr>
                        <a:t>41%</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6"/>
                  </a:ext>
                </a:extLst>
              </a:tr>
              <a:tr h="87430">
                <a:tc>
                  <a:txBody>
                    <a:bodyPr/>
                    <a:lstStyle/>
                    <a:p>
                      <a:pPr algn="ctr" rtl="0" fontAlgn="b">
                        <a:lnSpc>
                          <a:spcPct val="70000"/>
                        </a:lnSpc>
                      </a:pPr>
                      <a:r>
                        <a:rPr lang="en-US" sz="700" b="0" i="0" u="none" strike="noStrike">
                          <a:solidFill>
                            <a:srgbClr val="606C21"/>
                          </a:solidFill>
                          <a:latin typeface="Calibri"/>
                        </a:rPr>
                        <a:t>42%</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7"/>
                  </a:ext>
                </a:extLst>
              </a:tr>
              <a:tr h="87430">
                <a:tc>
                  <a:txBody>
                    <a:bodyPr/>
                    <a:lstStyle/>
                    <a:p>
                      <a:pPr algn="ctr" rtl="0" fontAlgn="b">
                        <a:lnSpc>
                          <a:spcPct val="70000"/>
                        </a:lnSpc>
                      </a:pPr>
                      <a:r>
                        <a:rPr lang="en-US" sz="700" b="0" i="0" u="none" strike="noStrike">
                          <a:solidFill>
                            <a:srgbClr val="AE153B"/>
                          </a:solidFill>
                          <a:latin typeface="Calibri"/>
                        </a:rPr>
                        <a:t>49%</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8"/>
                  </a:ext>
                </a:extLst>
              </a:tr>
              <a:tr h="87430">
                <a:tc>
                  <a:txBody>
                    <a:bodyPr/>
                    <a:lstStyle/>
                    <a:p>
                      <a:pPr algn="ctr" rtl="0" fontAlgn="b">
                        <a:lnSpc>
                          <a:spcPct val="70000"/>
                        </a:lnSpc>
                      </a:pPr>
                      <a:r>
                        <a:rPr lang="en-US" sz="700" b="0" i="0" u="none" strike="noStrike">
                          <a:solidFill>
                            <a:srgbClr val="0F9EB1"/>
                          </a:solidFill>
                          <a:latin typeface="Calibri"/>
                        </a:rPr>
                        <a:t>50%</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9"/>
                  </a:ext>
                </a:extLst>
              </a:tr>
              <a:tr h="87430">
                <a:tc>
                  <a:txBody>
                    <a:bodyPr/>
                    <a:lstStyle/>
                    <a:p>
                      <a:pPr algn="ctr" fontAlgn="b">
                        <a:lnSpc>
                          <a:spcPct val="70000"/>
                        </a:lnSpc>
                      </a:pPr>
                      <a:r>
                        <a:rPr lang="en-US" sz="700" b="0" i="0" u="none" strike="noStrike">
                          <a:solidFill>
                            <a:srgbClr val="000000"/>
                          </a:solidFill>
                          <a:latin typeface="Calibri"/>
                        </a:rPr>
                        <a:t> </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10"/>
                  </a:ext>
                </a:extLst>
              </a:tr>
              <a:tr h="87430">
                <a:tc>
                  <a:txBody>
                    <a:bodyPr/>
                    <a:lstStyle/>
                    <a:p>
                      <a:pPr algn="ctr" rtl="0" fontAlgn="b">
                        <a:lnSpc>
                          <a:spcPct val="70000"/>
                        </a:lnSpc>
                      </a:pPr>
                      <a:r>
                        <a:rPr lang="en-US" sz="700" b="0" i="0" u="none" strike="noStrike">
                          <a:solidFill>
                            <a:srgbClr val="532A59"/>
                          </a:solidFill>
                          <a:latin typeface="Calibri"/>
                        </a:rPr>
                        <a:t>34%</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11"/>
                  </a:ext>
                </a:extLst>
              </a:tr>
              <a:tr h="87430">
                <a:tc>
                  <a:txBody>
                    <a:bodyPr/>
                    <a:lstStyle/>
                    <a:p>
                      <a:pPr algn="ctr" rtl="0" fontAlgn="b">
                        <a:lnSpc>
                          <a:spcPct val="70000"/>
                        </a:lnSpc>
                      </a:pPr>
                      <a:r>
                        <a:rPr lang="en-US" sz="700" b="0" i="0" u="none" strike="noStrike">
                          <a:solidFill>
                            <a:srgbClr val="606C21"/>
                          </a:solidFill>
                          <a:latin typeface="Calibri"/>
                        </a:rPr>
                        <a:t>37%</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12"/>
                  </a:ext>
                </a:extLst>
              </a:tr>
              <a:tr h="87430">
                <a:tc>
                  <a:txBody>
                    <a:bodyPr/>
                    <a:lstStyle/>
                    <a:p>
                      <a:pPr algn="ctr" rtl="0" fontAlgn="b">
                        <a:lnSpc>
                          <a:spcPct val="70000"/>
                        </a:lnSpc>
                      </a:pPr>
                      <a:r>
                        <a:rPr lang="en-US" sz="700" b="0" i="0" u="none" strike="noStrike">
                          <a:solidFill>
                            <a:srgbClr val="AE153B"/>
                          </a:solidFill>
                          <a:latin typeface="Calibri"/>
                        </a:rPr>
                        <a:t>40%</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13"/>
                  </a:ext>
                </a:extLst>
              </a:tr>
              <a:tr h="87430">
                <a:tc>
                  <a:txBody>
                    <a:bodyPr/>
                    <a:lstStyle/>
                    <a:p>
                      <a:pPr algn="ctr" rtl="0" fontAlgn="b">
                        <a:lnSpc>
                          <a:spcPct val="70000"/>
                        </a:lnSpc>
                      </a:pPr>
                      <a:r>
                        <a:rPr lang="en-US" sz="700" b="0" i="0" u="none" strike="noStrike">
                          <a:solidFill>
                            <a:srgbClr val="0F9EB1"/>
                          </a:solidFill>
                          <a:latin typeface="Calibri"/>
                        </a:rPr>
                        <a:t>32%</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14"/>
                  </a:ext>
                </a:extLst>
              </a:tr>
              <a:tr h="87430">
                <a:tc>
                  <a:txBody>
                    <a:bodyPr/>
                    <a:lstStyle/>
                    <a:p>
                      <a:pPr algn="ctr" fontAlgn="b">
                        <a:lnSpc>
                          <a:spcPct val="70000"/>
                        </a:lnSpc>
                      </a:pPr>
                      <a:r>
                        <a:rPr lang="en-US" sz="700" b="0" i="0" u="none" strike="noStrike">
                          <a:solidFill>
                            <a:srgbClr val="000000"/>
                          </a:solidFill>
                          <a:latin typeface="Calibri"/>
                        </a:rPr>
                        <a:t> </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15"/>
                  </a:ext>
                </a:extLst>
              </a:tr>
              <a:tr h="87430">
                <a:tc>
                  <a:txBody>
                    <a:bodyPr/>
                    <a:lstStyle/>
                    <a:p>
                      <a:pPr algn="ctr" rtl="0" fontAlgn="b">
                        <a:lnSpc>
                          <a:spcPct val="70000"/>
                        </a:lnSpc>
                      </a:pPr>
                      <a:r>
                        <a:rPr lang="en-US" sz="700" b="0" i="0" u="none" strike="noStrike">
                          <a:solidFill>
                            <a:srgbClr val="532A59"/>
                          </a:solidFill>
                          <a:latin typeface="Calibri"/>
                        </a:rPr>
                        <a:t>22%</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16"/>
                  </a:ext>
                </a:extLst>
              </a:tr>
              <a:tr h="87430">
                <a:tc>
                  <a:txBody>
                    <a:bodyPr/>
                    <a:lstStyle/>
                    <a:p>
                      <a:pPr algn="ctr" rtl="0" fontAlgn="b">
                        <a:lnSpc>
                          <a:spcPct val="70000"/>
                        </a:lnSpc>
                      </a:pPr>
                      <a:r>
                        <a:rPr lang="en-US" sz="700" b="0" i="0" u="none" strike="noStrike">
                          <a:solidFill>
                            <a:srgbClr val="606C21"/>
                          </a:solidFill>
                          <a:latin typeface="Calibri"/>
                        </a:rPr>
                        <a:t>16%</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17"/>
                  </a:ext>
                </a:extLst>
              </a:tr>
              <a:tr h="87430">
                <a:tc>
                  <a:txBody>
                    <a:bodyPr/>
                    <a:lstStyle/>
                    <a:p>
                      <a:pPr algn="ctr" rtl="0" fontAlgn="b">
                        <a:lnSpc>
                          <a:spcPct val="70000"/>
                        </a:lnSpc>
                      </a:pPr>
                      <a:r>
                        <a:rPr lang="en-US" sz="700" b="0" i="0" u="none" strike="noStrike">
                          <a:solidFill>
                            <a:srgbClr val="AE153B"/>
                          </a:solidFill>
                          <a:latin typeface="Calibri"/>
                        </a:rPr>
                        <a:t>14%</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18"/>
                  </a:ext>
                </a:extLst>
              </a:tr>
              <a:tr h="87430">
                <a:tc>
                  <a:txBody>
                    <a:bodyPr/>
                    <a:lstStyle/>
                    <a:p>
                      <a:pPr algn="ctr" rtl="0" fontAlgn="b">
                        <a:lnSpc>
                          <a:spcPct val="70000"/>
                        </a:lnSpc>
                      </a:pPr>
                      <a:r>
                        <a:rPr lang="en-US" sz="700" b="0" i="0" u="none" strike="noStrike">
                          <a:solidFill>
                            <a:srgbClr val="0F9EB1"/>
                          </a:solidFill>
                          <a:latin typeface="Calibri"/>
                        </a:rPr>
                        <a:t>14%</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19"/>
                  </a:ext>
                </a:extLst>
              </a:tr>
              <a:tr h="87430">
                <a:tc>
                  <a:txBody>
                    <a:bodyPr/>
                    <a:lstStyle/>
                    <a:p>
                      <a:pPr algn="ctr" fontAlgn="b">
                        <a:lnSpc>
                          <a:spcPct val="70000"/>
                        </a:lnSpc>
                      </a:pPr>
                      <a:endParaRPr lang="en-US" sz="700" b="0" i="0" u="none" strike="noStrike">
                        <a:solidFill>
                          <a:srgbClr val="000000"/>
                        </a:solidFill>
                        <a:latin typeface="Calibri"/>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957293652"/>
                  </a:ext>
                </a:extLst>
              </a:tr>
              <a:tr h="87430">
                <a:tc>
                  <a:txBody>
                    <a:bodyPr/>
                    <a:lstStyle/>
                    <a:p>
                      <a:pPr algn="ctr" rtl="0" fontAlgn="b">
                        <a:lnSpc>
                          <a:spcPct val="70000"/>
                        </a:lnSpc>
                      </a:pPr>
                      <a:r>
                        <a:rPr lang="en-US" sz="700" b="0" i="0" u="none" strike="noStrike">
                          <a:solidFill>
                            <a:srgbClr val="532A59"/>
                          </a:solidFill>
                          <a:latin typeface="Calibri"/>
                        </a:rPr>
                        <a:t>25%</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232190227"/>
                  </a:ext>
                </a:extLst>
              </a:tr>
              <a:tr h="87430">
                <a:tc>
                  <a:txBody>
                    <a:bodyPr/>
                    <a:lstStyle/>
                    <a:p>
                      <a:pPr algn="ctr" rtl="0" fontAlgn="b">
                        <a:lnSpc>
                          <a:spcPct val="70000"/>
                        </a:lnSpc>
                      </a:pPr>
                      <a:r>
                        <a:rPr lang="en-US" sz="700" b="0" i="0" u="none" strike="noStrike">
                          <a:solidFill>
                            <a:srgbClr val="606C21"/>
                          </a:solidFill>
                          <a:latin typeface="Calibri"/>
                        </a:rPr>
                        <a:t>26%</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404854998"/>
                  </a:ext>
                </a:extLst>
              </a:tr>
              <a:tr h="87430">
                <a:tc>
                  <a:txBody>
                    <a:bodyPr/>
                    <a:lstStyle/>
                    <a:p>
                      <a:pPr algn="ctr" rtl="0" fontAlgn="b">
                        <a:lnSpc>
                          <a:spcPct val="70000"/>
                        </a:lnSpc>
                      </a:pPr>
                      <a:r>
                        <a:rPr lang="en-US" sz="700" b="0" i="0" u="none" strike="noStrike">
                          <a:solidFill>
                            <a:srgbClr val="AE153B"/>
                          </a:solidFill>
                          <a:latin typeface="Calibri"/>
                        </a:rPr>
                        <a:t>29%</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546599547"/>
                  </a:ext>
                </a:extLst>
              </a:tr>
              <a:tr h="87430">
                <a:tc>
                  <a:txBody>
                    <a:bodyPr/>
                    <a:lstStyle/>
                    <a:p>
                      <a:pPr algn="ctr" rtl="0" fontAlgn="b">
                        <a:lnSpc>
                          <a:spcPct val="70000"/>
                        </a:lnSpc>
                      </a:pPr>
                      <a:r>
                        <a:rPr lang="en-US" sz="700" b="0" i="0" u="none" strike="noStrike">
                          <a:solidFill>
                            <a:srgbClr val="0F9EB1"/>
                          </a:solidFill>
                          <a:latin typeface="Calibri"/>
                        </a:rPr>
                        <a:t>20%</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818727148"/>
                  </a:ext>
                </a:extLst>
              </a:tr>
              <a:tr h="87430">
                <a:tc>
                  <a:txBody>
                    <a:bodyPr/>
                    <a:lstStyle/>
                    <a:p>
                      <a:pPr algn="ctr" fontAlgn="b">
                        <a:lnSpc>
                          <a:spcPct val="70000"/>
                        </a:lnSpc>
                      </a:pPr>
                      <a:r>
                        <a:rPr lang="en-US" sz="700" b="0" i="0" u="none" strike="noStrike">
                          <a:solidFill>
                            <a:srgbClr val="000000"/>
                          </a:solidFill>
                          <a:latin typeface="Calibri"/>
                        </a:rPr>
                        <a:t> </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20"/>
                  </a:ext>
                </a:extLst>
              </a:tr>
              <a:tr h="87430">
                <a:tc>
                  <a:txBody>
                    <a:bodyPr/>
                    <a:lstStyle/>
                    <a:p>
                      <a:pPr algn="ctr" rtl="0" fontAlgn="b">
                        <a:lnSpc>
                          <a:spcPct val="70000"/>
                        </a:lnSpc>
                      </a:pPr>
                      <a:r>
                        <a:rPr lang="en-US" sz="700" b="0" i="0" u="none" strike="noStrike">
                          <a:solidFill>
                            <a:srgbClr val="532A59"/>
                          </a:solidFill>
                          <a:latin typeface="Calibri"/>
                        </a:rPr>
                        <a:t>24%</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21"/>
                  </a:ext>
                </a:extLst>
              </a:tr>
              <a:tr h="87430">
                <a:tc>
                  <a:txBody>
                    <a:bodyPr/>
                    <a:lstStyle/>
                    <a:p>
                      <a:pPr algn="ctr" rtl="0" fontAlgn="b">
                        <a:lnSpc>
                          <a:spcPct val="70000"/>
                        </a:lnSpc>
                      </a:pPr>
                      <a:r>
                        <a:rPr lang="en-US" sz="700" b="0" i="0" u="none" strike="noStrike">
                          <a:solidFill>
                            <a:srgbClr val="606C21"/>
                          </a:solidFill>
                          <a:latin typeface="Calibri"/>
                        </a:rPr>
                        <a:t>19%</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22"/>
                  </a:ext>
                </a:extLst>
              </a:tr>
              <a:tr h="87430">
                <a:tc>
                  <a:txBody>
                    <a:bodyPr/>
                    <a:lstStyle/>
                    <a:p>
                      <a:pPr algn="ctr" rtl="0" fontAlgn="b">
                        <a:lnSpc>
                          <a:spcPct val="70000"/>
                        </a:lnSpc>
                      </a:pPr>
                      <a:r>
                        <a:rPr lang="en-US" sz="700" b="0" i="0" u="none" strike="noStrike">
                          <a:solidFill>
                            <a:srgbClr val="AE153B"/>
                          </a:solidFill>
                          <a:latin typeface="Calibri"/>
                        </a:rPr>
                        <a:t>17%</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23"/>
                  </a:ext>
                </a:extLst>
              </a:tr>
              <a:tr h="87430">
                <a:tc>
                  <a:txBody>
                    <a:bodyPr/>
                    <a:lstStyle/>
                    <a:p>
                      <a:pPr algn="ctr" rtl="0" fontAlgn="b">
                        <a:lnSpc>
                          <a:spcPct val="70000"/>
                        </a:lnSpc>
                      </a:pPr>
                      <a:r>
                        <a:rPr lang="en-US" sz="700" b="0" i="0" u="none" strike="noStrike">
                          <a:solidFill>
                            <a:srgbClr val="0F9EB1"/>
                          </a:solidFill>
                          <a:latin typeface="Calibri"/>
                        </a:rPr>
                        <a:t>17%</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24"/>
                  </a:ext>
                </a:extLst>
              </a:tr>
              <a:tr h="87430">
                <a:tc>
                  <a:txBody>
                    <a:bodyPr/>
                    <a:lstStyle/>
                    <a:p>
                      <a:pPr algn="ctr" fontAlgn="b">
                        <a:lnSpc>
                          <a:spcPct val="70000"/>
                        </a:lnSpc>
                      </a:pPr>
                      <a:r>
                        <a:rPr lang="en-US" sz="700" b="0" i="0" u="none" strike="noStrike">
                          <a:solidFill>
                            <a:srgbClr val="000000"/>
                          </a:solidFill>
                          <a:latin typeface="Calibri"/>
                        </a:rPr>
                        <a:t> </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30"/>
                  </a:ext>
                </a:extLst>
              </a:tr>
              <a:tr h="87430">
                <a:tc>
                  <a:txBody>
                    <a:bodyPr/>
                    <a:lstStyle/>
                    <a:p>
                      <a:pPr algn="ctr" rtl="0" fontAlgn="b">
                        <a:lnSpc>
                          <a:spcPct val="70000"/>
                        </a:lnSpc>
                      </a:pPr>
                      <a:r>
                        <a:rPr lang="en-US" sz="700" b="0" i="0" u="none" strike="noStrike">
                          <a:solidFill>
                            <a:srgbClr val="532A59"/>
                          </a:solidFill>
                          <a:latin typeface="Calibri"/>
                        </a:rPr>
                        <a:t>17%</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31"/>
                  </a:ext>
                </a:extLst>
              </a:tr>
              <a:tr h="87430">
                <a:tc>
                  <a:txBody>
                    <a:bodyPr/>
                    <a:lstStyle/>
                    <a:p>
                      <a:pPr algn="ctr" rtl="0" fontAlgn="b">
                        <a:lnSpc>
                          <a:spcPct val="70000"/>
                        </a:lnSpc>
                      </a:pPr>
                      <a:r>
                        <a:rPr lang="en-US" sz="700" b="0" i="0" u="none" strike="noStrike">
                          <a:solidFill>
                            <a:srgbClr val="606C21"/>
                          </a:solidFill>
                          <a:latin typeface="Calibri"/>
                        </a:rPr>
                        <a:t>15%</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32"/>
                  </a:ext>
                </a:extLst>
              </a:tr>
              <a:tr h="87430">
                <a:tc>
                  <a:txBody>
                    <a:bodyPr/>
                    <a:lstStyle/>
                    <a:p>
                      <a:pPr algn="ctr" rtl="0" fontAlgn="b">
                        <a:lnSpc>
                          <a:spcPct val="70000"/>
                        </a:lnSpc>
                      </a:pPr>
                      <a:r>
                        <a:rPr lang="en-US" sz="700" b="0" i="0" u="none" strike="noStrike">
                          <a:solidFill>
                            <a:srgbClr val="AE153B"/>
                          </a:solidFill>
                          <a:latin typeface="Calibri"/>
                        </a:rPr>
                        <a:t>12%</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33"/>
                  </a:ext>
                </a:extLst>
              </a:tr>
              <a:tr h="87430">
                <a:tc>
                  <a:txBody>
                    <a:bodyPr/>
                    <a:lstStyle/>
                    <a:p>
                      <a:pPr algn="ctr" rtl="0" fontAlgn="b">
                        <a:lnSpc>
                          <a:spcPct val="70000"/>
                        </a:lnSpc>
                      </a:pPr>
                      <a:r>
                        <a:rPr lang="en-US" sz="700" b="0" i="0" u="none" strike="noStrike">
                          <a:solidFill>
                            <a:srgbClr val="0F9EB1"/>
                          </a:solidFill>
                          <a:latin typeface="Calibri"/>
                        </a:rPr>
                        <a:t>17%</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34"/>
                  </a:ext>
                </a:extLst>
              </a:tr>
              <a:tr h="87430">
                <a:tc>
                  <a:txBody>
                    <a:bodyPr/>
                    <a:lstStyle/>
                    <a:p>
                      <a:pPr algn="ctr" fontAlgn="b">
                        <a:lnSpc>
                          <a:spcPct val="70000"/>
                        </a:lnSpc>
                      </a:pPr>
                      <a:r>
                        <a:rPr lang="en-US" sz="700" b="0" i="0" u="none" strike="noStrike">
                          <a:solidFill>
                            <a:srgbClr val="000000"/>
                          </a:solidFill>
                          <a:latin typeface="Calibri"/>
                        </a:rPr>
                        <a:t> </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35"/>
                  </a:ext>
                </a:extLst>
              </a:tr>
              <a:tr h="87430">
                <a:tc>
                  <a:txBody>
                    <a:bodyPr/>
                    <a:lstStyle/>
                    <a:p>
                      <a:pPr algn="ctr" rtl="0" fontAlgn="b">
                        <a:lnSpc>
                          <a:spcPct val="70000"/>
                        </a:lnSpc>
                      </a:pPr>
                      <a:r>
                        <a:rPr lang="en-US" sz="700" b="0" i="0" u="none" strike="noStrike">
                          <a:solidFill>
                            <a:srgbClr val="532A59"/>
                          </a:solidFill>
                          <a:latin typeface="Calibri"/>
                        </a:rPr>
                        <a:t>19%</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36"/>
                  </a:ext>
                </a:extLst>
              </a:tr>
              <a:tr h="87430">
                <a:tc>
                  <a:txBody>
                    <a:bodyPr/>
                    <a:lstStyle/>
                    <a:p>
                      <a:pPr algn="ctr" rtl="0" fontAlgn="b">
                        <a:lnSpc>
                          <a:spcPct val="70000"/>
                        </a:lnSpc>
                      </a:pPr>
                      <a:r>
                        <a:rPr lang="en-US" sz="700" b="0" i="0" u="none" strike="noStrike">
                          <a:solidFill>
                            <a:srgbClr val="606C21"/>
                          </a:solidFill>
                          <a:latin typeface="Calibri"/>
                        </a:rPr>
                        <a:t>13%</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37"/>
                  </a:ext>
                </a:extLst>
              </a:tr>
              <a:tr h="87430">
                <a:tc>
                  <a:txBody>
                    <a:bodyPr/>
                    <a:lstStyle/>
                    <a:p>
                      <a:pPr algn="ctr" rtl="0" fontAlgn="b">
                        <a:lnSpc>
                          <a:spcPct val="70000"/>
                        </a:lnSpc>
                      </a:pPr>
                      <a:r>
                        <a:rPr lang="en-US" sz="700" b="0" i="0" u="none" strike="noStrike">
                          <a:solidFill>
                            <a:srgbClr val="AE153B"/>
                          </a:solidFill>
                          <a:latin typeface="Calibri"/>
                        </a:rPr>
                        <a:t>16%</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38"/>
                  </a:ext>
                </a:extLst>
              </a:tr>
              <a:tr h="87430">
                <a:tc>
                  <a:txBody>
                    <a:bodyPr/>
                    <a:lstStyle/>
                    <a:p>
                      <a:pPr algn="ctr" rtl="0" fontAlgn="b">
                        <a:lnSpc>
                          <a:spcPct val="70000"/>
                        </a:lnSpc>
                      </a:pPr>
                      <a:r>
                        <a:rPr lang="en-US" sz="700" b="0" i="0" u="none" strike="noStrike">
                          <a:solidFill>
                            <a:srgbClr val="0F9EB1"/>
                          </a:solidFill>
                          <a:latin typeface="Calibri"/>
                        </a:rPr>
                        <a:t>13%</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39"/>
                  </a:ext>
                </a:extLst>
              </a:tr>
              <a:tr h="87430">
                <a:tc>
                  <a:txBody>
                    <a:bodyPr/>
                    <a:lstStyle/>
                    <a:p>
                      <a:pPr algn="ctr" fontAlgn="b">
                        <a:lnSpc>
                          <a:spcPct val="70000"/>
                        </a:lnSpc>
                      </a:pPr>
                      <a:r>
                        <a:rPr lang="en-US" sz="700" b="0" i="0" u="none" strike="noStrike">
                          <a:solidFill>
                            <a:srgbClr val="000000"/>
                          </a:solidFill>
                          <a:latin typeface="Calibri"/>
                        </a:rPr>
                        <a:t> </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40"/>
                  </a:ext>
                </a:extLst>
              </a:tr>
              <a:tr h="87430">
                <a:tc>
                  <a:txBody>
                    <a:bodyPr/>
                    <a:lstStyle/>
                    <a:p>
                      <a:pPr algn="ctr" rtl="0" fontAlgn="b">
                        <a:lnSpc>
                          <a:spcPct val="70000"/>
                        </a:lnSpc>
                      </a:pPr>
                      <a:r>
                        <a:rPr lang="en-US" sz="700" b="0" i="0" u="none" strike="noStrike">
                          <a:solidFill>
                            <a:srgbClr val="532A59"/>
                          </a:solidFill>
                          <a:latin typeface="Calibri"/>
                        </a:rPr>
                        <a:t>14%</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41"/>
                  </a:ext>
                </a:extLst>
              </a:tr>
              <a:tr h="87430">
                <a:tc>
                  <a:txBody>
                    <a:bodyPr/>
                    <a:lstStyle/>
                    <a:p>
                      <a:pPr algn="ctr" rtl="0" fontAlgn="b">
                        <a:lnSpc>
                          <a:spcPct val="70000"/>
                        </a:lnSpc>
                      </a:pPr>
                      <a:r>
                        <a:rPr lang="en-US" sz="700" b="0" i="0" u="none" strike="noStrike">
                          <a:solidFill>
                            <a:srgbClr val="606C21"/>
                          </a:solidFill>
                          <a:latin typeface="Calibri"/>
                        </a:rPr>
                        <a:t>10%</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42"/>
                  </a:ext>
                </a:extLst>
              </a:tr>
              <a:tr h="87430">
                <a:tc>
                  <a:txBody>
                    <a:bodyPr/>
                    <a:lstStyle/>
                    <a:p>
                      <a:pPr algn="ctr" rtl="0" fontAlgn="b">
                        <a:lnSpc>
                          <a:spcPct val="70000"/>
                        </a:lnSpc>
                      </a:pPr>
                      <a:r>
                        <a:rPr lang="en-US" sz="700" b="0" i="0" u="none" strike="noStrike">
                          <a:solidFill>
                            <a:srgbClr val="AE153B"/>
                          </a:solidFill>
                          <a:latin typeface="Calibri"/>
                        </a:rPr>
                        <a:t>20%</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43"/>
                  </a:ext>
                </a:extLst>
              </a:tr>
              <a:tr h="87430">
                <a:tc>
                  <a:txBody>
                    <a:bodyPr/>
                    <a:lstStyle/>
                    <a:p>
                      <a:pPr algn="ctr" rtl="0" fontAlgn="b">
                        <a:lnSpc>
                          <a:spcPct val="70000"/>
                        </a:lnSpc>
                      </a:pPr>
                      <a:r>
                        <a:rPr lang="en-US" sz="700" b="0" i="0" u="none" strike="noStrike">
                          <a:solidFill>
                            <a:srgbClr val="0F9EB1"/>
                          </a:solidFill>
                          <a:latin typeface="Calibri"/>
                        </a:rPr>
                        <a:t>11%</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44"/>
                  </a:ext>
                </a:extLst>
              </a:tr>
              <a:tr h="87430">
                <a:tc>
                  <a:txBody>
                    <a:bodyPr/>
                    <a:lstStyle/>
                    <a:p>
                      <a:pPr algn="ctr" fontAlgn="b">
                        <a:lnSpc>
                          <a:spcPct val="70000"/>
                        </a:lnSpc>
                      </a:pPr>
                      <a:r>
                        <a:rPr lang="en-US" sz="700" b="0" i="0" u="none" strike="noStrike">
                          <a:solidFill>
                            <a:srgbClr val="000000"/>
                          </a:solidFill>
                          <a:latin typeface="Calibri"/>
                        </a:rPr>
                        <a:t> </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45"/>
                  </a:ext>
                </a:extLst>
              </a:tr>
              <a:tr h="87430">
                <a:tc>
                  <a:txBody>
                    <a:bodyPr/>
                    <a:lstStyle/>
                    <a:p>
                      <a:pPr algn="ctr" rtl="0" fontAlgn="b">
                        <a:lnSpc>
                          <a:spcPct val="70000"/>
                        </a:lnSpc>
                      </a:pPr>
                      <a:r>
                        <a:rPr lang="en-US" sz="700" b="0" i="0" u="none" strike="noStrike">
                          <a:solidFill>
                            <a:srgbClr val="532A59"/>
                          </a:solidFill>
                          <a:latin typeface="Calibri"/>
                        </a:rPr>
                        <a:t>18%</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46"/>
                  </a:ext>
                </a:extLst>
              </a:tr>
              <a:tr h="87430">
                <a:tc>
                  <a:txBody>
                    <a:bodyPr/>
                    <a:lstStyle/>
                    <a:p>
                      <a:pPr algn="ctr" rtl="0" fontAlgn="b">
                        <a:lnSpc>
                          <a:spcPct val="70000"/>
                        </a:lnSpc>
                      </a:pPr>
                      <a:r>
                        <a:rPr lang="en-US" sz="700" b="0" i="0" u="none" strike="noStrike">
                          <a:solidFill>
                            <a:srgbClr val="606C21"/>
                          </a:solidFill>
                          <a:latin typeface="Calibri"/>
                        </a:rPr>
                        <a:t>9%</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47"/>
                  </a:ext>
                </a:extLst>
              </a:tr>
              <a:tr h="87430">
                <a:tc>
                  <a:txBody>
                    <a:bodyPr/>
                    <a:lstStyle/>
                    <a:p>
                      <a:pPr algn="ctr" rtl="0" fontAlgn="b">
                        <a:lnSpc>
                          <a:spcPct val="70000"/>
                        </a:lnSpc>
                      </a:pPr>
                      <a:r>
                        <a:rPr lang="en-US" sz="700" b="0" i="0" u="none" strike="noStrike">
                          <a:solidFill>
                            <a:srgbClr val="AE153B"/>
                          </a:solidFill>
                          <a:latin typeface="Calibri"/>
                        </a:rPr>
                        <a:t>18%</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48"/>
                  </a:ext>
                </a:extLst>
              </a:tr>
              <a:tr h="87430">
                <a:tc>
                  <a:txBody>
                    <a:bodyPr/>
                    <a:lstStyle/>
                    <a:p>
                      <a:pPr algn="ctr" rtl="0" fontAlgn="b">
                        <a:lnSpc>
                          <a:spcPct val="70000"/>
                        </a:lnSpc>
                      </a:pPr>
                      <a:r>
                        <a:rPr lang="en-US" sz="700" b="0" i="0" u="none" strike="noStrike" dirty="0">
                          <a:solidFill>
                            <a:srgbClr val="0F9EB1"/>
                          </a:solidFill>
                          <a:latin typeface="Calibri"/>
                        </a:rPr>
                        <a:t>8%</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49"/>
                  </a:ext>
                </a:extLst>
              </a:tr>
            </a:tbl>
          </a:graphicData>
        </a:graphic>
      </p:graphicFrame>
      <p:sp>
        <p:nvSpPr>
          <p:cNvPr id="9" name="Isosceles Triangle 8">
            <a:extLst>
              <a:ext uri="{FF2B5EF4-FFF2-40B4-BE49-F238E27FC236}">
                <a16:creationId xmlns:a16="http://schemas.microsoft.com/office/drawing/2014/main" id="{5787C64C-31CF-8225-1D36-46BB3929108C}"/>
              </a:ext>
              <a:ext uri="{C183D7F6-B498-43B3-948B-1728B52AA6E4}">
                <adec:decorative xmlns:adec="http://schemas.microsoft.com/office/drawing/2017/decorative" val="1"/>
              </a:ext>
            </a:extLst>
          </p:cNvPr>
          <p:cNvSpPr/>
          <p:nvPr/>
        </p:nvSpPr>
        <p:spPr bwMode="ltGray">
          <a:xfrm rot="10800000">
            <a:off x="6060088" y="1621454"/>
            <a:ext cx="72000" cy="72000"/>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a:p>
        </p:txBody>
      </p:sp>
      <p:sp>
        <p:nvSpPr>
          <p:cNvPr id="10" name="Isosceles Triangle 9">
            <a:extLst>
              <a:ext uri="{FF2B5EF4-FFF2-40B4-BE49-F238E27FC236}">
                <a16:creationId xmlns:a16="http://schemas.microsoft.com/office/drawing/2014/main" id="{51CDA728-89B3-98A0-596A-83B0A6A28C40}"/>
              </a:ext>
              <a:ext uri="{C183D7F6-B498-43B3-948B-1728B52AA6E4}">
                <adec:decorative xmlns:adec="http://schemas.microsoft.com/office/drawing/2017/decorative" val="1"/>
              </a:ext>
            </a:extLst>
          </p:cNvPr>
          <p:cNvSpPr/>
          <p:nvPr/>
        </p:nvSpPr>
        <p:spPr bwMode="ltGray">
          <a:xfrm rot="10800000">
            <a:off x="5280441" y="2052580"/>
            <a:ext cx="72000" cy="72000"/>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a:p>
        </p:txBody>
      </p:sp>
      <p:sp>
        <p:nvSpPr>
          <p:cNvPr id="13" name="Isosceles Triangle 12">
            <a:extLst>
              <a:ext uri="{FF2B5EF4-FFF2-40B4-BE49-F238E27FC236}">
                <a16:creationId xmlns:a16="http://schemas.microsoft.com/office/drawing/2014/main" id="{CCD813F9-BD97-F5C2-8FE3-ABF6057ED689}"/>
              </a:ext>
              <a:ext uri="{C183D7F6-B498-43B3-948B-1728B52AA6E4}">
                <adec:decorative xmlns:adec="http://schemas.microsoft.com/office/drawing/2017/decorative" val="1"/>
              </a:ext>
            </a:extLst>
          </p:cNvPr>
          <p:cNvSpPr/>
          <p:nvPr/>
        </p:nvSpPr>
        <p:spPr bwMode="ltGray">
          <a:xfrm>
            <a:off x="4975186" y="3013766"/>
            <a:ext cx="72000" cy="72000"/>
          </a:xfrm>
          <a:prstGeom prst="triangle">
            <a:avLst/>
          </a:prstGeom>
          <a:solidFill>
            <a:schemeClr val="accent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a:p>
        </p:txBody>
      </p:sp>
      <p:sp>
        <p:nvSpPr>
          <p:cNvPr id="14" name="Isosceles Triangle 13">
            <a:extLst>
              <a:ext uri="{FF2B5EF4-FFF2-40B4-BE49-F238E27FC236}">
                <a16:creationId xmlns:a16="http://schemas.microsoft.com/office/drawing/2014/main" id="{6B57D6B3-1F74-1FE1-199D-C269ECA6BFDB}"/>
              </a:ext>
              <a:ext uri="{C183D7F6-B498-43B3-948B-1728B52AA6E4}">
                <adec:decorative xmlns:adec="http://schemas.microsoft.com/office/drawing/2017/decorative" val="1"/>
              </a:ext>
            </a:extLst>
          </p:cNvPr>
          <p:cNvSpPr/>
          <p:nvPr/>
        </p:nvSpPr>
        <p:spPr bwMode="ltGray">
          <a:xfrm>
            <a:off x="4667498" y="5191296"/>
            <a:ext cx="72000" cy="72000"/>
          </a:xfrm>
          <a:prstGeom prst="triangle">
            <a:avLst/>
          </a:prstGeom>
          <a:solidFill>
            <a:schemeClr val="accent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a:p>
        </p:txBody>
      </p:sp>
      <p:sp>
        <p:nvSpPr>
          <p:cNvPr id="15" name="Isosceles Triangle 14">
            <a:extLst>
              <a:ext uri="{FF2B5EF4-FFF2-40B4-BE49-F238E27FC236}">
                <a16:creationId xmlns:a16="http://schemas.microsoft.com/office/drawing/2014/main" id="{EE95B320-A8BC-4D7C-01E9-98ABACEA4114}"/>
              </a:ext>
              <a:ext uri="{C183D7F6-B498-43B3-948B-1728B52AA6E4}">
                <adec:decorative xmlns:adec="http://schemas.microsoft.com/office/drawing/2017/decorative" val="1"/>
              </a:ext>
            </a:extLst>
          </p:cNvPr>
          <p:cNvSpPr/>
          <p:nvPr/>
        </p:nvSpPr>
        <p:spPr bwMode="ltGray">
          <a:xfrm>
            <a:off x="4992832" y="3108416"/>
            <a:ext cx="72000" cy="72000"/>
          </a:xfrm>
          <a:prstGeom prst="triangle">
            <a:avLst/>
          </a:prstGeom>
          <a:solidFill>
            <a:schemeClr val="accent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a:p>
        </p:txBody>
      </p:sp>
      <p:sp>
        <p:nvSpPr>
          <p:cNvPr id="16" name="Isosceles Triangle 15">
            <a:extLst>
              <a:ext uri="{FF2B5EF4-FFF2-40B4-BE49-F238E27FC236}">
                <a16:creationId xmlns:a16="http://schemas.microsoft.com/office/drawing/2014/main" id="{EE7D9446-B6C9-1507-DF5F-3CB56755A8C8}"/>
              </a:ext>
              <a:ext uri="{C183D7F6-B498-43B3-948B-1728B52AA6E4}">
                <adec:decorative xmlns:adec="http://schemas.microsoft.com/office/drawing/2017/decorative" val="1"/>
              </a:ext>
            </a:extLst>
          </p:cNvPr>
          <p:cNvSpPr/>
          <p:nvPr/>
        </p:nvSpPr>
        <p:spPr bwMode="ltGray">
          <a:xfrm>
            <a:off x="4848773" y="4409071"/>
            <a:ext cx="72000" cy="72000"/>
          </a:xfrm>
          <a:prstGeom prst="triangle">
            <a:avLst/>
          </a:prstGeom>
          <a:solidFill>
            <a:schemeClr val="accent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a:p>
        </p:txBody>
      </p:sp>
      <p:sp>
        <p:nvSpPr>
          <p:cNvPr id="8" name="Text Placeholder 4">
            <a:extLst>
              <a:ext uri="{FF2B5EF4-FFF2-40B4-BE49-F238E27FC236}">
                <a16:creationId xmlns:a16="http://schemas.microsoft.com/office/drawing/2014/main" id="{CEA2530D-6017-2769-A548-F3FB3E5D2563}"/>
              </a:ext>
            </a:extLst>
          </p:cNvPr>
          <p:cNvSpPr txBox="1">
            <a:spLocks/>
          </p:cNvSpPr>
          <p:nvPr/>
        </p:nvSpPr>
        <p:spPr>
          <a:xfrm>
            <a:off x="11253" y="5972438"/>
            <a:ext cx="9046078" cy="880439"/>
          </a:xfrm>
          <a:prstGeom prst="rect">
            <a:avLst/>
          </a:prstGeom>
        </p:spPr>
        <p:txBody>
          <a:bodyPr/>
          <a:lstStyle>
            <a:lvl1pPr marL="0" indent="0" algn="l" defTabSz="457200" rtl="0" eaLnBrk="1" latinLnBrk="0" hangingPunct="1">
              <a:spcBef>
                <a:spcPct val="20000"/>
              </a:spcBef>
              <a:buFont typeface="Arial"/>
              <a:buNone/>
              <a:defRPr sz="1000" kern="1200" baseline="0">
                <a:ln>
                  <a:noFill/>
                </a:ln>
                <a:solidFill>
                  <a:schemeClr val="bg1"/>
                </a:solidFill>
                <a:effectLst/>
                <a:latin typeface="+mj-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spcBef>
                <a:spcPts val="0"/>
              </a:spcBef>
              <a:tabLst>
                <a:tab pos="8229600" algn="r"/>
              </a:tabLst>
            </a:pPr>
            <a:r>
              <a:rPr lang="en-GB" dirty="0"/>
              <a:t>Source: </a:t>
            </a:r>
            <a:r>
              <a:rPr lang="en-CA" dirty="0"/>
              <a:t>Ofcom News Consumption Survey 2022 – </a:t>
            </a:r>
            <a:r>
              <a:rPr lang="en-CA" dirty="0">
                <a:solidFill>
                  <a:srgbClr val="FFFF00"/>
                </a:solidFill>
              </a:rPr>
              <a:t>COMBINED F2F &amp; ONLINE </a:t>
            </a:r>
            <a:r>
              <a:rPr lang="en-CA" dirty="0"/>
              <a:t>sample</a:t>
            </a:r>
          </a:p>
          <a:p>
            <a:pPr>
              <a:lnSpc>
                <a:spcPct val="90000"/>
              </a:lnSpc>
              <a:spcBef>
                <a:spcPts val="0"/>
              </a:spcBef>
            </a:pPr>
            <a:r>
              <a:rPr lang="en-GB" dirty="0"/>
              <a:t>Question: D2a-D8a</a:t>
            </a:r>
            <a:r>
              <a:rPr lang="nl-NL" dirty="0"/>
              <a:t>. </a:t>
            </a:r>
            <a:r>
              <a:rPr lang="en-GB" dirty="0"/>
              <a:t>Thinking specifically about  &lt;platform&gt;, which of the following do you use for news nowadays?</a:t>
            </a:r>
            <a:endParaRPr lang="en-US" dirty="0"/>
          </a:p>
          <a:p>
            <a:pPr>
              <a:lnSpc>
                <a:spcPct val="90000"/>
              </a:lnSpc>
              <a:spcBef>
                <a:spcPts val="0"/>
              </a:spcBef>
            </a:pPr>
            <a:r>
              <a:rPr lang="en-GB" dirty="0"/>
              <a:t>Base: All Adults 16+ 2022 W2* – England=1806, Scotland=344, Wales=337, Northern Ireland=305</a:t>
            </a:r>
          </a:p>
          <a:p>
            <a:pPr>
              <a:lnSpc>
                <a:spcPct val="90000"/>
              </a:lnSpc>
              <a:spcBef>
                <a:spcPts val="0"/>
              </a:spcBef>
            </a:pPr>
            <a:r>
              <a:rPr lang="en-GB" dirty="0"/>
              <a:t>*2022 W1, and </a:t>
            </a:r>
            <a:r>
              <a:rPr lang="en-CA" dirty="0"/>
              <a:t>2021, data not shown because face-to-face fieldwork was not possible during Covid-19 pandemic </a:t>
            </a:r>
          </a:p>
          <a:p>
            <a:pPr>
              <a:lnSpc>
                <a:spcPct val="90000"/>
              </a:lnSpc>
              <a:spcBef>
                <a:spcPts val="0"/>
              </a:spcBef>
            </a:pPr>
            <a:r>
              <a:rPr lang="en-GB" dirty="0"/>
              <a:t>Only sources with an incidence of 15%+ in 2022 for the Total sample are shown</a:t>
            </a:r>
          </a:p>
          <a:p>
            <a:pPr>
              <a:lnSpc>
                <a:spcPct val="90000"/>
              </a:lnSpc>
              <a:spcBef>
                <a:spcPts val="0"/>
              </a:spcBef>
            </a:pPr>
            <a:r>
              <a:rPr lang="en-US" dirty="0"/>
              <a:t>Green/red triangles </a:t>
            </a:r>
            <a:r>
              <a:rPr lang="en-GB" dirty="0"/>
              <a:t>indicate statistically significant differences between 2022 and 2020 (at 99% confidence level)</a:t>
            </a:r>
          </a:p>
        </p:txBody>
      </p:sp>
    </p:spTree>
    <p:extLst>
      <p:ext uri="{BB962C8B-B14F-4D97-AF65-F5344CB8AC3E}">
        <p14:creationId xmlns:p14="http://schemas.microsoft.com/office/powerpoint/2010/main" val="4830237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11761897-C84E-291D-6AA8-33A53612D2DE}"/>
              </a:ext>
            </a:extLst>
          </p:cNvPr>
          <p:cNvSpPr txBox="1">
            <a:spLocks noGrp="1"/>
          </p:cNvSpPr>
          <p:nvPr>
            <p:ph type="title" idx="4294967295"/>
          </p:nvPr>
        </p:nvSpPr>
        <p:spPr>
          <a:xfrm>
            <a:off x="96334" y="1258308"/>
            <a:ext cx="9046078" cy="30099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sz="1600" b="0" i="0" u="none" strike="noStrike" kern="0" cap="none" spc="0" normalizeH="0" baseline="0" noProof="0" dirty="0">
                <a:ln>
                  <a:noFill/>
                </a:ln>
                <a:solidFill>
                  <a:schemeClr val="tx1"/>
                </a:solidFill>
                <a:effectLst/>
                <a:uLnTx/>
                <a:uFillTx/>
                <a:latin typeface="+mj-lt"/>
                <a:ea typeface="+mj-ea"/>
                <a:cs typeface="Arial" pitchFamily="34" charset="0"/>
              </a:rPr>
              <a:t>Top 20 sources for news in general -</a:t>
            </a:r>
            <a:r>
              <a:rPr kumimoji="0" lang="en-GB" sz="1600" b="0" i="0" u="none" strike="noStrike" kern="1200" cap="none" spc="0" normalizeH="0" baseline="0" noProof="0" dirty="0">
                <a:ln>
                  <a:noFill/>
                </a:ln>
                <a:solidFill>
                  <a:schemeClr val="tx1"/>
                </a:solidFill>
                <a:effectLst/>
                <a:uLnTx/>
                <a:uFillTx/>
                <a:latin typeface="+mn-lt"/>
                <a:ea typeface="+mj-ea"/>
                <a:cs typeface="Arial" pitchFamily="34" charset="0"/>
              </a:rPr>
              <a:t> </a:t>
            </a:r>
            <a:r>
              <a:rPr kumimoji="0" lang="en-GB" sz="1600" b="1" i="0" u="none" strike="noStrike" kern="1200" cap="none" spc="0" normalizeH="0" baseline="0" noProof="0" dirty="0">
                <a:ln>
                  <a:noFill/>
                </a:ln>
                <a:solidFill>
                  <a:schemeClr val="tx1"/>
                </a:solidFill>
                <a:effectLst/>
                <a:uLnTx/>
                <a:uFillTx/>
                <a:latin typeface="+mn-lt"/>
                <a:ea typeface="+mj-ea"/>
                <a:cs typeface="Arial" pitchFamily="34" charset="0"/>
              </a:rPr>
              <a:t>England</a:t>
            </a:r>
            <a:br>
              <a:rPr kumimoji="0" lang="en-GB" sz="1600" b="0" i="0" u="none" strike="noStrike" kern="1200" cap="none" spc="0" normalizeH="0" baseline="0" noProof="0" dirty="0">
                <a:ln>
                  <a:noFill/>
                </a:ln>
                <a:solidFill>
                  <a:schemeClr val="tx1"/>
                </a:solidFill>
                <a:effectLst/>
                <a:uLnTx/>
                <a:uFillTx/>
                <a:latin typeface="+mn-lt"/>
                <a:ea typeface="+mj-ea"/>
                <a:cs typeface="Arial" pitchFamily="34" charset="0"/>
              </a:rPr>
            </a:br>
            <a:r>
              <a:rPr kumimoji="0" lang="en-GB" sz="1100" b="0" i="1" u="none" strike="noStrike" kern="0" cap="none" spc="0" normalizeH="0" baseline="0" noProof="0" dirty="0">
                <a:ln>
                  <a:noFill/>
                </a:ln>
                <a:solidFill>
                  <a:schemeClr val="tx1"/>
                </a:solidFill>
                <a:effectLst/>
                <a:uLnTx/>
                <a:uFillTx/>
                <a:latin typeface="+mj-lt"/>
                <a:ea typeface="+mj-ea"/>
                <a:cs typeface="Arial" pitchFamily="34" charset="0"/>
              </a:rPr>
              <a:t>% of adults 16+ in England using each source for news nowadays</a:t>
            </a:r>
            <a:endParaRPr kumimoji="0" lang="en-GB" sz="1600" b="0" i="0" u="none" strike="noStrike" kern="1200" cap="none" spc="0" normalizeH="0" baseline="0" noProof="0" dirty="0">
              <a:ln>
                <a:noFill/>
              </a:ln>
              <a:solidFill>
                <a:schemeClr val="tx1"/>
              </a:solidFill>
              <a:effectLst/>
              <a:uLnTx/>
              <a:uFillTx/>
              <a:latin typeface="+mn-lt"/>
              <a:ea typeface="+mj-ea"/>
              <a:cs typeface="Arial" pitchFamily="34" charset="0"/>
            </a:endParaRPr>
          </a:p>
        </p:txBody>
      </p:sp>
      <p:sp>
        <p:nvSpPr>
          <p:cNvPr id="13" name="Text Placeholder 5">
            <a:extLst>
              <a:ext uri="{FF2B5EF4-FFF2-40B4-BE49-F238E27FC236}">
                <a16:creationId xmlns:a16="http://schemas.microsoft.com/office/drawing/2014/main" id="{48BCCB64-B696-139C-FF2D-F5452877C4A2}"/>
              </a:ext>
            </a:extLst>
          </p:cNvPr>
          <p:cNvSpPr>
            <a:spLocks noGrp="1"/>
          </p:cNvSpPr>
          <p:nvPr>
            <p:ph type="body" sz="quarter" idx="14"/>
          </p:nvPr>
        </p:nvSpPr>
        <p:spPr>
          <a:xfrm>
            <a:off x="92564" y="302052"/>
            <a:ext cx="7399348" cy="705057"/>
          </a:xfrm>
        </p:spPr>
        <p:txBody>
          <a:bodyPr anchor="t" anchorCtr="0"/>
          <a:lstStyle/>
          <a:p>
            <a:pPr>
              <a:lnSpc>
                <a:spcPts val="1800"/>
              </a:lnSpc>
            </a:pPr>
            <a:r>
              <a:rPr lang="en-GB" sz="1800" dirty="0"/>
              <a:t>Fewer adults in England claim to use BBC One, ITV and Google (search) compared to 2020</a:t>
            </a:r>
            <a:endParaRPr lang="en-US" sz="1800" dirty="0"/>
          </a:p>
        </p:txBody>
      </p:sp>
      <p:sp>
        <p:nvSpPr>
          <p:cNvPr id="15" name="Title 1">
            <a:extLst>
              <a:ext uri="{FF2B5EF4-FFF2-40B4-BE49-F238E27FC236}">
                <a16:creationId xmlns:a16="http://schemas.microsoft.com/office/drawing/2014/main" id="{2F5A112E-7BCD-BF00-D2A6-506F2C07571C}"/>
              </a:ext>
            </a:extLst>
          </p:cNvPr>
          <p:cNvSpPr txBox="1">
            <a:spLocks/>
          </p:cNvSpPr>
          <p:nvPr/>
        </p:nvSpPr>
        <p:spPr>
          <a:xfrm>
            <a:off x="92564" y="959484"/>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dirty="0">
                <a:latin typeface="+mn-lt"/>
                <a:cs typeface="Arial" pitchFamily="34" charset="0"/>
              </a:rPr>
              <a:t>Figure 11.3</a:t>
            </a:r>
            <a:br>
              <a:rPr lang="en-GB" sz="1800" b="1" dirty="0">
                <a:latin typeface="+mn-lt"/>
                <a:cs typeface="Arial" pitchFamily="34" charset="0"/>
              </a:rPr>
            </a:br>
            <a:endParaRPr lang="en-GB" sz="1800" b="1" dirty="0">
              <a:latin typeface="+mn-lt"/>
              <a:cs typeface="Arial" pitchFamily="34" charset="0"/>
            </a:endParaRPr>
          </a:p>
        </p:txBody>
      </p:sp>
      <p:graphicFrame>
        <p:nvGraphicFramePr>
          <p:cNvPr id="20" name="Table 19" descr="This chart shows the top 20 most used news sources across England – using the 2022, 2020, 2019 and 2018 combined F2F &amp; online data. BBC One is the most used source in 2022 at 53%, followed by ITV at 33% and Facebook at 31%.">
            <a:extLst>
              <a:ext uri="{FF2B5EF4-FFF2-40B4-BE49-F238E27FC236}">
                <a16:creationId xmlns:a16="http://schemas.microsoft.com/office/drawing/2014/main" id="{59F53009-B3FB-E853-6782-09D5D2ADD84A}"/>
              </a:ext>
            </a:extLst>
          </p:cNvPr>
          <p:cNvGraphicFramePr>
            <a:graphicFrameLocks noGrp="1"/>
          </p:cNvGraphicFramePr>
          <p:nvPr>
            <p:extLst>
              <p:ext uri="{D42A27DB-BD31-4B8C-83A1-F6EECF244321}">
                <p14:modId xmlns:p14="http://schemas.microsoft.com/office/powerpoint/2010/main" val="2281992384"/>
              </p:ext>
            </p:extLst>
          </p:nvPr>
        </p:nvGraphicFramePr>
        <p:xfrm>
          <a:off x="2305762" y="1643066"/>
          <a:ext cx="4896000" cy="4220560"/>
        </p:xfrm>
        <a:graphic>
          <a:graphicData uri="http://schemas.openxmlformats.org/drawingml/2006/table">
            <a:tbl>
              <a:tblPr firstRow="1" firstCol="1" bandRow="1">
                <a:tableStyleId>{5C22544A-7EE6-4342-B048-85BDC9FD1C3A}</a:tableStyleId>
              </a:tblPr>
              <a:tblGrid>
                <a:gridCol w="2016000">
                  <a:extLst>
                    <a:ext uri="{9D8B030D-6E8A-4147-A177-3AD203B41FA5}">
                      <a16:colId xmlns:a16="http://schemas.microsoft.com/office/drawing/2014/main" val="20000"/>
                    </a:ext>
                  </a:extLst>
                </a:gridCol>
                <a:gridCol w="720000">
                  <a:extLst>
                    <a:ext uri="{9D8B030D-6E8A-4147-A177-3AD203B41FA5}">
                      <a16:colId xmlns:a16="http://schemas.microsoft.com/office/drawing/2014/main" val="2236065257"/>
                    </a:ext>
                  </a:extLst>
                </a:gridCol>
                <a:gridCol w="720000">
                  <a:extLst>
                    <a:ext uri="{9D8B030D-6E8A-4147-A177-3AD203B41FA5}">
                      <a16:colId xmlns:a16="http://schemas.microsoft.com/office/drawing/2014/main" val="2832113614"/>
                    </a:ext>
                  </a:extLst>
                </a:gridCol>
                <a:gridCol w="720000">
                  <a:extLst>
                    <a:ext uri="{9D8B030D-6E8A-4147-A177-3AD203B41FA5}">
                      <a16:colId xmlns:a16="http://schemas.microsoft.com/office/drawing/2014/main" val="4182827770"/>
                    </a:ext>
                  </a:extLst>
                </a:gridCol>
                <a:gridCol w="720000">
                  <a:extLst>
                    <a:ext uri="{9D8B030D-6E8A-4147-A177-3AD203B41FA5}">
                      <a16:colId xmlns:a16="http://schemas.microsoft.com/office/drawing/2014/main" val="20001"/>
                    </a:ext>
                  </a:extLst>
                </a:gridCol>
              </a:tblGrid>
              <a:tr h="252000">
                <a:tc>
                  <a:txBody>
                    <a:bodyPr/>
                    <a:lstStyle/>
                    <a:p>
                      <a:pPr algn="l" fontAlgn="t"/>
                      <a:r>
                        <a:rPr lang="en-US" sz="1800" b="0" i="0" u="none" strike="noStrike" dirty="0">
                          <a:solidFill>
                            <a:srgbClr val="000000"/>
                          </a:solidFill>
                          <a:effectLst/>
                          <a:latin typeface="Arial" panose="020B0604020202020204" pitchFamily="34" charset="0"/>
                        </a:rPr>
                        <a:t> </a:t>
                      </a:r>
                    </a:p>
                  </a:txBody>
                  <a:tcPr marL="9525" marR="9525" marT="0" marB="0"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ctr" rtl="0" fontAlgn="ctr"/>
                      <a:r>
                        <a:rPr lang="en-US" sz="1200" b="1" i="0" u="none" strike="noStrike">
                          <a:solidFill>
                            <a:srgbClr val="FFFFFF"/>
                          </a:solidFill>
                          <a:effectLst/>
                          <a:latin typeface="Calibri" panose="020F0502020204030204" pitchFamily="34" charset="0"/>
                        </a:rPr>
                        <a:t>2018</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4"/>
                    </a:solidFill>
                  </a:tcPr>
                </a:tc>
                <a:tc>
                  <a:txBody>
                    <a:bodyPr/>
                    <a:lstStyle/>
                    <a:p>
                      <a:pPr algn="ctr" rtl="0" fontAlgn="ctr"/>
                      <a:r>
                        <a:rPr lang="en-US" sz="1200" b="1" i="0" u="none" strike="noStrike">
                          <a:solidFill>
                            <a:srgbClr val="FFFFFF"/>
                          </a:solidFill>
                          <a:effectLst/>
                          <a:latin typeface="Calibri" panose="020F0502020204030204" pitchFamily="34" charset="0"/>
                        </a:rPr>
                        <a:t>2019</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2"/>
                    </a:solidFill>
                  </a:tcPr>
                </a:tc>
                <a:tc>
                  <a:txBody>
                    <a:bodyPr/>
                    <a:lstStyle/>
                    <a:p>
                      <a:pPr algn="ctr" rtl="0" fontAlgn="ctr"/>
                      <a:r>
                        <a:rPr lang="en-US" sz="1200" b="1" i="0" u="none" strike="noStrike">
                          <a:solidFill>
                            <a:srgbClr val="38393A"/>
                          </a:solidFill>
                          <a:effectLst/>
                          <a:latin typeface="Calibri" panose="020F0502020204030204" pitchFamily="34" charset="0"/>
                        </a:rPr>
                        <a:t>2020</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solidFill>
                  </a:tcPr>
                </a:tc>
                <a:tc>
                  <a:txBody>
                    <a:bodyPr/>
                    <a:lstStyle/>
                    <a:p>
                      <a:pPr algn="ctr" rtl="0" fontAlgn="ctr"/>
                      <a:r>
                        <a:rPr lang="en-US" sz="1200" b="1" i="0" u="none" strike="noStrike">
                          <a:solidFill>
                            <a:srgbClr val="FFFFFF"/>
                          </a:solidFill>
                          <a:effectLst/>
                          <a:latin typeface="Calibri" panose="020F0502020204030204" pitchFamily="34" charset="0"/>
                        </a:rPr>
                        <a:t>2022*</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197312">
                <a:tc>
                  <a:txBody>
                    <a:bodyPr/>
                    <a:lstStyle/>
                    <a:p>
                      <a:pPr algn="l" rtl="0" fontAlgn="b"/>
                      <a:r>
                        <a:rPr lang="en-US" sz="1050" b="0" i="0" u="none" strike="noStrike">
                          <a:solidFill>
                            <a:srgbClr val="FFFFFF"/>
                          </a:solidFill>
                          <a:effectLst/>
                          <a:latin typeface="Calibri" panose="020F0502020204030204" pitchFamily="34" charset="0"/>
                        </a:rPr>
                        <a:t>BBC One</a:t>
                      </a:r>
                    </a:p>
                  </a:txBody>
                  <a:tcPr marL="85725"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rtl="0" fontAlgn="b"/>
                      <a:r>
                        <a:rPr lang="en-US" sz="1000" b="0" i="0" u="none" strike="noStrike">
                          <a:solidFill>
                            <a:srgbClr val="38393A"/>
                          </a:solidFill>
                          <a:effectLst/>
                          <a:latin typeface="Calibri" panose="020F0502020204030204" pitchFamily="34" charset="0"/>
                        </a:rPr>
                        <a:t>62%</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b"/>
                      <a:r>
                        <a:rPr lang="en-US" sz="1000" b="0" i="0" u="none" strike="noStrike">
                          <a:solidFill>
                            <a:srgbClr val="38393A"/>
                          </a:solidFill>
                          <a:effectLst/>
                          <a:latin typeface="Calibri" panose="020F0502020204030204" pitchFamily="34" charset="0"/>
                        </a:rPr>
                        <a:t>58%</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b"/>
                      <a:r>
                        <a:rPr lang="en-US" sz="1000" b="0" i="0" u="none" strike="noStrike">
                          <a:solidFill>
                            <a:srgbClr val="38393A"/>
                          </a:solidFill>
                          <a:effectLst/>
                          <a:latin typeface="Calibri" panose="020F0502020204030204" pitchFamily="34" charset="0"/>
                        </a:rPr>
                        <a:t>57%</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b"/>
                      <a:r>
                        <a:rPr lang="en-US" sz="1000" b="0" i="0" u="none" strike="noStrike">
                          <a:solidFill>
                            <a:srgbClr val="38393A"/>
                          </a:solidFill>
                          <a:effectLst/>
                          <a:latin typeface="Calibri" panose="020F0502020204030204" pitchFamily="34" charset="0"/>
                        </a:rPr>
                        <a:t>53%</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2"/>
                  </a:ext>
                </a:extLst>
              </a:tr>
              <a:tr h="197312">
                <a:tc>
                  <a:txBody>
                    <a:bodyPr/>
                    <a:lstStyle/>
                    <a:p>
                      <a:pPr algn="l" rtl="0" fontAlgn="b"/>
                      <a:r>
                        <a:rPr lang="en-US" sz="1050" b="0" i="0" u="none" strike="noStrike" dirty="0">
                          <a:solidFill>
                            <a:srgbClr val="FFFFFF"/>
                          </a:solidFill>
                          <a:effectLst/>
                          <a:latin typeface="Calibri" panose="020F0502020204030204" pitchFamily="34" charset="0"/>
                        </a:rPr>
                        <a:t>ITV</a:t>
                      </a:r>
                    </a:p>
                  </a:txBody>
                  <a:tcPr marL="85725"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rtl="0" fontAlgn="b"/>
                      <a:r>
                        <a:rPr lang="en-US" sz="1000" b="0" i="0" u="none" strike="noStrike">
                          <a:solidFill>
                            <a:srgbClr val="38393A"/>
                          </a:solidFill>
                          <a:effectLst/>
                          <a:latin typeface="Calibri" panose="020F0502020204030204" pitchFamily="34" charset="0"/>
                        </a:rPr>
                        <a:t>39%</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b"/>
                      <a:r>
                        <a:rPr lang="en-US" sz="1000" b="0" i="0" u="none" strike="noStrike">
                          <a:solidFill>
                            <a:srgbClr val="38393A"/>
                          </a:solidFill>
                          <a:effectLst/>
                          <a:latin typeface="Calibri" panose="020F0502020204030204" pitchFamily="34" charset="0"/>
                        </a:rPr>
                        <a:t>38%</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b"/>
                      <a:r>
                        <a:rPr lang="en-US" sz="1000" b="0" i="0" u="none" strike="noStrike">
                          <a:solidFill>
                            <a:srgbClr val="38393A"/>
                          </a:solidFill>
                          <a:effectLst/>
                          <a:latin typeface="Calibri" panose="020F0502020204030204" pitchFamily="34" charset="0"/>
                        </a:rPr>
                        <a:t>41%</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b"/>
                      <a:r>
                        <a:rPr lang="en-US" sz="1000" b="0" i="0" u="none" strike="noStrike">
                          <a:solidFill>
                            <a:srgbClr val="38393A"/>
                          </a:solidFill>
                          <a:effectLst/>
                          <a:latin typeface="Calibri" panose="020F0502020204030204" pitchFamily="34" charset="0"/>
                        </a:rPr>
                        <a:t>33%</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3"/>
                  </a:ext>
                </a:extLst>
              </a:tr>
              <a:tr h="197312">
                <a:tc>
                  <a:txBody>
                    <a:bodyPr/>
                    <a:lstStyle/>
                    <a:p>
                      <a:pPr algn="l" rtl="0" fontAlgn="b"/>
                      <a:r>
                        <a:rPr lang="en-US" sz="1050" b="0" i="0" u="none" strike="noStrike">
                          <a:solidFill>
                            <a:srgbClr val="FFFFFF"/>
                          </a:solidFill>
                          <a:effectLst/>
                          <a:latin typeface="Calibri" panose="020F0502020204030204" pitchFamily="34" charset="0"/>
                        </a:rPr>
                        <a:t>Facebook</a:t>
                      </a:r>
                    </a:p>
                  </a:txBody>
                  <a:tcPr marL="85725" marR="9525" marT="0" marB="0" anchor="ctr">
                    <a:lnR w="38100" cap="flat" cmpd="sng" algn="ctr">
                      <a:solidFill>
                        <a:schemeClr val="bg1"/>
                      </a:solidFill>
                      <a:prstDash val="solid"/>
                      <a:round/>
                      <a:headEnd type="none" w="med" len="med"/>
                      <a:tailEnd type="none" w="med" len="med"/>
                    </a:lnR>
                    <a:solidFill>
                      <a:schemeClr val="accent4">
                        <a:lumMod val="75000"/>
                      </a:schemeClr>
                    </a:solidFill>
                  </a:tcPr>
                </a:tc>
                <a:tc>
                  <a:txBody>
                    <a:bodyPr/>
                    <a:lstStyle/>
                    <a:p>
                      <a:pPr algn="ctr" rtl="0" fontAlgn="b"/>
                      <a:r>
                        <a:rPr lang="en-US" sz="1000" b="0" i="0" u="none" strike="noStrike">
                          <a:solidFill>
                            <a:srgbClr val="38393A"/>
                          </a:solidFill>
                          <a:effectLst/>
                          <a:latin typeface="Calibri" panose="020F0502020204030204" pitchFamily="34" charset="0"/>
                        </a:rPr>
                        <a:t>33%</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b"/>
                      <a:r>
                        <a:rPr lang="en-US" sz="1000" b="0" i="0" u="none" strike="noStrike">
                          <a:solidFill>
                            <a:srgbClr val="38393A"/>
                          </a:solidFill>
                          <a:effectLst/>
                          <a:latin typeface="Calibri" panose="020F0502020204030204" pitchFamily="34" charset="0"/>
                        </a:rPr>
                        <a:t>35%</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b"/>
                      <a:r>
                        <a:rPr lang="en-US" sz="1000" b="0" i="0" u="none" strike="noStrike" dirty="0">
                          <a:solidFill>
                            <a:srgbClr val="38393A"/>
                          </a:solidFill>
                          <a:effectLst/>
                          <a:latin typeface="Calibri" panose="020F0502020204030204" pitchFamily="34" charset="0"/>
                        </a:rPr>
                        <a:t>34%</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b"/>
                      <a:r>
                        <a:rPr lang="en-US" sz="1000" b="0" i="0" u="none" strike="noStrike">
                          <a:solidFill>
                            <a:srgbClr val="38393A"/>
                          </a:solidFill>
                          <a:effectLst/>
                          <a:latin typeface="Calibri" panose="020F0502020204030204" pitchFamily="34" charset="0"/>
                        </a:rPr>
                        <a:t>31%</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4"/>
                  </a:ext>
                </a:extLst>
              </a:tr>
              <a:tr h="197312">
                <a:tc>
                  <a:txBody>
                    <a:bodyPr/>
                    <a:lstStyle/>
                    <a:p>
                      <a:pPr algn="l" rtl="0" fontAlgn="b"/>
                      <a:r>
                        <a:rPr lang="en-US" sz="1050" b="0" i="0" u="none" strike="noStrike">
                          <a:solidFill>
                            <a:srgbClr val="FFFFFF"/>
                          </a:solidFill>
                          <a:effectLst/>
                          <a:latin typeface="Calibri" panose="020F0502020204030204" pitchFamily="34" charset="0"/>
                        </a:rPr>
                        <a:t>BBC News Channel</a:t>
                      </a:r>
                    </a:p>
                  </a:txBody>
                  <a:tcPr marL="85725"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rtl="0" fontAlgn="b"/>
                      <a:r>
                        <a:rPr lang="en-US" sz="1000" b="0" i="0" u="none" strike="noStrike">
                          <a:solidFill>
                            <a:srgbClr val="38393A"/>
                          </a:solidFill>
                          <a:effectLst/>
                          <a:latin typeface="Calibri" panose="020F0502020204030204" pitchFamily="34" charset="0"/>
                        </a:rPr>
                        <a:t>28%</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b"/>
                      <a:r>
                        <a:rPr lang="en-US" sz="1000" b="0" i="0" u="none" strike="noStrike">
                          <a:solidFill>
                            <a:srgbClr val="38393A"/>
                          </a:solidFill>
                          <a:effectLst/>
                          <a:latin typeface="Calibri" panose="020F0502020204030204" pitchFamily="34" charset="0"/>
                        </a:rPr>
                        <a:t>25%</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b"/>
                      <a:r>
                        <a:rPr lang="en-US" sz="1000" b="0" i="0" u="none" strike="noStrike">
                          <a:solidFill>
                            <a:srgbClr val="38393A"/>
                          </a:solidFill>
                          <a:effectLst/>
                          <a:latin typeface="Calibri" panose="020F0502020204030204" pitchFamily="34" charset="0"/>
                        </a:rPr>
                        <a:t>22%</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b"/>
                      <a:r>
                        <a:rPr lang="en-US" sz="1000" b="0" i="0" u="none" strike="noStrike">
                          <a:solidFill>
                            <a:srgbClr val="38393A"/>
                          </a:solidFill>
                          <a:effectLst/>
                          <a:latin typeface="Calibri" panose="020F0502020204030204" pitchFamily="34" charset="0"/>
                        </a:rPr>
                        <a:t>24%</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5"/>
                  </a:ext>
                </a:extLst>
              </a:tr>
              <a:tr h="197312">
                <a:tc>
                  <a:txBody>
                    <a:bodyPr/>
                    <a:lstStyle/>
                    <a:p>
                      <a:pPr algn="l" rtl="0" fontAlgn="b"/>
                      <a:r>
                        <a:rPr lang="en-US" sz="1050" b="0" i="0" u="none" strike="noStrike">
                          <a:solidFill>
                            <a:srgbClr val="000000"/>
                          </a:solidFill>
                          <a:effectLst/>
                          <a:latin typeface="Calibri" panose="020F0502020204030204" pitchFamily="34" charset="0"/>
                        </a:rPr>
                        <a:t>BBC website/app</a:t>
                      </a:r>
                    </a:p>
                  </a:txBody>
                  <a:tcPr marL="85725" marR="9525" marT="0" marB="0" anchor="ctr">
                    <a:lnR w="38100" cap="flat" cmpd="sng" algn="ctr">
                      <a:solidFill>
                        <a:schemeClr val="bg1"/>
                      </a:solidFill>
                      <a:prstDash val="solid"/>
                      <a:round/>
                      <a:headEnd type="none" w="med" len="med"/>
                      <a:tailEnd type="none" w="med" len="med"/>
                    </a:lnR>
                    <a:solidFill>
                      <a:schemeClr val="accent5"/>
                    </a:solidFill>
                  </a:tcPr>
                </a:tc>
                <a:tc>
                  <a:txBody>
                    <a:bodyPr/>
                    <a:lstStyle/>
                    <a:p>
                      <a:pPr algn="ctr" rtl="0" fontAlgn="b"/>
                      <a:r>
                        <a:rPr lang="en-US" sz="1000" b="0" i="0" u="none" strike="noStrike">
                          <a:solidFill>
                            <a:srgbClr val="38393A"/>
                          </a:solidFill>
                          <a:effectLst/>
                          <a:latin typeface="Calibri" panose="020F0502020204030204" pitchFamily="34" charset="0"/>
                        </a:rPr>
                        <a:t>25%</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b"/>
                      <a:r>
                        <a:rPr lang="en-US" sz="1000" b="0" i="0" u="none" strike="noStrike">
                          <a:solidFill>
                            <a:srgbClr val="38393A"/>
                          </a:solidFill>
                          <a:effectLst/>
                          <a:latin typeface="Calibri" panose="020F0502020204030204" pitchFamily="34" charset="0"/>
                        </a:rPr>
                        <a:t>27%</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b"/>
                      <a:r>
                        <a:rPr lang="en-US" sz="1000" b="0" i="0" u="none" strike="noStrike">
                          <a:solidFill>
                            <a:srgbClr val="38393A"/>
                          </a:solidFill>
                          <a:effectLst/>
                          <a:latin typeface="Calibri" panose="020F0502020204030204" pitchFamily="34" charset="0"/>
                        </a:rPr>
                        <a:t>24%</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b"/>
                      <a:r>
                        <a:rPr lang="en-US" sz="1000" b="0" i="0" u="none" strike="noStrike">
                          <a:solidFill>
                            <a:srgbClr val="38393A"/>
                          </a:solidFill>
                          <a:effectLst/>
                          <a:latin typeface="Calibri" panose="020F0502020204030204" pitchFamily="34" charset="0"/>
                        </a:rPr>
                        <a:t>23%</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6"/>
                  </a:ext>
                </a:extLst>
              </a:tr>
              <a:tr h="197312">
                <a:tc>
                  <a:txBody>
                    <a:bodyPr/>
                    <a:lstStyle/>
                    <a:p>
                      <a:pPr algn="l" rtl="0" fontAlgn="b"/>
                      <a:r>
                        <a:rPr lang="en-US" sz="1050" b="0" i="0" u="none" strike="noStrike">
                          <a:solidFill>
                            <a:srgbClr val="FFFFFF"/>
                          </a:solidFill>
                          <a:effectLst/>
                          <a:latin typeface="Calibri" panose="020F0502020204030204" pitchFamily="34" charset="0"/>
                        </a:rPr>
                        <a:t>Sky News Channel</a:t>
                      </a:r>
                    </a:p>
                  </a:txBody>
                  <a:tcPr marL="85725"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rtl="0" fontAlgn="b"/>
                      <a:r>
                        <a:rPr lang="en-US" sz="1000" b="0" i="0" u="none" strike="noStrike">
                          <a:solidFill>
                            <a:srgbClr val="38393A"/>
                          </a:solidFill>
                          <a:effectLst/>
                          <a:latin typeface="Calibri" panose="020F0502020204030204" pitchFamily="34" charset="0"/>
                        </a:rPr>
                        <a:t>24%</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b"/>
                      <a:r>
                        <a:rPr lang="en-US" sz="1000" b="0" i="0" u="none" strike="noStrike">
                          <a:solidFill>
                            <a:srgbClr val="38393A"/>
                          </a:solidFill>
                          <a:effectLst/>
                          <a:latin typeface="Calibri" panose="020F0502020204030204" pitchFamily="34" charset="0"/>
                        </a:rPr>
                        <a:t>23%</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b"/>
                      <a:r>
                        <a:rPr lang="en-US" sz="1000" b="0" i="0" u="none" strike="noStrike">
                          <a:solidFill>
                            <a:srgbClr val="38393A"/>
                          </a:solidFill>
                          <a:effectLst/>
                          <a:latin typeface="Calibri" panose="020F0502020204030204" pitchFamily="34" charset="0"/>
                        </a:rPr>
                        <a:t>25%</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b"/>
                      <a:r>
                        <a:rPr lang="en-US" sz="1000" b="0" i="0" u="none" strike="noStrike">
                          <a:solidFill>
                            <a:srgbClr val="38393A"/>
                          </a:solidFill>
                          <a:effectLst/>
                          <a:latin typeface="Calibri" panose="020F0502020204030204" pitchFamily="34" charset="0"/>
                        </a:rPr>
                        <a:t>22%</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7"/>
                  </a:ext>
                </a:extLst>
              </a:tr>
              <a:tr h="197312">
                <a:tc>
                  <a:txBody>
                    <a:bodyPr/>
                    <a:lstStyle/>
                    <a:p>
                      <a:pPr algn="l" rtl="0" fontAlgn="b"/>
                      <a:r>
                        <a:rPr lang="en-US" sz="1050" b="0" i="0" u="none" strike="noStrike">
                          <a:solidFill>
                            <a:srgbClr val="FFFFFF"/>
                          </a:solidFill>
                          <a:effectLst/>
                          <a:latin typeface="Calibri" panose="020F0502020204030204" pitchFamily="34" charset="0"/>
                        </a:rPr>
                        <a:t>Channel 4</a:t>
                      </a:r>
                    </a:p>
                  </a:txBody>
                  <a:tcPr marL="85725"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rtl="0" fontAlgn="b"/>
                      <a:r>
                        <a:rPr lang="en-US" sz="1000" b="0" i="0" u="none" strike="noStrike">
                          <a:solidFill>
                            <a:srgbClr val="38393A"/>
                          </a:solidFill>
                          <a:effectLst/>
                          <a:latin typeface="Calibri" panose="020F0502020204030204" pitchFamily="34" charset="0"/>
                        </a:rPr>
                        <a:t>19%</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b"/>
                      <a:r>
                        <a:rPr lang="en-US" sz="1000" b="0" i="0" u="none" strike="noStrike">
                          <a:solidFill>
                            <a:srgbClr val="38393A"/>
                          </a:solidFill>
                          <a:effectLst/>
                          <a:latin typeface="Calibri" panose="020F0502020204030204" pitchFamily="34" charset="0"/>
                        </a:rPr>
                        <a:t>18%</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b"/>
                      <a:r>
                        <a:rPr lang="en-US" sz="1000" b="0" i="0" u="none" strike="noStrike">
                          <a:solidFill>
                            <a:srgbClr val="38393A"/>
                          </a:solidFill>
                          <a:effectLst/>
                          <a:latin typeface="Calibri" panose="020F0502020204030204" pitchFamily="34" charset="0"/>
                        </a:rPr>
                        <a:t>19%</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b"/>
                      <a:r>
                        <a:rPr lang="en-US" sz="1000" b="0" i="0" u="none" strike="noStrike">
                          <a:solidFill>
                            <a:srgbClr val="38393A"/>
                          </a:solidFill>
                          <a:effectLst/>
                          <a:latin typeface="Calibri" panose="020F0502020204030204" pitchFamily="34" charset="0"/>
                        </a:rPr>
                        <a:t>17%</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8"/>
                  </a:ext>
                </a:extLst>
              </a:tr>
              <a:tr h="197312">
                <a:tc>
                  <a:txBody>
                    <a:bodyPr/>
                    <a:lstStyle/>
                    <a:p>
                      <a:pPr algn="l" rtl="0" fontAlgn="b"/>
                      <a:r>
                        <a:rPr lang="en-US" sz="1050" b="0" i="0" u="none" strike="noStrike">
                          <a:solidFill>
                            <a:srgbClr val="FFFFFF"/>
                          </a:solidFill>
                          <a:effectLst/>
                          <a:latin typeface="Calibri" panose="020F0502020204030204" pitchFamily="34" charset="0"/>
                        </a:rPr>
                        <a:t>Twitter</a:t>
                      </a:r>
                    </a:p>
                  </a:txBody>
                  <a:tcPr marL="85725" marR="9525" marT="0" marB="0" anchor="ctr">
                    <a:lnR w="38100" cap="flat" cmpd="sng" algn="ctr">
                      <a:solidFill>
                        <a:schemeClr val="bg1"/>
                      </a:solidFill>
                      <a:prstDash val="solid"/>
                      <a:round/>
                      <a:headEnd type="none" w="med" len="med"/>
                      <a:tailEnd type="none" w="med" len="med"/>
                    </a:lnR>
                    <a:solidFill>
                      <a:schemeClr val="accent4">
                        <a:lumMod val="75000"/>
                      </a:schemeClr>
                    </a:solidFill>
                  </a:tcPr>
                </a:tc>
                <a:tc>
                  <a:txBody>
                    <a:bodyPr/>
                    <a:lstStyle/>
                    <a:p>
                      <a:pPr algn="ctr" rtl="0" fontAlgn="b"/>
                      <a:r>
                        <a:rPr lang="en-US" sz="1000" b="0" i="0" u="none" strike="noStrike">
                          <a:solidFill>
                            <a:srgbClr val="38393A"/>
                          </a:solidFill>
                          <a:effectLst/>
                          <a:latin typeface="Calibri" panose="020F0502020204030204" pitchFamily="34" charset="0"/>
                        </a:rPr>
                        <a:t>14%</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b"/>
                      <a:r>
                        <a:rPr lang="en-US" sz="1000" b="0" i="0" u="none" strike="noStrike">
                          <a:solidFill>
                            <a:srgbClr val="38393A"/>
                          </a:solidFill>
                          <a:effectLst/>
                          <a:latin typeface="Calibri" panose="020F0502020204030204" pitchFamily="34" charset="0"/>
                        </a:rPr>
                        <a:t>17%</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b"/>
                      <a:r>
                        <a:rPr lang="en-US" sz="1000" b="0" i="0" u="none" strike="noStrike">
                          <a:solidFill>
                            <a:srgbClr val="38393A"/>
                          </a:solidFill>
                          <a:effectLst/>
                          <a:latin typeface="Calibri" panose="020F0502020204030204" pitchFamily="34" charset="0"/>
                        </a:rPr>
                        <a:t>17%</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b"/>
                      <a:r>
                        <a:rPr lang="en-US" sz="1000" b="0" i="0" u="none" strike="noStrike">
                          <a:solidFill>
                            <a:srgbClr val="38393A"/>
                          </a:solidFill>
                          <a:effectLst/>
                          <a:latin typeface="Calibri" panose="020F0502020204030204" pitchFamily="34" charset="0"/>
                        </a:rPr>
                        <a:t>16%</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031654830"/>
                  </a:ext>
                </a:extLst>
              </a:tr>
              <a:tr h="197312">
                <a:tc>
                  <a:txBody>
                    <a:bodyPr/>
                    <a:lstStyle/>
                    <a:p>
                      <a:pPr algn="l" rtl="0" fontAlgn="b"/>
                      <a:r>
                        <a:rPr lang="en-US" sz="1050" b="0" i="0" u="none" strike="noStrike">
                          <a:solidFill>
                            <a:srgbClr val="FFFFFF"/>
                          </a:solidFill>
                          <a:effectLst/>
                          <a:latin typeface="Calibri" panose="020F0502020204030204" pitchFamily="34" charset="0"/>
                        </a:rPr>
                        <a:t>Instagram </a:t>
                      </a:r>
                    </a:p>
                  </a:txBody>
                  <a:tcPr marL="85725" marR="9525" marT="0" marB="0" anchor="ctr">
                    <a:lnR w="38100" cap="flat" cmpd="sng" algn="ctr">
                      <a:solidFill>
                        <a:schemeClr val="bg1"/>
                      </a:solidFill>
                      <a:prstDash val="solid"/>
                      <a:round/>
                      <a:headEnd type="none" w="med" len="med"/>
                      <a:tailEnd type="none" w="med" len="med"/>
                    </a:lnR>
                    <a:solidFill>
                      <a:schemeClr val="accent4">
                        <a:lumMod val="75000"/>
                      </a:schemeClr>
                    </a:solidFill>
                  </a:tcPr>
                </a:tc>
                <a:tc>
                  <a:txBody>
                    <a:bodyPr/>
                    <a:lstStyle/>
                    <a:p>
                      <a:pPr algn="ctr" rtl="0" fontAlgn="b"/>
                      <a:r>
                        <a:rPr lang="en-US" sz="1000" b="0" i="0" u="none" strike="noStrike">
                          <a:solidFill>
                            <a:srgbClr val="38393A"/>
                          </a:solidFill>
                          <a:effectLst/>
                          <a:latin typeface="Calibri" panose="020F0502020204030204" pitchFamily="34" charset="0"/>
                        </a:rPr>
                        <a:t>10%</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b"/>
                      <a:r>
                        <a:rPr lang="en-US" sz="1000" b="0" i="0" u="none" strike="noStrike">
                          <a:solidFill>
                            <a:srgbClr val="38393A"/>
                          </a:solidFill>
                          <a:effectLst/>
                          <a:latin typeface="Calibri" panose="020F0502020204030204" pitchFamily="34" charset="0"/>
                        </a:rPr>
                        <a:t>15%</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b"/>
                      <a:r>
                        <a:rPr lang="en-US" sz="1000" b="0" i="0" u="none" strike="noStrike">
                          <a:solidFill>
                            <a:srgbClr val="38393A"/>
                          </a:solidFill>
                          <a:effectLst/>
                          <a:latin typeface="Calibri" panose="020F0502020204030204" pitchFamily="34" charset="0"/>
                        </a:rPr>
                        <a:t>14%</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b"/>
                      <a:r>
                        <a:rPr lang="en-US" sz="1000" b="0" i="0" u="none" strike="noStrike">
                          <a:solidFill>
                            <a:srgbClr val="38393A"/>
                          </a:solidFill>
                          <a:effectLst/>
                          <a:latin typeface="Calibri" panose="020F0502020204030204" pitchFamily="34" charset="0"/>
                        </a:rPr>
                        <a:t>15%</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9"/>
                  </a:ext>
                </a:extLst>
              </a:tr>
              <a:tr h="197312">
                <a:tc>
                  <a:txBody>
                    <a:bodyPr/>
                    <a:lstStyle/>
                    <a:p>
                      <a:pPr algn="l" rtl="0" fontAlgn="b"/>
                      <a:r>
                        <a:rPr lang="en-CA" sz="1050" b="0" i="0" u="none" strike="noStrike">
                          <a:solidFill>
                            <a:srgbClr val="000000"/>
                          </a:solidFill>
                          <a:effectLst/>
                          <a:latin typeface="Calibri" panose="020F0502020204030204" pitchFamily="34" charset="0"/>
                        </a:rPr>
                        <a:t>Daily Mail/Mail on Sunday</a:t>
                      </a:r>
                    </a:p>
                  </a:txBody>
                  <a:tcPr marL="85725" marR="9525"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rtl="0" fontAlgn="b"/>
                      <a:r>
                        <a:rPr lang="en-US" sz="1000" b="0" i="0" u="none" strike="noStrike">
                          <a:solidFill>
                            <a:srgbClr val="38393A"/>
                          </a:solidFill>
                          <a:effectLst/>
                          <a:latin typeface="Calibri" panose="020F0502020204030204" pitchFamily="34" charset="0"/>
                        </a:rPr>
                        <a:t>19%</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b"/>
                      <a:r>
                        <a:rPr lang="en-US" sz="1000" b="0" i="0" u="none" strike="noStrike">
                          <a:solidFill>
                            <a:srgbClr val="38393A"/>
                          </a:solidFill>
                          <a:effectLst/>
                          <a:latin typeface="Calibri" panose="020F0502020204030204" pitchFamily="34" charset="0"/>
                        </a:rPr>
                        <a:t>19%</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b"/>
                      <a:r>
                        <a:rPr lang="en-US" sz="1000" b="0" i="0" u="none" strike="noStrike">
                          <a:solidFill>
                            <a:srgbClr val="38393A"/>
                          </a:solidFill>
                          <a:effectLst/>
                          <a:latin typeface="Calibri" panose="020F0502020204030204" pitchFamily="34" charset="0"/>
                        </a:rPr>
                        <a:t>18%</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b"/>
                      <a:r>
                        <a:rPr lang="en-US" sz="1000" b="0" i="0" u="none" strike="noStrike">
                          <a:solidFill>
                            <a:srgbClr val="38393A"/>
                          </a:solidFill>
                          <a:effectLst/>
                          <a:latin typeface="Calibri" panose="020F0502020204030204" pitchFamily="34" charset="0"/>
                        </a:rPr>
                        <a:t>15%</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10"/>
                  </a:ext>
                </a:extLst>
              </a:tr>
              <a:tr h="197312">
                <a:tc>
                  <a:txBody>
                    <a:bodyPr/>
                    <a:lstStyle/>
                    <a:p>
                      <a:pPr algn="l" rtl="0" fontAlgn="b"/>
                      <a:r>
                        <a:rPr lang="en-US" sz="1050" b="0" i="0" u="none" strike="noStrike">
                          <a:solidFill>
                            <a:srgbClr val="FFFFFF"/>
                          </a:solidFill>
                          <a:effectLst/>
                          <a:latin typeface="Calibri" panose="020F0502020204030204" pitchFamily="34" charset="0"/>
                        </a:rPr>
                        <a:t>WhatsApp </a:t>
                      </a:r>
                    </a:p>
                  </a:txBody>
                  <a:tcPr marL="85725" marR="9525" marT="0" marB="0" anchor="ctr">
                    <a:lnR w="38100" cap="flat" cmpd="sng" algn="ctr">
                      <a:solidFill>
                        <a:schemeClr val="bg1"/>
                      </a:solidFill>
                      <a:prstDash val="solid"/>
                      <a:round/>
                      <a:headEnd type="none" w="med" len="med"/>
                      <a:tailEnd type="none" w="med" len="med"/>
                    </a:lnR>
                    <a:solidFill>
                      <a:schemeClr val="accent4">
                        <a:lumMod val="75000"/>
                      </a:schemeClr>
                    </a:solidFill>
                  </a:tcPr>
                </a:tc>
                <a:tc>
                  <a:txBody>
                    <a:bodyPr/>
                    <a:lstStyle/>
                    <a:p>
                      <a:pPr algn="ctr" rtl="0" fontAlgn="b"/>
                      <a:r>
                        <a:rPr lang="en-US" sz="1000" b="0" i="0" u="none" strike="noStrike">
                          <a:solidFill>
                            <a:srgbClr val="38393A"/>
                          </a:solidFill>
                          <a:effectLst/>
                          <a:latin typeface="Calibri" panose="020F0502020204030204" pitchFamily="34" charset="0"/>
                        </a:rPr>
                        <a:t>10%</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b"/>
                      <a:r>
                        <a:rPr lang="en-US" sz="1000" b="0" i="0" u="none" strike="noStrike">
                          <a:solidFill>
                            <a:srgbClr val="38393A"/>
                          </a:solidFill>
                          <a:effectLst/>
                          <a:latin typeface="Calibri" panose="020F0502020204030204" pitchFamily="34" charset="0"/>
                        </a:rPr>
                        <a:t>15%</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b"/>
                      <a:r>
                        <a:rPr lang="en-US" sz="1000" b="0" i="0" u="none" strike="noStrike">
                          <a:solidFill>
                            <a:srgbClr val="38393A"/>
                          </a:solidFill>
                          <a:effectLst/>
                          <a:latin typeface="Calibri" panose="020F0502020204030204" pitchFamily="34" charset="0"/>
                        </a:rPr>
                        <a:t>14%</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b"/>
                      <a:r>
                        <a:rPr lang="en-US" sz="1000" b="0" i="0" u="none" strike="noStrike">
                          <a:solidFill>
                            <a:srgbClr val="38393A"/>
                          </a:solidFill>
                          <a:effectLst/>
                          <a:latin typeface="Calibri" panose="020F0502020204030204" pitchFamily="34" charset="0"/>
                        </a:rPr>
                        <a:t>15%</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11"/>
                  </a:ext>
                </a:extLst>
              </a:tr>
              <a:tr h="197312">
                <a:tc>
                  <a:txBody>
                    <a:bodyPr/>
                    <a:lstStyle/>
                    <a:p>
                      <a:pPr algn="l" rtl="0" fontAlgn="b"/>
                      <a:r>
                        <a:rPr lang="en-US" sz="1050" b="0" i="0" u="none" strike="noStrike">
                          <a:solidFill>
                            <a:srgbClr val="000000"/>
                          </a:solidFill>
                          <a:effectLst/>
                          <a:latin typeface="Calibri" panose="020F0502020204030204" pitchFamily="34" charset="0"/>
                        </a:rPr>
                        <a:t>Google (search engine)</a:t>
                      </a:r>
                    </a:p>
                  </a:txBody>
                  <a:tcPr marL="85725" marR="9525" marT="0" marB="0" anchor="ctr">
                    <a:lnR w="38100" cap="flat" cmpd="sng" algn="ctr">
                      <a:solidFill>
                        <a:schemeClr val="bg1"/>
                      </a:solidFill>
                      <a:prstDash val="solid"/>
                      <a:round/>
                      <a:headEnd type="none" w="med" len="med"/>
                      <a:tailEnd type="none" w="med" len="med"/>
                    </a:lnR>
                    <a:solidFill>
                      <a:schemeClr val="accent5"/>
                    </a:solidFill>
                  </a:tcPr>
                </a:tc>
                <a:tc>
                  <a:txBody>
                    <a:bodyPr/>
                    <a:lstStyle/>
                    <a:p>
                      <a:pPr algn="ctr" rtl="0" fontAlgn="b"/>
                      <a:r>
                        <a:rPr lang="en-US" sz="1000" b="0" i="0" u="none" strike="noStrike">
                          <a:solidFill>
                            <a:srgbClr val="38393A"/>
                          </a:solidFill>
                          <a:effectLst/>
                          <a:latin typeface="Calibri" panose="020F0502020204030204" pitchFamily="34" charset="0"/>
                        </a:rPr>
                        <a:t>19%</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b"/>
                      <a:r>
                        <a:rPr lang="en-US" sz="1000" b="0" i="0" u="none" strike="noStrike">
                          <a:solidFill>
                            <a:srgbClr val="38393A"/>
                          </a:solidFill>
                          <a:effectLst/>
                          <a:latin typeface="Calibri" panose="020F0502020204030204" pitchFamily="34" charset="0"/>
                        </a:rPr>
                        <a:t>21%</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b"/>
                      <a:r>
                        <a:rPr lang="en-US" sz="1000" b="0" i="0" u="none" strike="noStrike">
                          <a:solidFill>
                            <a:srgbClr val="38393A"/>
                          </a:solidFill>
                          <a:effectLst/>
                          <a:latin typeface="Calibri" panose="020F0502020204030204" pitchFamily="34" charset="0"/>
                        </a:rPr>
                        <a:t>16%</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b"/>
                      <a:r>
                        <a:rPr lang="en-US" sz="1000" b="0" i="0" u="none" strike="noStrike">
                          <a:solidFill>
                            <a:srgbClr val="38393A"/>
                          </a:solidFill>
                          <a:effectLst/>
                          <a:latin typeface="Calibri" panose="020F0502020204030204" pitchFamily="34" charset="0"/>
                        </a:rPr>
                        <a:t>13%</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12"/>
                  </a:ext>
                </a:extLst>
              </a:tr>
              <a:tr h="197312">
                <a:tc>
                  <a:txBody>
                    <a:bodyPr/>
                    <a:lstStyle/>
                    <a:p>
                      <a:pPr algn="l" rtl="0" fontAlgn="b"/>
                      <a:r>
                        <a:rPr lang="en-US" sz="1050" b="0" i="0" u="none" strike="noStrike">
                          <a:solidFill>
                            <a:srgbClr val="FFFFFF"/>
                          </a:solidFill>
                          <a:effectLst/>
                          <a:latin typeface="Calibri" panose="020F0502020204030204" pitchFamily="34" charset="0"/>
                        </a:rPr>
                        <a:t>BBC Two</a:t>
                      </a:r>
                    </a:p>
                  </a:txBody>
                  <a:tcPr marL="85725"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rtl="0" fontAlgn="b"/>
                      <a:r>
                        <a:rPr lang="en-US" sz="1000" b="0" i="0" u="none" strike="noStrike">
                          <a:solidFill>
                            <a:srgbClr val="38393A"/>
                          </a:solidFill>
                          <a:effectLst/>
                          <a:latin typeface="Calibri" panose="020F0502020204030204" pitchFamily="34" charset="0"/>
                        </a:rPr>
                        <a:t>14%</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b"/>
                      <a:r>
                        <a:rPr lang="en-US" sz="1000" b="0" i="0" u="none" strike="noStrike">
                          <a:solidFill>
                            <a:srgbClr val="38393A"/>
                          </a:solidFill>
                          <a:effectLst/>
                          <a:latin typeface="Calibri" panose="020F0502020204030204" pitchFamily="34" charset="0"/>
                        </a:rPr>
                        <a:t>12%</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b"/>
                      <a:r>
                        <a:rPr lang="en-US" sz="1000" b="0" i="0" u="none" strike="noStrike">
                          <a:solidFill>
                            <a:srgbClr val="38393A"/>
                          </a:solidFill>
                          <a:effectLst/>
                          <a:latin typeface="Calibri" panose="020F0502020204030204" pitchFamily="34" charset="0"/>
                        </a:rPr>
                        <a:t>12%</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b"/>
                      <a:r>
                        <a:rPr lang="en-US" sz="1000" b="0" i="0" u="none" strike="noStrike">
                          <a:solidFill>
                            <a:srgbClr val="38393A"/>
                          </a:solidFill>
                          <a:effectLst/>
                          <a:latin typeface="Calibri" panose="020F0502020204030204" pitchFamily="34" charset="0"/>
                        </a:rPr>
                        <a:t>11%</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13"/>
                  </a:ext>
                </a:extLst>
              </a:tr>
              <a:tr h="197312">
                <a:tc>
                  <a:txBody>
                    <a:bodyPr/>
                    <a:lstStyle/>
                    <a:p>
                      <a:pPr algn="l" rtl="0" fontAlgn="b"/>
                      <a:r>
                        <a:rPr lang="en-US" sz="1050" b="0" i="0" u="none" strike="noStrike">
                          <a:solidFill>
                            <a:srgbClr val="000000"/>
                          </a:solidFill>
                          <a:effectLst/>
                          <a:latin typeface="Calibri" panose="020F0502020204030204" pitchFamily="34" charset="0"/>
                        </a:rPr>
                        <a:t>The Guardian/Observer</a:t>
                      </a:r>
                    </a:p>
                  </a:txBody>
                  <a:tcPr marL="85725" marR="9525"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rtl="0" fontAlgn="b"/>
                      <a:r>
                        <a:rPr lang="en-US" sz="1000" b="0" i="0" u="none" strike="noStrike">
                          <a:solidFill>
                            <a:srgbClr val="38393A"/>
                          </a:solidFill>
                          <a:effectLst/>
                          <a:latin typeface="Calibri" panose="020F0502020204030204" pitchFamily="34" charset="0"/>
                        </a:rPr>
                        <a:t>11%</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b"/>
                      <a:r>
                        <a:rPr lang="en-US" sz="1000" b="0" i="0" u="none" strike="noStrike">
                          <a:solidFill>
                            <a:srgbClr val="38393A"/>
                          </a:solidFill>
                          <a:effectLst/>
                          <a:latin typeface="Calibri" panose="020F0502020204030204" pitchFamily="34" charset="0"/>
                        </a:rPr>
                        <a:t>12%</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b"/>
                      <a:r>
                        <a:rPr lang="en-US" sz="1000" b="0" i="0" u="none" strike="noStrike">
                          <a:solidFill>
                            <a:srgbClr val="38393A"/>
                          </a:solidFill>
                          <a:effectLst/>
                          <a:latin typeface="Calibri" panose="020F0502020204030204" pitchFamily="34" charset="0"/>
                        </a:rPr>
                        <a:t>11%</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b"/>
                      <a:r>
                        <a:rPr lang="en-US" sz="1000" b="0" i="0" u="none" strike="noStrike">
                          <a:solidFill>
                            <a:srgbClr val="38393A"/>
                          </a:solidFill>
                          <a:effectLst/>
                          <a:latin typeface="Calibri" panose="020F0502020204030204" pitchFamily="34" charset="0"/>
                        </a:rPr>
                        <a:t>10%</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433641605"/>
                  </a:ext>
                </a:extLst>
              </a:tr>
              <a:tr h="197312">
                <a:tc>
                  <a:txBody>
                    <a:bodyPr/>
                    <a:lstStyle/>
                    <a:p>
                      <a:pPr algn="l" rtl="0" fontAlgn="b"/>
                      <a:r>
                        <a:rPr lang="en-US" sz="1050" b="0" i="0" u="none" strike="noStrike">
                          <a:solidFill>
                            <a:srgbClr val="FFFFFF"/>
                          </a:solidFill>
                          <a:effectLst/>
                          <a:latin typeface="Calibri" panose="020F0502020204030204" pitchFamily="34" charset="0"/>
                        </a:rPr>
                        <a:t>BBC Radio 2</a:t>
                      </a:r>
                    </a:p>
                  </a:txBody>
                  <a:tcPr marL="85725" marR="9525" marT="0" marB="0" anchor="ctr">
                    <a:lnR w="38100" cap="flat" cmpd="sng" algn="ctr">
                      <a:solidFill>
                        <a:schemeClr val="bg1"/>
                      </a:solidFill>
                      <a:prstDash val="solid"/>
                      <a:round/>
                      <a:headEnd type="none" w="med" len="med"/>
                      <a:tailEnd type="none" w="med" len="med"/>
                    </a:lnR>
                    <a:solidFill>
                      <a:schemeClr val="accent2"/>
                    </a:solidFill>
                  </a:tcPr>
                </a:tc>
                <a:tc>
                  <a:txBody>
                    <a:bodyPr/>
                    <a:lstStyle/>
                    <a:p>
                      <a:pPr algn="ctr" rtl="0" fontAlgn="b"/>
                      <a:r>
                        <a:rPr lang="en-US" sz="1000" b="0" i="0" u="none" strike="noStrike">
                          <a:solidFill>
                            <a:srgbClr val="38393A"/>
                          </a:solidFill>
                          <a:effectLst/>
                          <a:latin typeface="Calibri" panose="020F0502020204030204" pitchFamily="34" charset="0"/>
                        </a:rPr>
                        <a:t>12%</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b"/>
                      <a:r>
                        <a:rPr lang="en-US" sz="1000" b="0" i="0" u="none" strike="noStrike">
                          <a:solidFill>
                            <a:srgbClr val="38393A"/>
                          </a:solidFill>
                          <a:effectLst/>
                          <a:latin typeface="Calibri" panose="020F0502020204030204" pitchFamily="34" charset="0"/>
                        </a:rPr>
                        <a:t>12%</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b"/>
                      <a:r>
                        <a:rPr lang="en-US" sz="1000" b="0" i="0" u="none" strike="noStrike">
                          <a:solidFill>
                            <a:srgbClr val="38393A"/>
                          </a:solidFill>
                          <a:effectLst/>
                          <a:latin typeface="Calibri" panose="020F0502020204030204" pitchFamily="34" charset="0"/>
                        </a:rPr>
                        <a:t>12%</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b"/>
                      <a:r>
                        <a:rPr lang="en-US" sz="1000" b="0" i="0" u="none" strike="noStrike">
                          <a:solidFill>
                            <a:srgbClr val="38393A"/>
                          </a:solidFill>
                          <a:effectLst/>
                          <a:latin typeface="Calibri" panose="020F0502020204030204" pitchFamily="34" charset="0"/>
                        </a:rPr>
                        <a:t>10%</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20499600"/>
                  </a:ext>
                </a:extLst>
              </a:tr>
              <a:tr h="197312">
                <a:tc>
                  <a:txBody>
                    <a:bodyPr/>
                    <a:lstStyle/>
                    <a:p>
                      <a:pPr algn="l" rtl="0" fontAlgn="b"/>
                      <a:r>
                        <a:rPr lang="en-US" sz="1050" b="0" i="0" u="none" strike="noStrike">
                          <a:solidFill>
                            <a:srgbClr val="FFFFFF"/>
                          </a:solidFill>
                          <a:effectLst/>
                          <a:latin typeface="Calibri" panose="020F0502020204030204" pitchFamily="34" charset="0"/>
                        </a:rPr>
                        <a:t>BBC Radio 4</a:t>
                      </a:r>
                    </a:p>
                  </a:txBody>
                  <a:tcPr marL="85725" marR="9525" marT="0" marB="0" anchor="ctr">
                    <a:lnR w="38100" cap="flat" cmpd="sng" algn="ctr">
                      <a:solidFill>
                        <a:schemeClr val="bg1"/>
                      </a:solidFill>
                      <a:prstDash val="solid"/>
                      <a:round/>
                      <a:headEnd type="none" w="med" len="med"/>
                      <a:tailEnd type="none" w="med" len="med"/>
                    </a:lnR>
                    <a:solidFill>
                      <a:schemeClr val="accent2"/>
                    </a:solidFill>
                  </a:tcPr>
                </a:tc>
                <a:tc>
                  <a:txBody>
                    <a:bodyPr/>
                    <a:lstStyle/>
                    <a:p>
                      <a:pPr algn="ctr" rtl="0" fontAlgn="b"/>
                      <a:r>
                        <a:rPr lang="en-US" sz="1000" b="0" i="0" u="none" strike="noStrike">
                          <a:solidFill>
                            <a:srgbClr val="38393A"/>
                          </a:solidFill>
                          <a:effectLst/>
                          <a:latin typeface="Calibri" panose="020F0502020204030204" pitchFamily="34" charset="0"/>
                        </a:rPr>
                        <a:t>10%</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b"/>
                      <a:r>
                        <a:rPr lang="en-US" sz="1000" b="0" i="0" u="none" strike="noStrike">
                          <a:solidFill>
                            <a:srgbClr val="38393A"/>
                          </a:solidFill>
                          <a:effectLst/>
                          <a:latin typeface="Calibri" panose="020F0502020204030204" pitchFamily="34" charset="0"/>
                        </a:rPr>
                        <a:t>10%</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b"/>
                      <a:r>
                        <a:rPr lang="en-US" sz="1000" b="0" i="0" u="none" strike="noStrike">
                          <a:solidFill>
                            <a:srgbClr val="38393A"/>
                          </a:solidFill>
                          <a:effectLst/>
                          <a:latin typeface="Calibri" panose="020F0502020204030204" pitchFamily="34" charset="0"/>
                        </a:rPr>
                        <a:t>9%</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b"/>
                      <a:r>
                        <a:rPr lang="en-US" sz="1000" b="0" i="0" u="none" strike="noStrike">
                          <a:solidFill>
                            <a:srgbClr val="38393A"/>
                          </a:solidFill>
                          <a:effectLst/>
                          <a:latin typeface="Calibri" panose="020F0502020204030204" pitchFamily="34" charset="0"/>
                        </a:rPr>
                        <a:t>10%</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15"/>
                  </a:ext>
                </a:extLst>
              </a:tr>
              <a:tr h="197312">
                <a:tc>
                  <a:txBody>
                    <a:bodyPr/>
                    <a:lstStyle/>
                    <a:p>
                      <a:pPr algn="l" rtl="0" fontAlgn="b"/>
                      <a:r>
                        <a:rPr lang="en-US" sz="1050" b="0" i="0" u="none" strike="noStrike">
                          <a:solidFill>
                            <a:srgbClr val="FFFFFF"/>
                          </a:solidFill>
                          <a:effectLst/>
                          <a:latin typeface="Calibri" panose="020F0502020204030204" pitchFamily="34" charset="0"/>
                        </a:rPr>
                        <a:t>Channel 5</a:t>
                      </a:r>
                    </a:p>
                  </a:txBody>
                  <a:tcPr marL="85725"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rtl="0" fontAlgn="b"/>
                      <a:r>
                        <a:rPr lang="en-US" sz="1000" b="0" i="0" u="none" strike="noStrike">
                          <a:solidFill>
                            <a:srgbClr val="38393A"/>
                          </a:solidFill>
                          <a:effectLst/>
                          <a:latin typeface="Calibri" panose="020F0502020204030204" pitchFamily="34" charset="0"/>
                        </a:rPr>
                        <a:t>11%</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b"/>
                      <a:r>
                        <a:rPr lang="en-US" sz="1000" b="0" i="0" u="none" strike="noStrike">
                          <a:solidFill>
                            <a:srgbClr val="38393A"/>
                          </a:solidFill>
                          <a:effectLst/>
                          <a:latin typeface="Calibri" panose="020F0502020204030204" pitchFamily="34" charset="0"/>
                        </a:rPr>
                        <a:t>10%</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b"/>
                      <a:r>
                        <a:rPr lang="en-US" sz="1000" b="0" i="0" u="none" strike="noStrike">
                          <a:solidFill>
                            <a:srgbClr val="38393A"/>
                          </a:solidFill>
                          <a:effectLst/>
                          <a:latin typeface="Calibri" panose="020F0502020204030204" pitchFamily="34" charset="0"/>
                        </a:rPr>
                        <a:t>8%</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b"/>
                      <a:r>
                        <a:rPr lang="en-US" sz="1000" b="0" i="0" u="none" strike="noStrike">
                          <a:solidFill>
                            <a:srgbClr val="38393A"/>
                          </a:solidFill>
                          <a:effectLst/>
                          <a:latin typeface="Calibri" panose="020F0502020204030204" pitchFamily="34" charset="0"/>
                        </a:rPr>
                        <a:t>8%</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16"/>
                  </a:ext>
                </a:extLst>
              </a:tr>
              <a:tr h="197312">
                <a:tc>
                  <a:txBody>
                    <a:bodyPr/>
                    <a:lstStyle/>
                    <a:p>
                      <a:pPr algn="l" rtl="0" fontAlgn="b"/>
                      <a:r>
                        <a:rPr lang="en-US" sz="1050" b="0" i="0" u="none" strike="noStrike">
                          <a:solidFill>
                            <a:srgbClr val="FFFFFF"/>
                          </a:solidFill>
                          <a:effectLst/>
                          <a:latin typeface="Calibri" panose="020F0502020204030204" pitchFamily="34" charset="0"/>
                        </a:rPr>
                        <a:t>BBC Radio 1</a:t>
                      </a:r>
                    </a:p>
                  </a:txBody>
                  <a:tcPr marL="85725" marR="9525" marT="0" marB="0" anchor="ctr">
                    <a:lnR w="38100" cap="flat" cmpd="sng" algn="ctr">
                      <a:solidFill>
                        <a:schemeClr val="bg1"/>
                      </a:solidFill>
                      <a:prstDash val="solid"/>
                      <a:round/>
                      <a:headEnd type="none" w="med" len="med"/>
                      <a:tailEnd type="none" w="med" len="med"/>
                    </a:lnR>
                    <a:solidFill>
                      <a:schemeClr val="accent2"/>
                    </a:solidFill>
                  </a:tcPr>
                </a:tc>
                <a:tc>
                  <a:txBody>
                    <a:bodyPr/>
                    <a:lstStyle/>
                    <a:p>
                      <a:pPr algn="ctr" rtl="0" fontAlgn="b"/>
                      <a:r>
                        <a:rPr lang="en-US" sz="1000" b="0" i="0" u="none" strike="noStrike">
                          <a:solidFill>
                            <a:srgbClr val="38393A"/>
                          </a:solidFill>
                          <a:effectLst/>
                          <a:latin typeface="Calibri" panose="020F0502020204030204" pitchFamily="34" charset="0"/>
                        </a:rPr>
                        <a:t>8%</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b"/>
                      <a:r>
                        <a:rPr lang="en-US" sz="1000" b="0" i="0" u="none" strike="noStrike">
                          <a:solidFill>
                            <a:srgbClr val="38393A"/>
                          </a:solidFill>
                          <a:effectLst/>
                          <a:latin typeface="Calibri" panose="020F0502020204030204" pitchFamily="34" charset="0"/>
                        </a:rPr>
                        <a:t>9%</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b"/>
                      <a:r>
                        <a:rPr lang="en-US" sz="1000" b="0" i="0" u="none" strike="noStrike">
                          <a:solidFill>
                            <a:srgbClr val="38393A"/>
                          </a:solidFill>
                          <a:effectLst/>
                          <a:latin typeface="Calibri" panose="020F0502020204030204" pitchFamily="34" charset="0"/>
                        </a:rPr>
                        <a:t>10%</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b"/>
                      <a:r>
                        <a:rPr lang="en-US" sz="1000" b="0" i="0" u="none" strike="noStrike">
                          <a:solidFill>
                            <a:srgbClr val="38393A"/>
                          </a:solidFill>
                          <a:effectLst/>
                          <a:latin typeface="Calibri" panose="020F0502020204030204" pitchFamily="34" charset="0"/>
                        </a:rPr>
                        <a:t>8%</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17"/>
                  </a:ext>
                </a:extLst>
              </a:tr>
              <a:tr h="197312">
                <a:tc>
                  <a:txBody>
                    <a:bodyPr/>
                    <a:lstStyle/>
                    <a:p>
                      <a:pPr algn="l" rtl="0" fontAlgn="b"/>
                      <a:r>
                        <a:rPr lang="en-US" sz="1050" b="0" i="0" u="none" strike="noStrike">
                          <a:solidFill>
                            <a:srgbClr val="000000"/>
                          </a:solidFill>
                          <a:effectLst/>
                          <a:latin typeface="Calibri" panose="020F0502020204030204" pitchFamily="34" charset="0"/>
                        </a:rPr>
                        <a:t>YouTube website/app</a:t>
                      </a:r>
                    </a:p>
                  </a:txBody>
                  <a:tcPr marL="85725" marR="9525" marT="0" marB="0" anchor="ctr">
                    <a:lnR w="38100" cap="flat" cmpd="sng" algn="ctr">
                      <a:solidFill>
                        <a:schemeClr val="bg1"/>
                      </a:solidFill>
                      <a:prstDash val="solid"/>
                      <a:round/>
                      <a:headEnd type="none" w="med" len="med"/>
                      <a:tailEnd type="none" w="med" len="med"/>
                    </a:lnR>
                    <a:solidFill>
                      <a:schemeClr val="accent5"/>
                    </a:solidFill>
                  </a:tcPr>
                </a:tc>
                <a:tc>
                  <a:txBody>
                    <a:bodyPr/>
                    <a:lstStyle/>
                    <a:p>
                      <a:pPr algn="ctr" rtl="0" fontAlgn="b"/>
                      <a:r>
                        <a:rPr lang="en-US" sz="1000" b="0" i="0" u="none" strike="noStrike">
                          <a:solidFill>
                            <a:srgbClr val="38393A"/>
                          </a:solidFill>
                          <a:effectLst/>
                          <a:latin typeface="Calibri" panose="020F0502020204030204" pitchFamily="34" charset="0"/>
                        </a:rPr>
                        <a:t>6%</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b"/>
                      <a:r>
                        <a:rPr lang="en-US" sz="1000" b="0" i="0" u="none" strike="noStrike" dirty="0">
                          <a:solidFill>
                            <a:srgbClr val="38393A"/>
                          </a:solidFill>
                          <a:effectLst/>
                          <a:latin typeface="Calibri" panose="020F0502020204030204" pitchFamily="34" charset="0"/>
                        </a:rPr>
                        <a:t>6%</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b"/>
                      <a:r>
                        <a:rPr lang="en-US" sz="1000" b="0" i="0" u="none" strike="noStrike">
                          <a:solidFill>
                            <a:srgbClr val="38393A"/>
                          </a:solidFill>
                          <a:effectLst/>
                          <a:latin typeface="Calibri" panose="020F0502020204030204" pitchFamily="34" charset="0"/>
                        </a:rPr>
                        <a:t>6%</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b"/>
                      <a:r>
                        <a:rPr lang="en-US" sz="1000" b="0" i="0" u="none" strike="noStrike">
                          <a:solidFill>
                            <a:srgbClr val="38393A"/>
                          </a:solidFill>
                          <a:effectLst/>
                          <a:latin typeface="Calibri" panose="020F0502020204030204" pitchFamily="34" charset="0"/>
                        </a:rPr>
                        <a:t>8%</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18"/>
                  </a:ext>
                </a:extLst>
              </a:tr>
              <a:tr h="197312">
                <a:tc>
                  <a:txBody>
                    <a:bodyPr/>
                    <a:lstStyle/>
                    <a:p>
                      <a:pPr algn="l" rtl="0" fontAlgn="b"/>
                      <a:r>
                        <a:rPr lang="en-US" sz="1050" b="0" i="0" u="none" strike="noStrike">
                          <a:solidFill>
                            <a:srgbClr val="000000"/>
                          </a:solidFill>
                          <a:effectLst/>
                          <a:latin typeface="Calibri" panose="020F0502020204030204" pitchFamily="34" charset="0"/>
                        </a:rPr>
                        <a:t>Local newspapers</a:t>
                      </a:r>
                    </a:p>
                  </a:txBody>
                  <a:tcPr marL="85725" marR="9525"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rtl="0" fontAlgn="b"/>
                      <a:r>
                        <a:rPr lang="en-US" sz="1000" b="0" i="0" u="none" strike="noStrike">
                          <a:solidFill>
                            <a:srgbClr val="38393A"/>
                          </a:solidFill>
                          <a:effectLst/>
                          <a:latin typeface="Calibri" panose="020F0502020204030204" pitchFamily="34" charset="0"/>
                        </a:rPr>
                        <a:t>12% </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b"/>
                      <a:r>
                        <a:rPr lang="en-US" sz="1000" b="0" i="0" u="none" strike="noStrike">
                          <a:solidFill>
                            <a:srgbClr val="38393A"/>
                          </a:solidFill>
                          <a:effectLst/>
                          <a:latin typeface="Calibri" panose="020F0502020204030204" pitchFamily="34" charset="0"/>
                        </a:rPr>
                        <a:t>10%</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b"/>
                      <a:r>
                        <a:rPr lang="en-US" sz="1000" b="0" i="0" u="none" strike="noStrike">
                          <a:solidFill>
                            <a:srgbClr val="38393A"/>
                          </a:solidFill>
                          <a:effectLst/>
                          <a:latin typeface="Calibri" panose="020F0502020204030204" pitchFamily="34" charset="0"/>
                        </a:rPr>
                        <a:t>9%</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b"/>
                      <a:r>
                        <a:rPr lang="en-US" sz="1000" b="0" i="0" u="none" strike="noStrike" dirty="0">
                          <a:solidFill>
                            <a:srgbClr val="38393A"/>
                          </a:solidFill>
                          <a:effectLst/>
                          <a:latin typeface="Calibri" panose="020F0502020204030204" pitchFamily="34" charset="0"/>
                        </a:rPr>
                        <a:t>8%</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984204311"/>
                  </a:ext>
                </a:extLst>
              </a:tr>
            </a:tbl>
          </a:graphicData>
        </a:graphic>
      </p:graphicFrame>
      <p:sp>
        <p:nvSpPr>
          <p:cNvPr id="9" name="Isosceles Triangle 8">
            <a:extLst>
              <a:ext uri="{FF2B5EF4-FFF2-40B4-BE49-F238E27FC236}">
                <a16:creationId xmlns:a16="http://schemas.microsoft.com/office/drawing/2014/main" id="{08CF9925-D4D8-DEE3-DF55-422FCE297FB3}"/>
              </a:ext>
              <a:ext uri="{C183D7F6-B498-43B3-948B-1728B52AA6E4}">
                <adec:decorative xmlns:adec="http://schemas.microsoft.com/office/drawing/2017/decorative" val="1"/>
              </a:ext>
            </a:extLst>
          </p:cNvPr>
          <p:cNvSpPr/>
          <p:nvPr/>
        </p:nvSpPr>
        <p:spPr bwMode="ltGray">
          <a:xfrm rot="10800000">
            <a:off x="6998094" y="1966938"/>
            <a:ext cx="90000" cy="90000"/>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a:p>
        </p:txBody>
      </p:sp>
      <p:sp>
        <p:nvSpPr>
          <p:cNvPr id="10" name="Isosceles Triangle 9">
            <a:extLst>
              <a:ext uri="{FF2B5EF4-FFF2-40B4-BE49-F238E27FC236}">
                <a16:creationId xmlns:a16="http://schemas.microsoft.com/office/drawing/2014/main" id="{B9496F20-D54C-ABF6-EC1C-28D19A70F9CB}"/>
              </a:ext>
              <a:ext uri="{C183D7F6-B498-43B3-948B-1728B52AA6E4}">
                <adec:decorative xmlns:adec="http://schemas.microsoft.com/office/drawing/2017/decorative" val="1"/>
              </a:ext>
            </a:extLst>
          </p:cNvPr>
          <p:cNvSpPr/>
          <p:nvPr/>
        </p:nvSpPr>
        <p:spPr bwMode="ltGray">
          <a:xfrm rot="10800000">
            <a:off x="6998094" y="2178453"/>
            <a:ext cx="90000" cy="90000"/>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a:p>
        </p:txBody>
      </p:sp>
      <p:sp>
        <p:nvSpPr>
          <p:cNvPr id="11" name="Isosceles Triangle 10">
            <a:extLst>
              <a:ext uri="{FF2B5EF4-FFF2-40B4-BE49-F238E27FC236}">
                <a16:creationId xmlns:a16="http://schemas.microsoft.com/office/drawing/2014/main" id="{B0EE79BD-10C9-82DE-B79D-CA25D53BBDE0}"/>
              </a:ext>
              <a:ext uri="{C183D7F6-B498-43B3-948B-1728B52AA6E4}">
                <adec:decorative xmlns:adec="http://schemas.microsoft.com/office/drawing/2017/decorative" val="1"/>
              </a:ext>
            </a:extLst>
          </p:cNvPr>
          <p:cNvSpPr/>
          <p:nvPr/>
        </p:nvSpPr>
        <p:spPr bwMode="ltGray">
          <a:xfrm rot="10800000">
            <a:off x="6998094" y="4144598"/>
            <a:ext cx="90000" cy="90000"/>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a:p>
        </p:txBody>
      </p:sp>
      <p:graphicFrame>
        <p:nvGraphicFramePr>
          <p:cNvPr id="16" name="Table 15">
            <a:extLst>
              <a:ext uri="{C183D7F6-B498-43B3-948B-1728B52AA6E4}">
                <adec:decorative xmlns:adec="http://schemas.microsoft.com/office/drawing/2017/decorative" val="1"/>
              </a:ext>
            </a:extLst>
          </p:cNvPr>
          <p:cNvGraphicFramePr>
            <a:graphicFrameLocks noGrp="1"/>
          </p:cNvGraphicFramePr>
          <p:nvPr/>
        </p:nvGraphicFramePr>
        <p:xfrm>
          <a:off x="304323" y="2223453"/>
          <a:ext cx="1371600" cy="1600200"/>
        </p:xfrm>
        <a:graphic>
          <a:graphicData uri="http://schemas.openxmlformats.org/drawingml/2006/table">
            <a:tbl>
              <a:tblPr bandRow="1">
                <a:tableStyleId>{5C22544A-7EE6-4342-B048-85BDC9FD1C3A}</a:tableStyleId>
              </a:tblPr>
              <a:tblGrid>
                <a:gridCol w="1371600">
                  <a:extLst>
                    <a:ext uri="{9D8B030D-6E8A-4147-A177-3AD203B41FA5}">
                      <a16:colId xmlns:a16="http://schemas.microsoft.com/office/drawing/2014/main" val="20000"/>
                    </a:ext>
                  </a:extLst>
                </a:gridCol>
              </a:tblGrid>
              <a:tr h="3200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a:solidFill>
                            <a:schemeClr val="bg1"/>
                          </a:solidFill>
                        </a:rPr>
                        <a:t>TV channel</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320040">
                <a:tc>
                  <a:txBody>
                    <a:bodyPr/>
                    <a:lstStyle/>
                    <a:p>
                      <a:pPr algn="ctr">
                        <a:lnSpc>
                          <a:spcPct val="85000"/>
                        </a:lnSpc>
                      </a:pPr>
                      <a:r>
                        <a:rPr lang="en-GB" sz="1200">
                          <a:solidFill>
                            <a:srgbClr val="000000"/>
                          </a:solidFill>
                        </a:rPr>
                        <a:t>Newspaper</a:t>
                      </a:r>
                      <a:br>
                        <a:rPr lang="en-GB" sz="1200">
                          <a:solidFill>
                            <a:srgbClr val="000000"/>
                          </a:solidFill>
                        </a:rPr>
                      </a:br>
                      <a:r>
                        <a:rPr lang="en-GB" sz="1000">
                          <a:solidFill>
                            <a:srgbClr val="000000"/>
                          </a:solidFill>
                        </a:rPr>
                        <a:t>(print + website/app)</a:t>
                      </a:r>
                      <a:endParaRPr lang="en-US" sz="1200">
                        <a:solidFill>
                          <a:srgbClr val="000000"/>
                        </a:solidFill>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3200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a:solidFill>
                            <a:schemeClr val="bg1"/>
                          </a:solidFill>
                        </a:rPr>
                        <a:t>Radio station</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10002"/>
                  </a:ext>
                </a:extLst>
              </a:tr>
              <a:tr h="3200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a:solidFill>
                            <a:schemeClr val="bg1"/>
                          </a:solidFill>
                        </a:rPr>
                        <a:t>Social media</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lumMod val="75000"/>
                      </a:schemeClr>
                    </a:solidFill>
                  </a:tcPr>
                </a:tc>
                <a:extLst>
                  <a:ext uri="{0D108BD9-81ED-4DB2-BD59-A6C34878D82A}">
                    <a16:rowId xmlns:a16="http://schemas.microsoft.com/office/drawing/2014/main" val="10003"/>
                  </a:ext>
                </a:extLst>
              </a:tr>
              <a:tr h="3200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dirty="0">
                          <a:solidFill>
                            <a:srgbClr val="000000"/>
                          </a:solidFill>
                        </a:rPr>
                        <a:t>Other website/app</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0004"/>
                  </a:ext>
                </a:extLst>
              </a:tr>
            </a:tbl>
          </a:graphicData>
        </a:graphic>
      </p:graphicFrame>
      <p:pic>
        <p:nvPicPr>
          <p:cNvPr id="22" name="Picture 4">
            <a:extLst>
              <a:ext uri="{FF2B5EF4-FFF2-40B4-BE49-F238E27FC236}">
                <a16:creationId xmlns:a16="http://schemas.microsoft.com/office/drawing/2014/main" id="{8C0DAEAE-6D28-3E3C-DD1C-F26DDED0E4DB}"/>
              </a:ex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742712" y="1643066"/>
            <a:ext cx="982895" cy="583518"/>
          </a:xfrm>
          <a:prstGeom prst="rect">
            <a:avLst/>
          </a:prstGeom>
          <a:noFill/>
          <a:ln w="6350">
            <a:solidFill>
              <a:schemeClr val="bg1">
                <a:lumMod val="75000"/>
              </a:schemeClr>
            </a:solidFill>
          </a:ln>
          <a:extLst>
            <a:ext uri="{909E8E84-426E-40DD-AFC4-6F175D3DCCD1}">
              <a14:hiddenFill xmlns:a14="http://schemas.microsoft.com/office/drawing/2010/main">
                <a:solidFill>
                  <a:srgbClr val="FFFFFF"/>
                </a:solidFill>
              </a14:hiddenFill>
            </a:ext>
          </a:extLst>
        </p:spPr>
      </p:pic>
      <p:sp>
        <p:nvSpPr>
          <p:cNvPr id="19" name="Text Placeholder 4">
            <a:extLst>
              <a:ext uri="{FF2B5EF4-FFF2-40B4-BE49-F238E27FC236}">
                <a16:creationId xmlns:a16="http://schemas.microsoft.com/office/drawing/2014/main" id="{14D9426D-6856-68E7-4EF9-69225DF36DF1}"/>
              </a:ext>
            </a:extLst>
          </p:cNvPr>
          <p:cNvSpPr txBox="1">
            <a:spLocks/>
          </p:cNvSpPr>
          <p:nvPr/>
        </p:nvSpPr>
        <p:spPr>
          <a:xfrm>
            <a:off x="11253" y="5972438"/>
            <a:ext cx="9046078" cy="880439"/>
          </a:xfrm>
          <a:prstGeom prst="rect">
            <a:avLst/>
          </a:prstGeom>
        </p:spPr>
        <p:txBody>
          <a:bodyPr/>
          <a:lstStyle>
            <a:lvl1pPr marL="0" indent="0" algn="l" defTabSz="457200" rtl="0" eaLnBrk="1" latinLnBrk="0" hangingPunct="1">
              <a:spcBef>
                <a:spcPct val="20000"/>
              </a:spcBef>
              <a:buFont typeface="Arial"/>
              <a:buNone/>
              <a:defRPr sz="1000" kern="1200" baseline="0">
                <a:ln>
                  <a:noFill/>
                </a:ln>
                <a:solidFill>
                  <a:schemeClr val="bg1"/>
                </a:solidFill>
                <a:effectLst/>
                <a:latin typeface="+mj-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spcBef>
                <a:spcPts val="200"/>
              </a:spcBef>
              <a:tabLst>
                <a:tab pos="8229600" algn="r"/>
              </a:tabLst>
            </a:pPr>
            <a:r>
              <a:rPr lang="en-GB" dirty="0"/>
              <a:t>Source: </a:t>
            </a:r>
            <a:r>
              <a:rPr lang="en-CA" dirty="0"/>
              <a:t>Ofcom News Consumption Survey 2022 – </a:t>
            </a:r>
            <a:r>
              <a:rPr lang="en-CA" dirty="0">
                <a:solidFill>
                  <a:srgbClr val="FFFF00"/>
                </a:solidFill>
              </a:rPr>
              <a:t>COMBINED F2F &amp; ONLINE </a:t>
            </a:r>
            <a:r>
              <a:rPr lang="en-CA" dirty="0"/>
              <a:t>sample</a:t>
            </a:r>
          </a:p>
          <a:p>
            <a:pPr>
              <a:lnSpc>
                <a:spcPct val="90000"/>
              </a:lnSpc>
              <a:spcBef>
                <a:spcPts val="200"/>
              </a:spcBef>
            </a:pPr>
            <a:r>
              <a:rPr lang="en-GB" dirty="0"/>
              <a:t>Question: D2a-D8a</a:t>
            </a:r>
            <a:r>
              <a:rPr lang="nl-NL" dirty="0"/>
              <a:t>. </a:t>
            </a:r>
            <a:r>
              <a:rPr lang="en-GB" dirty="0"/>
              <a:t>Thinking specifically about  &lt;platform&gt;, which of the following do you use for news nowadays?</a:t>
            </a:r>
            <a:endParaRPr lang="en-US" dirty="0"/>
          </a:p>
          <a:p>
            <a:pPr>
              <a:lnSpc>
                <a:spcPct val="90000"/>
              </a:lnSpc>
              <a:spcBef>
                <a:spcPts val="200"/>
              </a:spcBef>
            </a:pPr>
            <a:r>
              <a:rPr lang="en-GB" dirty="0"/>
              <a:t>Base: All Adults 16+ in England - 2022 W2*=1806, 2020=3171, 2019=3245, 2018=3206</a:t>
            </a:r>
          </a:p>
          <a:p>
            <a:pPr>
              <a:lnSpc>
                <a:spcPct val="90000"/>
              </a:lnSpc>
              <a:spcBef>
                <a:spcPts val="200"/>
              </a:spcBef>
            </a:pPr>
            <a:r>
              <a:rPr lang="en-GB" dirty="0"/>
              <a:t>*2022 W1, and </a:t>
            </a:r>
            <a:r>
              <a:rPr lang="en-CA" dirty="0"/>
              <a:t>2021, data not shown because face-to-face fieldwork was not possible during Covid-19 pandemic </a:t>
            </a:r>
          </a:p>
          <a:p>
            <a:pPr>
              <a:lnSpc>
                <a:spcPct val="90000"/>
              </a:lnSpc>
              <a:spcBef>
                <a:spcPts val="200"/>
              </a:spcBef>
            </a:pPr>
            <a:r>
              <a:rPr lang="en-US" dirty="0"/>
              <a:t>Green/red triangles </a:t>
            </a:r>
            <a:r>
              <a:rPr lang="en-GB" dirty="0"/>
              <a:t>indicate statistically significant differences between 2022 and 2020 (at 99% confidence level)</a:t>
            </a:r>
          </a:p>
        </p:txBody>
      </p:sp>
    </p:spTree>
    <p:extLst>
      <p:ext uri="{BB962C8B-B14F-4D97-AF65-F5344CB8AC3E}">
        <p14:creationId xmlns:p14="http://schemas.microsoft.com/office/powerpoint/2010/main" val="27947492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11761897-C84E-291D-6AA8-33A53612D2DE}"/>
              </a:ext>
            </a:extLst>
          </p:cNvPr>
          <p:cNvSpPr txBox="1">
            <a:spLocks noGrp="1"/>
          </p:cNvSpPr>
          <p:nvPr>
            <p:ph type="title" idx="4294967295"/>
          </p:nvPr>
        </p:nvSpPr>
        <p:spPr>
          <a:xfrm>
            <a:off x="96334" y="1258308"/>
            <a:ext cx="9046078" cy="30099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sz="1600" b="0" i="0" u="none" strike="noStrike" kern="0" cap="none" spc="0" normalizeH="0" baseline="0" noProof="0" dirty="0">
                <a:ln>
                  <a:noFill/>
                </a:ln>
                <a:solidFill>
                  <a:schemeClr val="tx1"/>
                </a:solidFill>
                <a:effectLst/>
                <a:uLnTx/>
                <a:uFillTx/>
                <a:latin typeface="+mj-lt"/>
                <a:ea typeface="+mj-ea"/>
                <a:cs typeface="Arial" pitchFamily="34" charset="0"/>
              </a:rPr>
              <a:t>Top 20 sources for news in general –</a:t>
            </a:r>
            <a:r>
              <a:rPr kumimoji="0" lang="en-GB" sz="1600" b="0" i="0" u="none" strike="noStrike" kern="1200" cap="none" spc="0" normalizeH="0" baseline="0" noProof="0" dirty="0">
                <a:ln>
                  <a:noFill/>
                </a:ln>
                <a:solidFill>
                  <a:schemeClr val="tx1"/>
                </a:solidFill>
                <a:effectLst/>
                <a:uLnTx/>
                <a:uFillTx/>
                <a:latin typeface="+mn-lt"/>
                <a:ea typeface="+mj-ea"/>
                <a:cs typeface="Arial" pitchFamily="34" charset="0"/>
              </a:rPr>
              <a:t> </a:t>
            </a:r>
            <a:r>
              <a:rPr kumimoji="0" lang="en-GB" sz="1600" b="1" i="0" u="none" strike="noStrike" kern="1200" cap="none" spc="0" normalizeH="0" baseline="0" noProof="0" dirty="0">
                <a:ln>
                  <a:noFill/>
                </a:ln>
                <a:solidFill>
                  <a:schemeClr val="tx1"/>
                </a:solidFill>
                <a:effectLst/>
                <a:uLnTx/>
                <a:uFillTx/>
                <a:latin typeface="+mn-lt"/>
                <a:ea typeface="+mj-ea"/>
                <a:cs typeface="Arial" pitchFamily="34" charset="0"/>
              </a:rPr>
              <a:t>Scotland</a:t>
            </a:r>
            <a:br>
              <a:rPr kumimoji="0" lang="en-GB" sz="1600" b="0" i="0" u="none" strike="noStrike" kern="1200" cap="none" spc="0" normalizeH="0" baseline="0" noProof="0" dirty="0">
                <a:ln>
                  <a:noFill/>
                </a:ln>
                <a:solidFill>
                  <a:schemeClr val="tx1"/>
                </a:solidFill>
                <a:effectLst/>
                <a:uLnTx/>
                <a:uFillTx/>
                <a:latin typeface="+mn-lt"/>
                <a:ea typeface="+mj-ea"/>
                <a:cs typeface="Arial" pitchFamily="34" charset="0"/>
              </a:rPr>
            </a:br>
            <a:r>
              <a:rPr kumimoji="0" lang="en-GB" sz="1100" b="0" i="1" u="none" strike="noStrike" kern="0" cap="none" spc="0" normalizeH="0" baseline="0" noProof="0" dirty="0">
                <a:ln>
                  <a:noFill/>
                </a:ln>
                <a:solidFill>
                  <a:schemeClr val="tx1"/>
                </a:solidFill>
                <a:effectLst/>
                <a:uLnTx/>
                <a:uFillTx/>
                <a:latin typeface="+mj-lt"/>
                <a:ea typeface="+mj-ea"/>
                <a:cs typeface="Arial" pitchFamily="34" charset="0"/>
              </a:rPr>
              <a:t>% of adults 16+ in Scotland using each source for news nowadays</a:t>
            </a:r>
            <a:endParaRPr kumimoji="0" lang="en-GB" sz="1600" b="0" i="0" u="none" strike="noStrike" kern="1200" cap="none" spc="0" normalizeH="0" baseline="0" noProof="0" dirty="0">
              <a:ln>
                <a:noFill/>
              </a:ln>
              <a:solidFill>
                <a:schemeClr val="tx1"/>
              </a:solidFill>
              <a:effectLst/>
              <a:uLnTx/>
              <a:uFillTx/>
              <a:latin typeface="+mn-lt"/>
              <a:ea typeface="+mj-ea"/>
              <a:cs typeface="Arial" pitchFamily="34" charset="0"/>
            </a:endParaRPr>
          </a:p>
        </p:txBody>
      </p:sp>
      <p:sp>
        <p:nvSpPr>
          <p:cNvPr id="13" name="Text Placeholder 5">
            <a:extLst>
              <a:ext uri="{FF2B5EF4-FFF2-40B4-BE49-F238E27FC236}">
                <a16:creationId xmlns:a16="http://schemas.microsoft.com/office/drawing/2014/main" id="{48BCCB64-B696-139C-FF2D-F5452877C4A2}"/>
              </a:ext>
            </a:extLst>
          </p:cNvPr>
          <p:cNvSpPr>
            <a:spLocks noGrp="1"/>
          </p:cNvSpPr>
          <p:nvPr>
            <p:ph type="body" sz="quarter" idx="14"/>
          </p:nvPr>
        </p:nvSpPr>
        <p:spPr>
          <a:xfrm>
            <a:off x="92564" y="302052"/>
            <a:ext cx="7399348" cy="705057"/>
          </a:xfrm>
        </p:spPr>
        <p:txBody>
          <a:bodyPr anchor="t" anchorCtr="0"/>
          <a:lstStyle/>
          <a:p>
            <a:pPr>
              <a:lnSpc>
                <a:spcPts val="1800"/>
              </a:lnSpc>
            </a:pPr>
            <a:r>
              <a:rPr lang="en-GB" sz="1800" dirty="0"/>
              <a:t>More adults in Scotland use the BBC News Channel and Instagram, while fewer use BBC Scotland compared to 2020</a:t>
            </a:r>
            <a:endParaRPr lang="en-US" sz="1800" strike="sngStrike" dirty="0"/>
          </a:p>
        </p:txBody>
      </p:sp>
      <p:sp>
        <p:nvSpPr>
          <p:cNvPr id="15" name="Title 1">
            <a:extLst>
              <a:ext uri="{FF2B5EF4-FFF2-40B4-BE49-F238E27FC236}">
                <a16:creationId xmlns:a16="http://schemas.microsoft.com/office/drawing/2014/main" id="{2F5A112E-7BCD-BF00-D2A6-506F2C07571C}"/>
              </a:ext>
            </a:extLst>
          </p:cNvPr>
          <p:cNvSpPr txBox="1">
            <a:spLocks/>
          </p:cNvSpPr>
          <p:nvPr/>
        </p:nvSpPr>
        <p:spPr>
          <a:xfrm>
            <a:off x="92564" y="959484"/>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dirty="0">
                <a:latin typeface="+mn-lt"/>
                <a:cs typeface="Arial" pitchFamily="34" charset="0"/>
              </a:rPr>
              <a:t>Figure 11.4</a:t>
            </a:r>
            <a:br>
              <a:rPr lang="en-GB" sz="1800" b="1" dirty="0">
                <a:latin typeface="+mn-lt"/>
                <a:cs typeface="Arial" pitchFamily="34" charset="0"/>
              </a:rPr>
            </a:br>
            <a:endParaRPr lang="en-GB" sz="1800" b="1" dirty="0">
              <a:latin typeface="+mn-lt"/>
              <a:cs typeface="Arial" pitchFamily="34" charset="0"/>
            </a:endParaRPr>
          </a:p>
        </p:txBody>
      </p:sp>
      <p:graphicFrame>
        <p:nvGraphicFramePr>
          <p:cNvPr id="20" name="Table 19" descr="This chart shows the top 20 most used news sources across Scotland – using the 2022, 2020, 2019 and 2018 combined F2F &amp; online data. BBC One is the most used source in 2022 at 51%, followed by ITV/STV at 45% and Facebook at 38%. ">
            <a:extLst>
              <a:ext uri="{FF2B5EF4-FFF2-40B4-BE49-F238E27FC236}">
                <a16:creationId xmlns:a16="http://schemas.microsoft.com/office/drawing/2014/main" id="{59F53009-B3FB-E853-6782-09D5D2ADD84A}"/>
              </a:ext>
            </a:extLst>
          </p:cNvPr>
          <p:cNvGraphicFramePr>
            <a:graphicFrameLocks noGrp="1"/>
          </p:cNvGraphicFramePr>
          <p:nvPr>
            <p:extLst>
              <p:ext uri="{D42A27DB-BD31-4B8C-83A1-F6EECF244321}">
                <p14:modId xmlns:p14="http://schemas.microsoft.com/office/powerpoint/2010/main" val="1137473312"/>
              </p:ext>
            </p:extLst>
          </p:nvPr>
        </p:nvGraphicFramePr>
        <p:xfrm>
          <a:off x="2305762" y="1625974"/>
          <a:ext cx="4896000" cy="4220560"/>
        </p:xfrm>
        <a:graphic>
          <a:graphicData uri="http://schemas.openxmlformats.org/drawingml/2006/table">
            <a:tbl>
              <a:tblPr firstRow="1" firstCol="1" bandRow="1">
                <a:tableStyleId>{5C22544A-7EE6-4342-B048-85BDC9FD1C3A}</a:tableStyleId>
              </a:tblPr>
              <a:tblGrid>
                <a:gridCol w="2016000">
                  <a:extLst>
                    <a:ext uri="{9D8B030D-6E8A-4147-A177-3AD203B41FA5}">
                      <a16:colId xmlns:a16="http://schemas.microsoft.com/office/drawing/2014/main" val="20000"/>
                    </a:ext>
                  </a:extLst>
                </a:gridCol>
                <a:gridCol w="720000">
                  <a:extLst>
                    <a:ext uri="{9D8B030D-6E8A-4147-A177-3AD203B41FA5}">
                      <a16:colId xmlns:a16="http://schemas.microsoft.com/office/drawing/2014/main" val="2236065257"/>
                    </a:ext>
                  </a:extLst>
                </a:gridCol>
                <a:gridCol w="720000">
                  <a:extLst>
                    <a:ext uri="{9D8B030D-6E8A-4147-A177-3AD203B41FA5}">
                      <a16:colId xmlns:a16="http://schemas.microsoft.com/office/drawing/2014/main" val="2832113614"/>
                    </a:ext>
                  </a:extLst>
                </a:gridCol>
                <a:gridCol w="720000">
                  <a:extLst>
                    <a:ext uri="{9D8B030D-6E8A-4147-A177-3AD203B41FA5}">
                      <a16:colId xmlns:a16="http://schemas.microsoft.com/office/drawing/2014/main" val="4182827770"/>
                    </a:ext>
                  </a:extLst>
                </a:gridCol>
                <a:gridCol w="720000">
                  <a:extLst>
                    <a:ext uri="{9D8B030D-6E8A-4147-A177-3AD203B41FA5}">
                      <a16:colId xmlns:a16="http://schemas.microsoft.com/office/drawing/2014/main" val="20001"/>
                    </a:ext>
                  </a:extLst>
                </a:gridCol>
              </a:tblGrid>
              <a:tr h="252000">
                <a:tc>
                  <a:txBody>
                    <a:bodyPr/>
                    <a:lstStyle/>
                    <a:p>
                      <a:pPr algn="l" fontAlgn="t"/>
                      <a:r>
                        <a:rPr lang="en-US" sz="1800" b="0" i="0" u="none" strike="noStrike" dirty="0">
                          <a:solidFill>
                            <a:srgbClr val="000000"/>
                          </a:solidFill>
                          <a:effectLst/>
                          <a:latin typeface="Arial" panose="020B0604020202020204" pitchFamily="34" charset="0"/>
                        </a:rPr>
                        <a:t> </a:t>
                      </a:r>
                    </a:p>
                  </a:txBody>
                  <a:tcPr marL="9525" marR="9525" marT="0" marB="0"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ctr" rtl="0" fontAlgn="ctr"/>
                      <a:r>
                        <a:rPr lang="en-US" sz="1200" b="1" i="0" u="none" strike="noStrike">
                          <a:solidFill>
                            <a:srgbClr val="FFFFFF"/>
                          </a:solidFill>
                          <a:effectLst/>
                          <a:latin typeface="Calibri" panose="020F0502020204030204" pitchFamily="34" charset="0"/>
                        </a:rPr>
                        <a:t>2018</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4"/>
                    </a:solidFill>
                  </a:tcPr>
                </a:tc>
                <a:tc>
                  <a:txBody>
                    <a:bodyPr/>
                    <a:lstStyle/>
                    <a:p>
                      <a:pPr algn="ctr" rtl="0" fontAlgn="ctr"/>
                      <a:r>
                        <a:rPr lang="en-US" sz="1200" b="1" i="0" u="none" strike="noStrike">
                          <a:solidFill>
                            <a:srgbClr val="FFFFFF"/>
                          </a:solidFill>
                          <a:effectLst/>
                          <a:latin typeface="Calibri" panose="020F0502020204030204" pitchFamily="34" charset="0"/>
                        </a:rPr>
                        <a:t>2019</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2"/>
                    </a:solidFill>
                  </a:tcPr>
                </a:tc>
                <a:tc>
                  <a:txBody>
                    <a:bodyPr/>
                    <a:lstStyle/>
                    <a:p>
                      <a:pPr algn="ctr" rtl="0" fontAlgn="ctr"/>
                      <a:r>
                        <a:rPr lang="en-US" sz="1200" b="1" i="0" u="none" strike="noStrike">
                          <a:solidFill>
                            <a:srgbClr val="38393A"/>
                          </a:solidFill>
                          <a:effectLst/>
                          <a:latin typeface="Calibri" panose="020F0502020204030204" pitchFamily="34" charset="0"/>
                        </a:rPr>
                        <a:t>2020</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solidFill>
                  </a:tcPr>
                </a:tc>
                <a:tc>
                  <a:txBody>
                    <a:bodyPr/>
                    <a:lstStyle/>
                    <a:p>
                      <a:pPr algn="ctr" rtl="0" fontAlgn="ctr"/>
                      <a:r>
                        <a:rPr lang="en-US" sz="1200" b="1" i="0" u="none" strike="noStrike">
                          <a:solidFill>
                            <a:srgbClr val="FFFFFF"/>
                          </a:solidFill>
                          <a:effectLst/>
                          <a:latin typeface="Calibri" panose="020F0502020204030204" pitchFamily="34" charset="0"/>
                        </a:rPr>
                        <a:t>2022*</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197312">
                <a:tc>
                  <a:txBody>
                    <a:bodyPr/>
                    <a:lstStyle/>
                    <a:p>
                      <a:pPr algn="l" rtl="0" fontAlgn="ctr"/>
                      <a:r>
                        <a:rPr lang="en-US" sz="1050" b="0" i="0" u="none" strike="noStrike" dirty="0">
                          <a:solidFill>
                            <a:srgbClr val="FFFFFF"/>
                          </a:solidFill>
                          <a:effectLst/>
                          <a:latin typeface="Calibri" panose="020F0502020204030204" pitchFamily="34" charset="0"/>
                        </a:rPr>
                        <a:t>BBC One</a:t>
                      </a:r>
                    </a:p>
                  </a:txBody>
                  <a:tcPr marL="864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rtl="0" fontAlgn="ctr"/>
                      <a:r>
                        <a:rPr lang="en-US" sz="1000" b="0" i="0" u="none" strike="noStrike">
                          <a:solidFill>
                            <a:srgbClr val="38393A"/>
                          </a:solidFill>
                          <a:effectLst/>
                          <a:latin typeface="Calibri" panose="020F0502020204030204" pitchFamily="34" charset="0"/>
                        </a:rPr>
                        <a:t>64%</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ctr"/>
                      <a:r>
                        <a:rPr lang="en-US" sz="1000" b="0" i="0" u="none" strike="noStrike">
                          <a:solidFill>
                            <a:srgbClr val="38393A"/>
                          </a:solidFill>
                          <a:effectLst/>
                          <a:latin typeface="Calibri" panose="020F0502020204030204" pitchFamily="34" charset="0"/>
                        </a:rPr>
                        <a:t>54%</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ctr"/>
                      <a:r>
                        <a:rPr lang="en-US" sz="1000" b="0" i="0" u="none" strike="noStrike">
                          <a:solidFill>
                            <a:srgbClr val="38393A"/>
                          </a:solidFill>
                          <a:effectLst/>
                          <a:latin typeface="Calibri" panose="020F0502020204030204" pitchFamily="34" charset="0"/>
                        </a:rPr>
                        <a:t>42%</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ctr"/>
                      <a:r>
                        <a:rPr lang="en-US" sz="1000" b="0" i="0" u="none" strike="noStrike" dirty="0">
                          <a:solidFill>
                            <a:srgbClr val="38393A"/>
                          </a:solidFill>
                          <a:effectLst/>
                          <a:latin typeface="Calibri" panose="020F0502020204030204" pitchFamily="34" charset="0"/>
                        </a:rPr>
                        <a:t>51%</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2"/>
                  </a:ext>
                </a:extLst>
              </a:tr>
              <a:tr h="197312">
                <a:tc>
                  <a:txBody>
                    <a:bodyPr/>
                    <a:lstStyle/>
                    <a:p>
                      <a:pPr algn="l" rtl="0" fontAlgn="ctr"/>
                      <a:r>
                        <a:rPr lang="en-US" sz="1050" b="0" i="0" u="none" strike="noStrike" dirty="0">
                          <a:solidFill>
                            <a:srgbClr val="FFFFFF"/>
                          </a:solidFill>
                          <a:effectLst/>
                          <a:latin typeface="Calibri" panose="020F0502020204030204" pitchFamily="34" charset="0"/>
                        </a:rPr>
                        <a:t>ITV/</a:t>
                      </a:r>
                      <a:r>
                        <a:rPr lang="en-US" sz="1050" b="0" i="0" u="none" strike="noStrike" dirty="0" err="1">
                          <a:solidFill>
                            <a:srgbClr val="FFFFFF"/>
                          </a:solidFill>
                          <a:effectLst/>
                          <a:latin typeface="Calibri" panose="020F0502020204030204" pitchFamily="34" charset="0"/>
                        </a:rPr>
                        <a:t>STV</a:t>
                      </a:r>
                      <a:endParaRPr lang="en-US" sz="1050" b="0" i="0" u="none" strike="noStrike" dirty="0">
                        <a:solidFill>
                          <a:srgbClr val="FFFFFF"/>
                        </a:solidFill>
                        <a:effectLst/>
                        <a:latin typeface="Calibri" panose="020F0502020204030204" pitchFamily="34" charset="0"/>
                      </a:endParaRPr>
                    </a:p>
                  </a:txBody>
                  <a:tcPr marL="864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rtl="0" fontAlgn="ctr"/>
                      <a:r>
                        <a:rPr lang="en-US" sz="1000" b="0" i="0" u="none" strike="noStrike">
                          <a:solidFill>
                            <a:srgbClr val="38393A"/>
                          </a:solidFill>
                          <a:effectLst/>
                          <a:latin typeface="Calibri" panose="020F0502020204030204" pitchFamily="34" charset="0"/>
                        </a:rPr>
                        <a:t>54%</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ctr"/>
                      <a:r>
                        <a:rPr lang="en-US" sz="1000" b="0" i="0" u="none" strike="noStrike">
                          <a:solidFill>
                            <a:srgbClr val="38393A"/>
                          </a:solidFill>
                          <a:effectLst/>
                          <a:latin typeface="Calibri" panose="020F0502020204030204" pitchFamily="34" charset="0"/>
                        </a:rPr>
                        <a:t>51%</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ctr"/>
                      <a:r>
                        <a:rPr lang="en-US" sz="1000" b="0" i="0" u="none" strike="noStrike">
                          <a:solidFill>
                            <a:srgbClr val="38393A"/>
                          </a:solidFill>
                          <a:effectLst/>
                          <a:latin typeface="Calibri" panose="020F0502020204030204" pitchFamily="34" charset="0"/>
                        </a:rPr>
                        <a:t>42%</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ctr"/>
                      <a:r>
                        <a:rPr lang="en-US" sz="1000" b="0" i="0" u="none" strike="noStrike">
                          <a:solidFill>
                            <a:srgbClr val="38393A"/>
                          </a:solidFill>
                          <a:effectLst/>
                          <a:latin typeface="Calibri" panose="020F0502020204030204" pitchFamily="34" charset="0"/>
                        </a:rPr>
                        <a:t>45%</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3"/>
                  </a:ext>
                </a:extLst>
              </a:tr>
              <a:tr h="197312">
                <a:tc>
                  <a:txBody>
                    <a:bodyPr/>
                    <a:lstStyle/>
                    <a:p>
                      <a:pPr algn="l" rtl="0" fontAlgn="ctr"/>
                      <a:r>
                        <a:rPr lang="en-US" sz="1050" b="0" i="0" u="none" strike="noStrike" dirty="0">
                          <a:solidFill>
                            <a:srgbClr val="FFFFFF"/>
                          </a:solidFill>
                          <a:effectLst/>
                          <a:latin typeface="Calibri" panose="020F0502020204030204" pitchFamily="34" charset="0"/>
                        </a:rPr>
                        <a:t>Facebook</a:t>
                      </a:r>
                    </a:p>
                  </a:txBody>
                  <a:tcPr marL="86400" marR="9525" marT="0" marB="0" anchor="ctr">
                    <a:lnR w="38100" cap="flat" cmpd="sng" algn="ctr">
                      <a:solidFill>
                        <a:schemeClr val="bg1"/>
                      </a:solidFill>
                      <a:prstDash val="solid"/>
                      <a:round/>
                      <a:headEnd type="none" w="med" len="med"/>
                      <a:tailEnd type="none" w="med" len="med"/>
                    </a:lnR>
                    <a:solidFill>
                      <a:schemeClr val="accent4">
                        <a:lumMod val="75000"/>
                      </a:schemeClr>
                    </a:solidFill>
                  </a:tcPr>
                </a:tc>
                <a:tc>
                  <a:txBody>
                    <a:bodyPr/>
                    <a:lstStyle/>
                    <a:p>
                      <a:pPr algn="ctr" rtl="0" fontAlgn="ctr"/>
                      <a:r>
                        <a:rPr lang="en-US" sz="1000" b="0" i="0" u="none" strike="noStrike">
                          <a:solidFill>
                            <a:srgbClr val="38393A"/>
                          </a:solidFill>
                          <a:effectLst/>
                          <a:latin typeface="Calibri" panose="020F0502020204030204" pitchFamily="34" charset="0"/>
                        </a:rPr>
                        <a:t>33%</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ctr"/>
                      <a:r>
                        <a:rPr lang="en-US" sz="1000" b="0" i="0" u="none" strike="noStrike" dirty="0">
                          <a:solidFill>
                            <a:srgbClr val="38393A"/>
                          </a:solidFill>
                          <a:effectLst/>
                          <a:latin typeface="Calibri" panose="020F0502020204030204" pitchFamily="34" charset="0"/>
                        </a:rPr>
                        <a:t>34%</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ctr"/>
                      <a:r>
                        <a:rPr lang="en-US" sz="1000" b="0" i="0" u="none" strike="noStrike">
                          <a:solidFill>
                            <a:srgbClr val="38393A"/>
                          </a:solidFill>
                          <a:effectLst/>
                          <a:latin typeface="Calibri" panose="020F0502020204030204" pitchFamily="34" charset="0"/>
                        </a:rPr>
                        <a:t>37%</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ctr"/>
                      <a:r>
                        <a:rPr lang="en-US" sz="1000" b="0" i="0" u="none" strike="noStrike">
                          <a:solidFill>
                            <a:srgbClr val="38393A"/>
                          </a:solidFill>
                          <a:effectLst/>
                          <a:latin typeface="Calibri" panose="020F0502020204030204" pitchFamily="34" charset="0"/>
                        </a:rPr>
                        <a:t>38%</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4"/>
                  </a:ext>
                </a:extLst>
              </a:tr>
              <a:tr h="197312">
                <a:tc>
                  <a:txBody>
                    <a:bodyPr/>
                    <a:lstStyle/>
                    <a:p>
                      <a:pPr algn="l" rtl="0" fontAlgn="ctr"/>
                      <a:r>
                        <a:rPr lang="en-US" sz="1050" b="0" i="0" u="none" strike="noStrike" dirty="0">
                          <a:solidFill>
                            <a:srgbClr val="FFFFFF"/>
                          </a:solidFill>
                          <a:effectLst/>
                          <a:latin typeface="Calibri" panose="020F0502020204030204" pitchFamily="34" charset="0"/>
                        </a:rPr>
                        <a:t>Sky News Channel</a:t>
                      </a:r>
                    </a:p>
                  </a:txBody>
                  <a:tcPr marL="864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rtl="0" fontAlgn="ctr"/>
                      <a:r>
                        <a:rPr lang="en-US" sz="1000" b="0" i="0" u="none" strike="noStrike">
                          <a:solidFill>
                            <a:srgbClr val="38393A"/>
                          </a:solidFill>
                          <a:effectLst/>
                          <a:latin typeface="Calibri" panose="020F0502020204030204" pitchFamily="34" charset="0"/>
                        </a:rPr>
                        <a:t>24%</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ctr"/>
                      <a:r>
                        <a:rPr lang="en-US" sz="1000" b="0" i="0" u="none" strike="noStrike">
                          <a:solidFill>
                            <a:srgbClr val="38393A"/>
                          </a:solidFill>
                          <a:effectLst/>
                          <a:latin typeface="Calibri" panose="020F0502020204030204" pitchFamily="34" charset="0"/>
                        </a:rPr>
                        <a:t>19%</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ctr"/>
                      <a:r>
                        <a:rPr lang="en-US" sz="1000" b="0" i="0" u="none" strike="noStrike">
                          <a:solidFill>
                            <a:srgbClr val="38393A"/>
                          </a:solidFill>
                          <a:effectLst/>
                          <a:latin typeface="Calibri" panose="020F0502020204030204" pitchFamily="34" charset="0"/>
                        </a:rPr>
                        <a:t>26%</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ctr"/>
                      <a:r>
                        <a:rPr lang="en-US" sz="1000" b="0" i="0" u="none" strike="noStrike">
                          <a:solidFill>
                            <a:srgbClr val="38393A"/>
                          </a:solidFill>
                          <a:effectLst/>
                          <a:latin typeface="Calibri" panose="020F0502020204030204" pitchFamily="34" charset="0"/>
                        </a:rPr>
                        <a:t>26%</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5"/>
                  </a:ext>
                </a:extLst>
              </a:tr>
              <a:tr h="197312">
                <a:tc>
                  <a:txBody>
                    <a:bodyPr/>
                    <a:lstStyle/>
                    <a:p>
                      <a:pPr algn="l" rtl="0" fontAlgn="ctr"/>
                      <a:r>
                        <a:rPr lang="en-US" sz="1050" b="0" i="0" u="none" strike="noStrike" dirty="0">
                          <a:solidFill>
                            <a:srgbClr val="FFFFFF"/>
                          </a:solidFill>
                          <a:effectLst/>
                          <a:latin typeface="Calibri" panose="020F0502020204030204" pitchFamily="34" charset="0"/>
                        </a:rPr>
                        <a:t>BBC News Channel</a:t>
                      </a:r>
                    </a:p>
                  </a:txBody>
                  <a:tcPr marL="864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rtl="0" fontAlgn="ctr"/>
                      <a:r>
                        <a:rPr lang="en-US" sz="1000" b="0" i="0" u="none" strike="noStrike">
                          <a:solidFill>
                            <a:srgbClr val="38393A"/>
                          </a:solidFill>
                          <a:effectLst/>
                          <a:latin typeface="Calibri" panose="020F0502020204030204" pitchFamily="34" charset="0"/>
                        </a:rPr>
                        <a:t>17%</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ctr"/>
                      <a:r>
                        <a:rPr lang="en-US" sz="1000" b="0" i="0" u="none" strike="noStrike">
                          <a:solidFill>
                            <a:srgbClr val="38393A"/>
                          </a:solidFill>
                          <a:effectLst/>
                          <a:latin typeface="Calibri" panose="020F0502020204030204" pitchFamily="34" charset="0"/>
                        </a:rPr>
                        <a:t>16%</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ctr"/>
                      <a:r>
                        <a:rPr lang="en-US" sz="1000" b="0" i="0" u="none" strike="noStrike">
                          <a:solidFill>
                            <a:srgbClr val="38393A"/>
                          </a:solidFill>
                          <a:effectLst/>
                          <a:latin typeface="Calibri" panose="020F0502020204030204" pitchFamily="34" charset="0"/>
                        </a:rPr>
                        <a:t>16%</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ctr"/>
                      <a:r>
                        <a:rPr lang="en-US" sz="1000" b="0" i="0" u="none" strike="noStrike">
                          <a:solidFill>
                            <a:srgbClr val="38393A"/>
                          </a:solidFill>
                          <a:effectLst/>
                          <a:latin typeface="Calibri" panose="020F0502020204030204" pitchFamily="34" charset="0"/>
                        </a:rPr>
                        <a:t>25%</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6"/>
                  </a:ext>
                </a:extLst>
              </a:tr>
              <a:tr h="197312">
                <a:tc>
                  <a:txBody>
                    <a:bodyPr/>
                    <a:lstStyle/>
                    <a:p>
                      <a:pPr algn="l" rtl="0" fontAlgn="ctr"/>
                      <a:r>
                        <a:rPr lang="en-US" sz="1050" b="0" i="0" u="none" strike="noStrike" dirty="0">
                          <a:solidFill>
                            <a:srgbClr val="FFFFFF"/>
                          </a:solidFill>
                          <a:effectLst/>
                          <a:latin typeface="Calibri" panose="020F0502020204030204" pitchFamily="34" charset="0"/>
                        </a:rPr>
                        <a:t>Twitter</a:t>
                      </a:r>
                    </a:p>
                  </a:txBody>
                  <a:tcPr marL="86400" marR="9525" marT="0" marB="0" anchor="ctr">
                    <a:lnR w="38100" cap="flat" cmpd="sng" algn="ctr">
                      <a:solidFill>
                        <a:schemeClr val="bg1"/>
                      </a:solidFill>
                      <a:prstDash val="solid"/>
                      <a:round/>
                      <a:headEnd type="none" w="med" len="med"/>
                      <a:tailEnd type="none" w="med" len="med"/>
                    </a:lnR>
                    <a:solidFill>
                      <a:schemeClr val="accent4">
                        <a:lumMod val="75000"/>
                      </a:schemeClr>
                    </a:solidFill>
                  </a:tcPr>
                </a:tc>
                <a:tc>
                  <a:txBody>
                    <a:bodyPr/>
                    <a:lstStyle/>
                    <a:p>
                      <a:pPr algn="ctr" rtl="0" fontAlgn="ctr"/>
                      <a:r>
                        <a:rPr lang="en-US" sz="1000" b="0" i="0" u="none" strike="noStrike">
                          <a:solidFill>
                            <a:srgbClr val="38393A"/>
                          </a:solidFill>
                          <a:effectLst/>
                          <a:latin typeface="Calibri" panose="020F0502020204030204" pitchFamily="34" charset="0"/>
                        </a:rPr>
                        <a:t>11%</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ctr"/>
                      <a:r>
                        <a:rPr lang="en-US" sz="1000" b="0" i="0" u="none" strike="noStrike">
                          <a:solidFill>
                            <a:srgbClr val="38393A"/>
                          </a:solidFill>
                          <a:effectLst/>
                          <a:latin typeface="Calibri" panose="020F0502020204030204" pitchFamily="34" charset="0"/>
                        </a:rPr>
                        <a:t>17%</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ctr"/>
                      <a:r>
                        <a:rPr lang="en-US" sz="1000" b="0" i="0" u="none" strike="noStrike">
                          <a:solidFill>
                            <a:srgbClr val="38393A"/>
                          </a:solidFill>
                          <a:effectLst/>
                          <a:latin typeface="Calibri" panose="020F0502020204030204" pitchFamily="34" charset="0"/>
                        </a:rPr>
                        <a:t>15%</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ctr"/>
                      <a:r>
                        <a:rPr lang="en-US" sz="1000" b="0" i="0" u="none" strike="noStrike">
                          <a:solidFill>
                            <a:srgbClr val="38393A"/>
                          </a:solidFill>
                          <a:effectLst/>
                          <a:latin typeface="Calibri" panose="020F0502020204030204" pitchFamily="34" charset="0"/>
                        </a:rPr>
                        <a:t>20%</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7"/>
                  </a:ext>
                </a:extLst>
              </a:tr>
              <a:tr h="197312">
                <a:tc>
                  <a:txBody>
                    <a:bodyPr/>
                    <a:lstStyle/>
                    <a:p>
                      <a:pPr algn="l" rtl="0" fontAlgn="ctr"/>
                      <a:r>
                        <a:rPr lang="en-US" sz="1050" b="0" i="0" u="none" strike="noStrike" dirty="0">
                          <a:solidFill>
                            <a:srgbClr val="000000"/>
                          </a:solidFill>
                          <a:effectLst/>
                          <a:latin typeface="Calibri" panose="020F0502020204030204" pitchFamily="34" charset="0"/>
                        </a:rPr>
                        <a:t>BBC website/app</a:t>
                      </a:r>
                    </a:p>
                  </a:txBody>
                  <a:tcPr marL="86400" marR="9525" marT="0" marB="0" anchor="ctr">
                    <a:lnR w="38100" cap="flat" cmpd="sng" algn="ctr">
                      <a:solidFill>
                        <a:schemeClr val="bg1"/>
                      </a:solidFill>
                      <a:prstDash val="solid"/>
                      <a:round/>
                      <a:headEnd type="none" w="med" len="med"/>
                      <a:tailEnd type="none" w="med" len="med"/>
                    </a:lnR>
                    <a:solidFill>
                      <a:schemeClr val="accent5"/>
                    </a:solidFill>
                  </a:tcPr>
                </a:tc>
                <a:tc>
                  <a:txBody>
                    <a:bodyPr/>
                    <a:lstStyle/>
                    <a:p>
                      <a:pPr algn="ctr" rtl="0" fontAlgn="ctr"/>
                      <a:r>
                        <a:rPr lang="en-US" sz="1000" b="0" i="0" u="none" strike="noStrike">
                          <a:solidFill>
                            <a:srgbClr val="38393A"/>
                          </a:solidFill>
                          <a:effectLst/>
                          <a:latin typeface="Calibri" panose="020F0502020204030204" pitchFamily="34" charset="0"/>
                        </a:rPr>
                        <a:t>14%</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ctr"/>
                      <a:r>
                        <a:rPr lang="en-US" sz="1000" b="0" i="0" u="none" strike="noStrike">
                          <a:solidFill>
                            <a:srgbClr val="38393A"/>
                          </a:solidFill>
                          <a:effectLst/>
                          <a:latin typeface="Calibri" panose="020F0502020204030204" pitchFamily="34" charset="0"/>
                        </a:rPr>
                        <a:t>15%</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ctr"/>
                      <a:r>
                        <a:rPr lang="en-US" sz="1000" b="0" i="0" u="none" strike="noStrike">
                          <a:solidFill>
                            <a:srgbClr val="38393A"/>
                          </a:solidFill>
                          <a:effectLst/>
                          <a:latin typeface="Calibri" panose="020F0502020204030204" pitchFamily="34" charset="0"/>
                        </a:rPr>
                        <a:t>19%</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ctr"/>
                      <a:r>
                        <a:rPr lang="en-US" sz="1000" b="0" i="0" u="none" strike="noStrike">
                          <a:solidFill>
                            <a:srgbClr val="38393A"/>
                          </a:solidFill>
                          <a:effectLst/>
                          <a:latin typeface="Calibri" panose="020F0502020204030204" pitchFamily="34" charset="0"/>
                        </a:rPr>
                        <a:t>19%</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8"/>
                  </a:ext>
                </a:extLst>
              </a:tr>
              <a:tr h="197312">
                <a:tc>
                  <a:txBody>
                    <a:bodyPr/>
                    <a:lstStyle/>
                    <a:p>
                      <a:pPr algn="l" rtl="0" fontAlgn="ctr"/>
                      <a:r>
                        <a:rPr lang="en-US" sz="1050" b="0" i="0" u="none" strike="noStrike" dirty="0">
                          <a:solidFill>
                            <a:srgbClr val="FFFFFF"/>
                          </a:solidFill>
                          <a:effectLst/>
                          <a:latin typeface="Calibri" panose="020F0502020204030204" pitchFamily="34" charset="0"/>
                        </a:rPr>
                        <a:t>Instagram </a:t>
                      </a:r>
                    </a:p>
                  </a:txBody>
                  <a:tcPr marL="86400" marR="9525" marT="0" marB="0" anchor="ctr">
                    <a:lnR w="38100" cap="flat" cmpd="sng" algn="ctr">
                      <a:solidFill>
                        <a:schemeClr val="bg1"/>
                      </a:solidFill>
                      <a:prstDash val="solid"/>
                      <a:round/>
                      <a:headEnd type="none" w="med" len="med"/>
                      <a:tailEnd type="none" w="med" len="med"/>
                    </a:lnR>
                    <a:solidFill>
                      <a:schemeClr val="accent4">
                        <a:lumMod val="75000"/>
                      </a:schemeClr>
                    </a:solidFill>
                  </a:tcPr>
                </a:tc>
                <a:tc>
                  <a:txBody>
                    <a:bodyPr/>
                    <a:lstStyle/>
                    <a:p>
                      <a:pPr algn="ctr" rtl="0" fontAlgn="ctr"/>
                      <a:r>
                        <a:rPr lang="en-US" sz="1000" b="0" i="0" u="none" strike="noStrike">
                          <a:solidFill>
                            <a:srgbClr val="38393A"/>
                          </a:solidFill>
                          <a:effectLst/>
                          <a:latin typeface="Calibri" panose="020F0502020204030204" pitchFamily="34" charset="0"/>
                        </a:rPr>
                        <a:t>6%</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ctr"/>
                      <a:r>
                        <a:rPr lang="en-US" sz="1000" b="0" i="0" u="none" strike="noStrike">
                          <a:solidFill>
                            <a:srgbClr val="38393A"/>
                          </a:solidFill>
                          <a:effectLst/>
                          <a:latin typeface="Calibri" panose="020F0502020204030204" pitchFamily="34" charset="0"/>
                        </a:rPr>
                        <a:t>9%</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ctr"/>
                      <a:r>
                        <a:rPr lang="en-US" sz="1000" b="0" i="0" u="none" strike="noStrike">
                          <a:solidFill>
                            <a:srgbClr val="38393A"/>
                          </a:solidFill>
                          <a:effectLst/>
                          <a:latin typeface="Calibri" panose="020F0502020204030204" pitchFamily="34" charset="0"/>
                        </a:rPr>
                        <a:t>10%</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ctr"/>
                      <a:r>
                        <a:rPr lang="en-US" sz="1000" b="0" i="0" u="none" strike="noStrike">
                          <a:solidFill>
                            <a:srgbClr val="38393A"/>
                          </a:solidFill>
                          <a:effectLst/>
                          <a:latin typeface="Calibri" panose="020F0502020204030204" pitchFamily="34" charset="0"/>
                        </a:rPr>
                        <a:t>18%</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031654830"/>
                  </a:ext>
                </a:extLst>
              </a:tr>
              <a:tr h="197312">
                <a:tc>
                  <a:txBody>
                    <a:bodyPr/>
                    <a:lstStyle/>
                    <a:p>
                      <a:pPr algn="l" rtl="0" fontAlgn="ctr"/>
                      <a:r>
                        <a:rPr lang="en-US" sz="1050" b="0" i="0" u="none" strike="noStrike" dirty="0">
                          <a:solidFill>
                            <a:srgbClr val="FFFFFF"/>
                          </a:solidFill>
                          <a:effectLst/>
                          <a:latin typeface="Calibri" panose="020F0502020204030204" pitchFamily="34" charset="0"/>
                        </a:rPr>
                        <a:t>Channel 4</a:t>
                      </a:r>
                    </a:p>
                  </a:txBody>
                  <a:tcPr marL="864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rtl="0" fontAlgn="ctr"/>
                      <a:r>
                        <a:rPr lang="en-US" sz="1000" b="0" i="0" u="none" strike="noStrike">
                          <a:solidFill>
                            <a:srgbClr val="38393A"/>
                          </a:solidFill>
                          <a:effectLst/>
                          <a:latin typeface="Calibri" panose="020F0502020204030204" pitchFamily="34" charset="0"/>
                        </a:rPr>
                        <a:t>13%</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ctr"/>
                      <a:r>
                        <a:rPr lang="en-US" sz="1000" b="0" i="0" u="none" strike="noStrike">
                          <a:solidFill>
                            <a:srgbClr val="38393A"/>
                          </a:solidFill>
                          <a:effectLst/>
                          <a:latin typeface="Calibri" panose="020F0502020204030204" pitchFamily="34" charset="0"/>
                        </a:rPr>
                        <a:t>14%</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ctr"/>
                      <a:r>
                        <a:rPr lang="en-US" sz="1000" b="0" i="0" u="none" strike="noStrike">
                          <a:solidFill>
                            <a:srgbClr val="38393A"/>
                          </a:solidFill>
                          <a:effectLst/>
                          <a:latin typeface="Calibri" panose="020F0502020204030204" pitchFamily="34" charset="0"/>
                        </a:rPr>
                        <a:t>13%</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ctr"/>
                      <a:r>
                        <a:rPr lang="en-US" sz="1000" b="0" i="0" u="none" strike="noStrike">
                          <a:solidFill>
                            <a:srgbClr val="38393A"/>
                          </a:solidFill>
                          <a:effectLst/>
                          <a:latin typeface="Calibri" panose="020F0502020204030204" pitchFamily="34" charset="0"/>
                        </a:rPr>
                        <a:t>17%</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9"/>
                  </a:ext>
                </a:extLst>
              </a:tr>
              <a:tr h="197312">
                <a:tc>
                  <a:txBody>
                    <a:bodyPr/>
                    <a:lstStyle/>
                    <a:p>
                      <a:pPr algn="l" rtl="0" fontAlgn="ctr"/>
                      <a:r>
                        <a:rPr lang="en-US" sz="1050" b="0" i="0" u="none" strike="noStrike" dirty="0">
                          <a:solidFill>
                            <a:srgbClr val="FFFFFF"/>
                          </a:solidFill>
                          <a:effectLst/>
                          <a:latin typeface="Calibri" panose="020F0502020204030204" pitchFamily="34" charset="0"/>
                        </a:rPr>
                        <a:t>BBC Radio 2</a:t>
                      </a:r>
                    </a:p>
                  </a:txBody>
                  <a:tcPr marL="86400" marR="9525" marT="0" marB="0" anchor="ctr">
                    <a:lnR w="38100" cap="flat" cmpd="sng" algn="ctr">
                      <a:solidFill>
                        <a:schemeClr val="bg1"/>
                      </a:solidFill>
                      <a:prstDash val="solid"/>
                      <a:round/>
                      <a:headEnd type="none" w="med" len="med"/>
                      <a:tailEnd type="none" w="med" len="med"/>
                    </a:lnR>
                    <a:solidFill>
                      <a:schemeClr val="accent2"/>
                    </a:solidFill>
                  </a:tcPr>
                </a:tc>
                <a:tc>
                  <a:txBody>
                    <a:bodyPr/>
                    <a:lstStyle/>
                    <a:p>
                      <a:pPr algn="ctr" rtl="0" fontAlgn="ctr"/>
                      <a:r>
                        <a:rPr lang="en-US" sz="1000" b="0" i="0" u="none" strike="noStrike">
                          <a:solidFill>
                            <a:srgbClr val="38393A"/>
                          </a:solidFill>
                          <a:effectLst/>
                          <a:latin typeface="Calibri" panose="020F0502020204030204" pitchFamily="34" charset="0"/>
                        </a:rPr>
                        <a:t>10%</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ctr"/>
                      <a:r>
                        <a:rPr lang="en-US" sz="1000" b="0" i="0" u="none" strike="noStrike">
                          <a:solidFill>
                            <a:srgbClr val="38393A"/>
                          </a:solidFill>
                          <a:effectLst/>
                          <a:latin typeface="Calibri" panose="020F0502020204030204" pitchFamily="34" charset="0"/>
                        </a:rPr>
                        <a:t>10%</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ctr"/>
                      <a:r>
                        <a:rPr lang="en-US" sz="1000" b="0" i="0" u="none" strike="noStrike">
                          <a:solidFill>
                            <a:srgbClr val="38393A"/>
                          </a:solidFill>
                          <a:effectLst/>
                          <a:latin typeface="Calibri" panose="020F0502020204030204" pitchFamily="34" charset="0"/>
                        </a:rPr>
                        <a:t>12%</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ctr"/>
                      <a:r>
                        <a:rPr lang="en-US" sz="1000" b="0" i="0" u="none" strike="noStrike">
                          <a:solidFill>
                            <a:srgbClr val="38393A"/>
                          </a:solidFill>
                          <a:effectLst/>
                          <a:latin typeface="Calibri" panose="020F0502020204030204" pitchFamily="34" charset="0"/>
                        </a:rPr>
                        <a:t>16%</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10"/>
                  </a:ext>
                </a:extLst>
              </a:tr>
              <a:tr h="197312">
                <a:tc>
                  <a:txBody>
                    <a:bodyPr/>
                    <a:lstStyle/>
                    <a:p>
                      <a:pPr algn="l" rtl="0" fontAlgn="ctr"/>
                      <a:r>
                        <a:rPr lang="en-US" sz="1050" b="0" i="0" u="none" strike="noStrike" dirty="0">
                          <a:solidFill>
                            <a:srgbClr val="FFFFFF"/>
                          </a:solidFill>
                          <a:effectLst/>
                          <a:latin typeface="Calibri" panose="020F0502020204030204" pitchFamily="34" charset="0"/>
                        </a:rPr>
                        <a:t>BBC Scotland**</a:t>
                      </a:r>
                    </a:p>
                  </a:txBody>
                  <a:tcPr marL="864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rtl="0" fontAlgn="ctr"/>
                      <a:r>
                        <a:rPr lang="en-US" sz="1000" b="0" i="0" u="none" strike="noStrike">
                          <a:solidFill>
                            <a:srgbClr val="38393A"/>
                          </a:solidFill>
                          <a:effectLst/>
                          <a:latin typeface="Calibri" panose="020F0502020204030204" pitchFamily="34" charset="0"/>
                        </a:rPr>
                        <a:t>-</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ctr"/>
                      <a:r>
                        <a:rPr lang="en-US" sz="1000" b="0" i="0" u="none" strike="noStrike">
                          <a:solidFill>
                            <a:srgbClr val="38393A"/>
                          </a:solidFill>
                          <a:effectLst/>
                          <a:latin typeface="Calibri" panose="020F0502020204030204" pitchFamily="34" charset="0"/>
                        </a:rPr>
                        <a:t>-</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ctr"/>
                      <a:r>
                        <a:rPr lang="en-US" sz="1000" b="0" i="0" u="none" strike="noStrike">
                          <a:solidFill>
                            <a:srgbClr val="38393A"/>
                          </a:solidFill>
                          <a:effectLst/>
                          <a:latin typeface="Calibri" panose="020F0502020204030204" pitchFamily="34" charset="0"/>
                        </a:rPr>
                        <a:t>24%</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ctr"/>
                      <a:r>
                        <a:rPr lang="en-US" sz="1000" b="0" i="0" u="none" strike="noStrike">
                          <a:solidFill>
                            <a:srgbClr val="38393A"/>
                          </a:solidFill>
                          <a:effectLst/>
                          <a:latin typeface="Calibri" panose="020F0502020204030204" pitchFamily="34" charset="0"/>
                        </a:rPr>
                        <a:t>15%</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11"/>
                  </a:ext>
                </a:extLst>
              </a:tr>
              <a:tr h="197312">
                <a:tc>
                  <a:txBody>
                    <a:bodyPr/>
                    <a:lstStyle/>
                    <a:p>
                      <a:pPr algn="l" rtl="0" fontAlgn="ctr"/>
                      <a:r>
                        <a:rPr lang="en-CA" sz="1050" b="0" i="0" u="none" strike="noStrike" dirty="0">
                          <a:solidFill>
                            <a:srgbClr val="000000"/>
                          </a:solidFill>
                          <a:effectLst/>
                          <a:latin typeface="Calibri" panose="020F0502020204030204" pitchFamily="34" charset="0"/>
                        </a:rPr>
                        <a:t>Daily Mail/Mail on Sunday</a:t>
                      </a:r>
                    </a:p>
                  </a:txBody>
                  <a:tcPr marL="86400" marR="9525"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rtl="0" fontAlgn="ctr"/>
                      <a:r>
                        <a:rPr lang="en-US" sz="1000" b="0" i="0" u="none" strike="noStrike">
                          <a:solidFill>
                            <a:srgbClr val="38393A"/>
                          </a:solidFill>
                          <a:effectLst/>
                          <a:latin typeface="Calibri" panose="020F0502020204030204" pitchFamily="34" charset="0"/>
                        </a:rPr>
                        <a:t>8%</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ctr"/>
                      <a:r>
                        <a:rPr lang="en-US" sz="1000" b="0" i="0" u="none" strike="noStrike">
                          <a:solidFill>
                            <a:srgbClr val="38393A"/>
                          </a:solidFill>
                          <a:effectLst/>
                          <a:latin typeface="Calibri" panose="020F0502020204030204" pitchFamily="34" charset="0"/>
                        </a:rPr>
                        <a:t>9%</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ctr"/>
                      <a:r>
                        <a:rPr lang="en-US" sz="1000" b="0" i="0" u="none" strike="noStrike">
                          <a:solidFill>
                            <a:srgbClr val="38393A"/>
                          </a:solidFill>
                          <a:effectLst/>
                          <a:latin typeface="Calibri" panose="020F0502020204030204" pitchFamily="34" charset="0"/>
                        </a:rPr>
                        <a:t>9%</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ctr"/>
                      <a:r>
                        <a:rPr lang="en-US" sz="1000" b="0" i="0" u="none" strike="noStrike">
                          <a:solidFill>
                            <a:srgbClr val="38393A"/>
                          </a:solidFill>
                          <a:effectLst/>
                          <a:latin typeface="Calibri" panose="020F0502020204030204" pitchFamily="34" charset="0"/>
                        </a:rPr>
                        <a:t>15%</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12"/>
                  </a:ext>
                </a:extLst>
              </a:tr>
              <a:tr h="197312">
                <a:tc>
                  <a:txBody>
                    <a:bodyPr/>
                    <a:lstStyle/>
                    <a:p>
                      <a:pPr algn="l" rtl="0" fontAlgn="ctr"/>
                      <a:r>
                        <a:rPr lang="en-US" sz="1050" b="0" i="0" u="none" strike="noStrike" dirty="0">
                          <a:solidFill>
                            <a:srgbClr val="000000"/>
                          </a:solidFill>
                          <a:effectLst/>
                          <a:latin typeface="Calibri" panose="020F0502020204030204" pitchFamily="34" charset="0"/>
                        </a:rPr>
                        <a:t>Google (search engine)</a:t>
                      </a:r>
                    </a:p>
                  </a:txBody>
                  <a:tcPr marL="86400" marR="9525" marT="0" marB="0" anchor="ctr">
                    <a:lnR w="38100" cap="flat" cmpd="sng" algn="ctr">
                      <a:solidFill>
                        <a:schemeClr val="bg1"/>
                      </a:solidFill>
                      <a:prstDash val="solid"/>
                      <a:round/>
                      <a:headEnd type="none" w="med" len="med"/>
                      <a:tailEnd type="none" w="med" len="med"/>
                    </a:lnR>
                    <a:solidFill>
                      <a:schemeClr val="accent5"/>
                    </a:solidFill>
                  </a:tcPr>
                </a:tc>
                <a:tc>
                  <a:txBody>
                    <a:bodyPr/>
                    <a:lstStyle/>
                    <a:p>
                      <a:pPr algn="ctr" rtl="0" fontAlgn="ctr"/>
                      <a:r>
                        <a:rPr lang="en-US" sz="1000" b="0" i="0" u="none" strike="noStrike">
                          <a:solidFill>
                            <a:srgbClr val="38393A"/>
                          </a:solidFill>
                          <a:effectLst/>
                          <a:latin typeface="Calibri" panose="020F0502020204030204" pitchFamily="34" charset="0"/>
                        </a:rPr>
                        <a:t>7%</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ctr"/>
                      <a:r>
                        <a:rPr lang="en-US" sz="1000" b="0" i="0" u="none" strike="noStrike">
                          <a:solidFill>
                            <a:srgbClr val="38393A"/>
                          </a:solidFill>
                          <a:effectLst/>
                          <a:latin typeface="Calibri" panose="020F0502020204030204" pitchFamily="34" charset="0"/>
                        </a:rPr>
                        <a:t>13%</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ctr"/>
                      <a:r>
                        <a:rPr lang="en-US" sz="1000" b="0" i="0" u="none" strike="noStrike">
                          <a:solidFill>
                            <a:srgbClr val="38393A"/>
                          </a:solidFill>
                          <a:effectLst/>
                          <a:latin typeface="Calibri" panose="020F0502020204030204" pitchFamily="34" charset="0"/>
                        </a:rPr>
                        <a:t>14%</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ctr"/>
                      <a:r>
                        <a:rPr lang="en-US" sz="1000" b="0" i="0" u="none" strike="noStrike">
                          <a:solidFill>
                            <a:srgbClr val="38393A"/>
                          </a:solidFill>
                          <a:effectLst/>
                          <a:latin typeface="Calibri" panose="020F0502020204030204" pitchFamily="34" charset="0"/>
                        </a:rPr>
                        <a:t>14%</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13"/>
                  </a:ext>
                </a:extLst>
              </a:tr>
              <a:tr h="197312">
                <a:tc>
                  <a:txBody>
                    <a:bodyPr/>
                    <a:lstStyle/>
                    <a:p>
                      <a:pPr algn="l" rtl="0" fontAlgn="ctr"/>
                      <a:r>
                        <a:rPr lang="en-US" sz="1050" b="0" i="0" u="none" strike="noStrike" dirty="0">
                          <a:solidFill>
                            <a:srgbClr val="000000"/>
                          </a:solidFill>
                          <a:effectLst/>
                          <a:latin typeface="Calibri" panose="020F0502020204030204" pitchFamily="34" charset="0"/>
                        </a:rPr>
                        <a:t>The Guardian/Observer</a:t>
                      </a:r>
                    </a:p>
                  </a:txBody>
                  <a:tcPr marL="86400" marR="9525"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rtl="0" fontAlgn="ctr"/>
                      <a:r>
                        <a:rPr lang="en-US" sz="1000" b="0" i="0" u="none" strike="noStrike">
                          <a:solidFill>
                            <a:srgbClr val="38393A"/>
                          </a:solidFill>
                          <a:effectLst/>
                          <a:latin typeface="Calibri" panose="020F0502020204030204" pitchFamily="34" charset="0"/>
                        </a:rPr>
                        <a:t>9%</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ctr"/>
                      <a:r>
                        <a:rPr lang="en-US" sz="1000" b="0" i="0" u="none" strike="noStrike">
                          <a:solidFill>
                            <a:srgbClr val="38393A"/>
                          </a:solidFill>
                          <a:effectLst/>
                          <a:latin typeface="Calibri" panose="020F0502020204030204" pitchFamily="34" charset="0"/>
                        </a:rPr>
                        <a:t>9%</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ctr"/>
                      <a:r>
                        <a:rPr lang="en-US" sz="1000" b="0" i="0" u="none" strike="noStrike">
                          <a:solidFill>
                            <a:srgbClr val="38393A"/>
                          </a:solidFill>
                          <a:effectLst/>
                          <a:latin typeface="Calibri" panose="020F0502020204030204" pitchFamily="34" charset="0"/>
                        </a:rPr>
                        <a:t>10%</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ctr"/>
                      <a:r>
                        <a:rPr lang="en-US" sz="1000" b="0" i="0" u="none" strike="noStrike">
                          <a:solidFill>
                            <a:srgbClr val="38393A"/>
                          </a:solidFill>
                          <a:effectLst/>
                          <a:latin typeface="Calibri" panose="020F0502020204030204" pitchFamily="34" charset="0"/>
                        </a:rPr>
                        <a:t>13%</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433641605"/>
                  </a:ext>
                </a:extLst>
              </a:tr>
              <a:tr h="197312">
                <a:tc>
                  <a:txBody>
                    <a:bodyPr/>
                    <a:lstStyle/>
                    <a:p>
                      <a:pPr algn="l" rtl="0" fontAlgn="ctr"/>
                      <a:r>
                        <a:rPr lang="en-US" sz="1050" b="0" i="0" u="none" strike="noStrike" dirty="0">
                          <a:solidFill>
                            <a:srgbClr val="FFFFFF"/>
                          </a:solidFill>
                          <a:effectLst/>
                          <a:latin typeface="Calibri" panose="020F0502020204030204" pitchFamily="34" charset="0"/>
                        </a:rPr>
                        <a:t>BBC Radio Scotland</a:t>
                      </a:r>
                    </a:p>
                  </a:txBody>
                  <a:tcPr marL="86400" marR="9525" marT="0" marB="0" anchor="ctr">
                    <a:lnR w="38100" cap="flat" cmpd="sng" algn="ctr">
                      <a:solidFill>
                        <a:schemeClr val="bg1"/>
                      </a:solidFill>
                      <a:prstDash val="solid"/>
                      <a:round/>
                      <a:headEnd type="none" w="med" len="med"/>
                      <a:tailEnd type="none" w="med" len="med"/>
                    </a:lnR>
                    <a:solidFill>
                      <a:schemeClr val="accent2"/>
                    </a:solidFill>
                  </a:tcPr>
                </a:tc>
                <a:tc>
                  <a:txBody>
                    <a:bodyPr/>
                    <a:lstStyle/>
                    <a:p>
                      <a:pPr algn="ctr" rtl="0" fontAlgn="ctr"/>
                      <a:r>
                        <a:rPr lang="en-US" sz="1000" b="0" i="0" u="none" strike="noStrike">
                          <a:solidFill>
                            <a:srgbClr val="38393A"/>
                          </a:solidFill>
                          <a:effectLst/>
                          <a:latin typeface="Calibri" panose="020F0502020204030204" pitchFamily="34" charset="0"/>
                        </a:rPr>
                        <a:t>8%</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ctr"/>
                      <a:r>
                        <a:rPr lang="en-US" sz="1000" b="0" i="0" u="none" strike="noStrike">
                          <a:solidFill>
                            <a:srgbClr val="38393A"/>
                          </a:solidFill>
                          <a:effectLst/>
                          <a:latin typeface="Calibri" panose="020F0502020204030204" pitchFamily="34" charset="0"/>
                        </a:rPr>
                        <a:t>8%</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ctr"/>
                      <a:r>
                        <a:rPr lang="en-US" sz="1000" b="0" i="0" u="none" strike="noStrike">
                          <a:solidFill>
                            <a:srgbClr val="38393A"/>
                          </a:solidFill>
                          <a:effectLst/>
                          <a:latin typeface="Calibri" panose="020F0502020204030204" pitchFamily="34" charset="0"/>
                        </a:rPr>
                        <a:t>10%</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ctr"/>
                      <a:r>
                        <a:rPr lang="en-US" sz="1000" b="0" i="0" u="none" strike="noStrike">
                          <a:solidFill>
                            <a:srgbClr val="38393A"/>
                          </a:solidFill>
                          <a:effectLst/>
                          <a:latin typeface="Calibri" panose="020F0502020204030204" pitchFamily="34" charset="0"/>
                        </a:rPr>
                        <a:t>12%</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20499600"/>
                  </a:ext>
                </a:extLst>
              </a:tr>
              <a:tr h="197312">
                <a:tc>
                  <a:txBody>
                    <a:bodyPr/>
                    <a:lstStyle/>
                    <a:p>
                      <a:pPr algn="l" rtl="0" fontAlgn="ctr"/>
                      <a:r>
                        <a:rPr lang="en-US" sz="1050" b="0" i="0" u="none" strike="noStrike" dirty="0">
                          <a:solidFill>
                            <a:srgbClr val="FFFFFF"/>
                          </a:solidFill>
                          <a:effectLst/>
                          <a:latin typeface="Calibri" panose="020F0502020204030204" pitchFamily="34" charset="0"/>
                        </a:rPr>
                        <a:t>WhatsApp </a:t>
                      </a:r>
                    </a:p>
                  </a:txBody>
                  <a:tcPr marL="86400" marR="9525" marT="0" marB="0" anchor="ctr">
                    <a:lnR w="38100" cap="flat" cmpd="sng" algn="ctr">
                      <a:solidFill>
                        <a:schemeClr val="bg1"/>
                      </a:solidFill>
                      <a:prstDash val="solid"/>
                      <a:round/>
                      <a:headEnd type="none" w="med" len="med"/>
                      <a:tailEnd type="none" w="med" len="med"/>
                    </a:lnR>
                    <a:solidFill>
                      <a:schemeClr val="accent4">
                        <a:lumMod val="75000"/>
                      </a:schemeClr>
                    </a:solidFill>
                  </a:tcPr>
                </a:tc>
                <a:tc>
                  <a:txBody>
                    <a:bodyPr/>
                    <a:lstStyle/>
                    <a:p>
                      <a:pPr algn="ctr" rtl="0" fontAlgn="ctr"/>
                      <a:r>
                        <a:rPr lang="en-US" sz="1000" b="0" i="0" u="none" strike="noStrike">
                          <a:solidFill>
                            <a:srgbClr val="38393A"/>
                          </a:solidFill>
                          <a:effectLst/>
                          <a:latin typeface="Calibri" panose="020F0502020204030204" pitchFamily="34" charset="0"/>
                        </a:rPr>
                        <a:t>7%</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ctr"/>
                      <a:r>
                        <a:rPr lang="en-US" sz="1000" b="0" i="0" u="none" strike="noStrike">
                          <a:solidFill>
                            <a:srgbClr val="38393A"/>
                          </a:solidFill>
                          <a:effectLst/>
                          <a:latin typeface="Calibri" panose="020F0502020204030204" pitchFamily="34" charset="0"/>
                        </a:rPr>
                        <a:t>11%</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ctr"/>
                      <a:r>
                        <a:rPr lang="en-US" sz="1000" b="0" i="0" u="none" strike="noStrike">
                          <a:solidFill>
                            <a:srgbClr val="38393A"/>
                          </a:solidFill>
                          <a:effectLst/>
                          <a:latin typeface="Calibri" panose="020F0502020204030204" pitchFamily="34" charset="0"/>
                        </a:rPr>
                        <a:t>9%</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ctr"/>
                      <a:r>
                        <a:rPr lang="en-US" sz="1000" b="0" i="0" u="none" strike="noStrike">
                          <a:solidFill>
                            <a:srgbClr val="38393A"/>
                          </a:solidFill>
                          <a:effectLst/>
                          <a:latin typeface="Calibri" panose="020F0502020204030204" pitchFamily="34" charset="0"/>
                        </a:rPr>
                        <a:t>12%</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15"/>
                  </a:ext>
                </a:extLst>
              </a:tr>
              <a:tr h="197312">
                <a:tc>
                  <a:txBody>
                    <a:bodyPr/>
                    <a:lstStyle/>
                    <a:p>
                      <a:pPr algn="l" rtl="0" fontAlgn="ctr"/>
                      <a:r>
                        <a:rPr lang="en-US" sz="1050" b="0" i="0" u="none" strike="noStrike" kern="1200" dirty="0">
                          <a:solidFill>
                            <a:srgbClr val="000000"/>
                          </a:solidFill>
                          <a:effectLst/>
                          <a:latin typeface="Calibri" panose="020F0502020204030204" pitchFamily="34" charset="0"/>
                          <a:ea typeface="+mn-ea"/>
                          <a:cs typeface="+mn-cs"/>
                        </a:rPr>
                        <a:t>Daily Record/Sunday Mail***</a:t>
                      </a:r>
                    </a:p>
                  </a:txBody>
                  <a:tcPr marL="86400" marR="9525"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rtl="0" fontAlgn="ctr"/>
                      <a:r>
                        <a:rPr lang="en-US" sz="1000" b="0" i="0" u="none" strike="noStrike" dirty="0">
                          <a:solidFill>
                            <a:srgbClr val="38393A"/>
                          </a:solidFill>
                          <a:effectLst/>
                          <a:latin typeface="Calibri" panose="020F0502020204030204" pitchFamily="34" charset="0"/>
                        </a:rPr>
                        <a:t>-</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ctr"/>
                      <a:r>
                        <a:rPr lang="en-US" sz="1000" b="0" i="0" u="none" strike="noStrike" dirty="0">
                          <a:solidFill>
                            <a:srgbClr val="38393A"/>
                          </a:solidFill>
                          <a:effectLst/>
                          <a:latin typeface="Calibri" panose="020F0502020204030204" pitchFamily="34" charset="0"/>
                        </a:rPr>
                        <a:t>-</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ctr"/>
                      <a:r>
                        <a:rPr lang="en-US" sz="1000" b="0" i="0" u="none" strike="noStrike" dirty="0">
                          <a:solidFill>
                            <a:srgbClr val="38393A"/>
                          </a:solidFill>
                          <a:effectLst/>
                          <a:latin typeface="Calibri" panose="020F0502020204030204" pitchFamily="34" charset="0"/>
                        </a:rPr>
                        <a:t>-</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ctr"/>
                      <a:r>
                        <a:rPr lang="en-US" sz="1000" b="0" i="0" u="none" strike="noStrike" dirty="0">
                          <a:solidFill>
                            <a:srgbClr val="38393A"/>
                          </a:solidFill>
                          <a:effectLst/>
                          <a:latin typeface="Calibri" panose="020F0502020204030204" pitchFamily="34" charset="0"/>
                        </a:rPr>
                        <a:t>12%</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491657921"/>
                  </a:ext>
                </a:extLst>
              </a:tr>
              <a:tr h="197312">
                <a:tc>
                  <a:txBody>
                    <a:bodyPr/>
                    <a:lstStyle/>
                    <a:p>
                      <a:pPr algn="l" rtl="0" fontAlgn="ctr"/>
                      <a:r>
                        <a:rPr lang="en-US" sz="1050" b="0" i="0" u="none" strike="noStrike" dirty="0">
                          <a:solidFill>
                            <a:srgbClr val="FFFFFF"/>
                          </a:solidFill>
                          <a:effectLst/>
                          <a:latin typeface="Calibri" panose="020F0502020204030204" pitchFamily="34" charset="0"/>
                        </a:rPr>
                        <a:t>BBC Two</a:t>
                      </a:r>
                    </a:p>
                  </a:txBody>
                  <a:tcPr marL="864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rtl="0" fontAlgn="ctr"/>
                      <a:r>
                        <a:rPr lang="en-US" sz="1000" b="0" i="0" u="none" strike="noStrike">
                          <a:solidFill>
                            <a:srgbClr val="38393A"/>
                          </a:solidFill>
                          <a:effectLst/>
                          <a:latin typeface="Calibri" panose="020F0502020204030204" pitchFamily="34" charset="0"/>
                        </a:rPr>
                        <a:t>10%</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ctr"/>
                      <a:r>
                        <a:rPr lang="en-US" sz="1000" b="0" i="0" u="none" strike="noStrike">
                          <a:solidFill>
                            <a:srgbClr val="38393A"/>
                          </a:solidFill>
                          <a:effectLst/>
                          <a:latin typeface="Calibri" panose="020F0502020204030204" pitchFamily="34" charset="0"/>
                        </a:rPr>
                        <a:t>10%</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ctr"/>
                      <a:r>
                        <a:rPr lang="en-US" sz="1000" b="0" i="0" u="none" strike="noStrike">
                          <a:solidFill>
                            <a:srgbClr val="38393A"/>
                          </a:solidFill>
                          <a:effectLst/>
                          <a:latin typeface="Calibri" panose="020F0502020204030204" pitchFamily="34" charset="0"/>
                        </a:rPr>
                        <a:t>7%</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ctr"/>
                      <a:r>
                        <a:rPr lang="en-US" sz="1000" b="0" i="0" u="none" strike="noStrike">
                          <a:solidFill>
                            <a:srgbClr val="38393A"/>
                          </a:solidFill>
                          <a:effectLst/>
                          <a:latin typeface="Calibri" panose="020F0502020204030204" pitchFamily="34" charset="0"/>
                        </a:rPr>
                        <a:t>12%</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16"/>
                  </a:ext>
                </a:extLst>
              </a:tr>
              <a:tr h="197312">
                <a:tc>
                  <a:txBody>
                    <a:bodyPr/>
                    <a:lstStyle/>
                    <a:p>
                      <a:pPr algn="l" rtl="0" fontAlgn="ctr">
                        <a:lnSpc>
                          <a:spcPct val="90000"/>
                        </a:lnSpc>
                      </a:pPr>
                      <a:r>
                        <a:rPr lang="en-CA" sz="1050" b="0" i="0" u="none" strike="noStrike" dirty="0">
                          <a:solidFill>
                            <a:srgbClr val="FFFFFF"/>
                          </a:solidFill>
                          <a:effectLst/>
                          <a:latin typeface="Calibri" panose="020F0502020204030204" pitchFamily="34" charset="0"/>
                        </a:rPr>
                        <a:t>Bauer local commercial radio**</a:t>
                      </a:r>
                    </a:p>
                  </a:txBody>
                  <a:tcPr marL="86400" marR="9525" marT="0" marB="0" anchor="ctr">
                    <a:lnR w="38100" cap="flat" cmpd="sng" algn="ctr">
                      <a:solidFill>
                        <a:schemeClr val="bg1"/>
                      </a:solidFill>
                      <a:prstDash val="solid"/>
                      <a:round/>
                      <a:headEnd type="none" w="med" len="med"/>
                      <a:tailEnd type="none" w="med" len="med"/>
                    </a:lnR>
                    <a:solidFill>
                      <a:schemeClr val="accent2"/>
                    </a:solidFill>
                  </a:tcPr>
                </a:tc>
                <a:tc>
                  <a:txBody>
                    <a:bodyPr/>
                    <a:lstStyle/>
                    <a:p>
                      <a:pPr algn="ctr" rtl="0" fontAlgn="ctr"/>
                      <a:r>
                        <a:rPr lang="en-US" sz="1000" b="0" i="0" u="none" strike="noStrike">
                          <a:solidFill>
                            <a:srgbClr val="38393A"/>
                          </a:solidFill>
                          <a:effectLst/>
                          <a:latin typeface="Calibri" panose="020F0502020204030204" pitchFamily="34" charset="0"/>
                        </a:rPr>
                        <a:t>-</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ctr"/>
                      <a:r>
                        <a:rPr lang="en-US" sz="1000" b="0" i="0" u="none" strike="noStrike">
                          <a:solidFill>
                            <a:srgbClr val="38393A"/>
                          </a:solidFill>
                          <a:effectLst/>
                          <a:latin typeface="Calibri" panose="020F0502020204030204" pitchFamily="34" charset="0"/>
                        </a:rPr>
                        <a:t>-</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ctr"/>
                      <a:r>
                        <a:rPr lang="en-US" sz="1000" b="0" i="0" u="none" strike="noStrike">
                          <a:solidFill>
                            <a:srgbClr val="38393A"/>
                          </a:solidFill>
                          <a:effectLst/>
                          <a:latin typeface="Calibri" panose="020F0502020204030204" pitchFamily="34" charset="0"/>
                        </a:rPr>
                        <a:t>13%</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ctr"/>
                      <a:r>
                        <a:rPr lang="en-US" sz="1000" b="0" i="0" u="none" strike="noStrike">
                          <a:solidFill>
                            <a:srgbClr val="38393A"/>
                          </a:solidFill>
                          <a:effectLst/>
                          <a:latin typeface="Calibri" panose="020F0502020204030204" pitchFamily="34" charset="0"/>
                        </a:rPr>
                        <a:t>11%</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17"/>
                  </a:ext>
                </a:extLst>
              </a:tr>
              <a:tr h="197312">
                <a:tc>
                  <a:txBody>
                    <a:bodyPr/>
                    <a:lstStyle/>
                    <a:p>
                      <a:pPr algn="l" rtl="0" fontAlgn="ctr"/>
                      <a:r>
                        <a:rPr lang="en-US" sz="1050" b="0" i="0" u="none" strike="noStrike" dirty="0">
                          <a:solidFill>
                            <a:srgbClr val="000000"/>
                          </a:solidFill>
                          <a:effectLst/>
                          <a:latin typeface="Calibri" panose="020F0502020204030204" pitchFamily="34" charset="0"/>
                        </a:rPr>
                        <a:t>YouTube website/app</a:t>
                      </a:r>
                    </a:p>
                  </a:txBody>
                  <a:tcPr marL="86400" marR="9525" marT="0" marB="0" anchor="ctr">
                    <a:lnR w="38100" cap="flat" cmpd="sng" algn="ctr">
                      <a:solidFill>
                        <a:schemeClr val="bg1"/>
                      </a:solidFill>
                      <a:prstDash val="solid"/>
                      <a:round/>
                      <a:headEnd type="none" w="med" len="med"/>
                      <a:tailEnd type="none" w="med" len="med"/>
                    </a:lnR>
                    <a:solidFill>
                      <a:schemeClr val="accent5"/>
                    </a:solidFill>
                  </a:tcPr>
                </a:tc>
                <a:tc>
                  <a:txBody>
                    <a:bodyPr/>
                    <a:lstStyle/>
                    <a:p>
                      <a:pPr algn="ctr" rtl="0" fontAlgn="ctr"/>
                      <a:r>
                        <a:rPr lang="en-US" sz="1000" b="0" i="0" u="none" strike="noStrike">
                          <a:solidFill>
                            <a:srgbClr val="38393A"/>
                          </a:solidFill>
                          <a:effectLst/>
                          <a:latin typeface="Calibri" panose="020F0502020204030204" pitchFamily="34" charset="0"/>
                        </a:rPr>
                        <a:t>2%</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ctr"/>
                      <a:r>
                        <a:rPr lang="en-US" sz="1000" b="0" i="0" u="none" strike="noStrike">
                          <a:solidFill>
                            <a:srgbClr val="38393A"/>
                          </a:solidFill>
                          <a:effectLst/>
                          <a:latin typeface="Calibri" panose="020F0502020204030204" pitchFamily="34" charset="0"/>
                        </a:rPr>
                        <a:t>5%</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ctr"/>
                      <a:r>
                        <a:rPr lang="en-US" sz="1000" b="0" i="0" u="none" strike="noStrike">
                          <a:solidFill>
                            <a:srgbClr val="38393A"/>
                          </a:solidFill>
                          <a:effectLst/>
                          <a:latin typeface="Calibri" panose="020F0502020204030204" pitchFamily="34" charset="0"/>
                        </a:rPr>
                        <a:t>6%</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ctr"/>
                      <a:r>
                        <a:rPr lang="en-US" sz="1000" b="0" i="0" u="none" strike="noStrike" dirty="0">
                          <a:solidFill>
                            <a:srgbClr val="38393A"/>
                          </a:solidFill>
                          <a:effectLst/>
                          <a:latin typeface="Calibri" panose="020F0502020204030204" pitchFamily="34" charset="0"/>
                        </a:rPr>
                        <a:t>10%</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18"/>
                  </a:ext>
                </a:extLst>
              </a:tr>
            </a:tbl>
          </a:graphicData>
        </a:graphic>
      </p:graphicFrame>
      <p:graphicFrame>
        <p:nvGraphicFramePr>
          <p:cNvPr id="8" name="Table 7">
            <a:extLst>
              <a:ext uri="{FF2B5EF4-FFF2-40B4-BE49-F238E27FC236}">
                <a16:creationId xmlns:a16="http://schemas.microsoft.com/office/drawing/2014/main" id="{F6A5E847-2305-DA2F-49A8-27D155EBF446}"/>
              </a:ext>
            </a:extLst>
          </p:cNvPr>
          <p:cNvGraphicFramePr>
            <a:graphicFrameLocks noGrp="1"/>
          </p:cNvGraphicFramePr>
          <p:nvPr>
            <p:extLst>
              <p:ext uri="{D42A27DB-BD31-4B8C-83A1-F6EECF244321}">
                <p14:modId xmlns:p14="http://schemas.microsoft.com/office/powerpoint/2010/main" val="3015231622"/>
              </p:ext>
            </p:extLst>
          </p:nvPr>
        </p:nvGraphicFramePr>
        <p:xfrm>
          <a:off x="7634348" y="2788855"/>
          <a:ext cx="1178352" cy="1310640"/>
        </p:xfrm>
        <a:graphic>
          <a:graphicData uri="http://schemas.openxmlformats.org/drawingml/2006/table">
            <a:tbl>
              <a:tblPr firstRow="1" bandRow="1">
                <a:tableStyleId>{5C22544A-7EE6-4342-B048-85BDC9FD1C3A}</a:tableStyleId>
              </a:tblPr>
              <a:tblGrid>
                <a:gridCol w="648000">
                  <a:extLst>
                    <a:ext uri="{9D8B030D-6E8A-4147-A177-3AD203B41FA5}">
                      <a16:colId xmlns:a16="http://schemas.microsoft.com/office/drawing/2014/main" val="20000"/>
                    </a:ext>
                  </a:extLst>
                </a:gridCol>
                <a:gridCol w="530352">
                  <a:extLst>
                    <a:ext uri="{9D8B030D-6E8A-4147-A177-3AD203B41FA5}">
                      <a16:colId xmlns:a16="http://schemas.microsoft.com/office/drawing/2014/main" val="20003"/>
                    </a:ext>
                  </a:extLst>
                </a:gridCol>
              </a:tblGrid>
              <a:tr h="238158">
                <a:tc gridSpan="2">
                  <a:txBody>
                    <a:bodyPr/>
                    <a:lstStyle/>
                    <a:p>
                      <a:pPr algn="ctr"/>
                      <a:r>
                        <a:rPr lang="en-GB" sz="1200" dirty="0">
                          <a:solidFill>
                            <a:schemeClr val="tx1"/>
                          </a:solidFill>
                          <a:latin typeface="+mn-lt"/>
                          <a:cs typeface="Arial" panose="020B0604020202020204" pitchFamily="34" charset="0"/>
                        </a:rPr>
                        <a:t>Any BBC TV</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hMerge="1">
                  <a:txBody>
                    <a:bodyPr/>
                    <a:lstStyle/>
                    <a:p>
                      <a:pPr algn="ctr"/>
                      <a:endParaRPr lang="en-GB" sz="1200">
                        <a:latin typeface="+mn-lt"/>
                        <a:cs typeface="Arial" panose="020B0604020202020204"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238158">
                <a:tc>
                  <a:txBody>
                    <a:bodyPr/>
                    <a:lstStyle/>
                    <a:p>
                      <a:r>
                        <a:rPr lang="en-GB" sz="1100" dirty="0">
                          <a:solidFill>
                            <a:schemeClr val="bg1"/>
                          </a:solidFill>
                          <a:latin typeface="+mn-lt"/>
                          <a:cs typeface="Arial" panose="020B0604020202020204" pitchFamily="34" charset="0"/>
                        </a:rPr>
                        <a:t>2022*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algn="ctr"/>
                      <a:r>
                        <a:rPr lang="en-GB" sz="1100">
                          <a:latin typeface="+mn-lt"/>
                          <a:cs typeface="Arial" panose="020B0604020202020204" pitchFamily="34" charset="0"/>
                        </a:rPr>
                        <a:t>62%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238158">
                <a:tc>
                  <a:txBody>
                    <a:bodyPr/>
                    <a:lstStyle/>
                    <a:p>
                      <a:r>
                        <a:rPr lang="en-GB" sz="1100" dirty="0">
                          <a:solidFill>
                            <a:schemeClr val="tx1"/>
                          </a:solidFill>
                          <a:latin typeface="+mn-lt"/>
                          <a:cs typeface="Arial" panose="020B0604020202020204" pitchFamily="34" charset="0"/>
                        </a:rPr>
                        <a:t>2020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r>
                        <a:rPr lang="en-GB" sz="1100">
                          <a:latin typeface="+mn-lt"/>
                          <a:cs typeface="Arial" panose="020B0604020202020204" pitchFamily="34" charset="0"/>
                        </a:rPr>
                        <a:t>56%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201623754"/>
                  </a:ext>
                </a:extLst>
              </a:tr>
              <a:tr h="238158">
                <a:tc>
                  <a:txBody>
                    <a:bodyPr/>
                    <a:lstStyle/>
                    <a:p>
                      <a:r>
                        <a:rPr lang="en-GB" sz="1100" dirty="0">
                          <a:solidFill>
                            <a:schemeClr val="bg1"/>
                          </a:solidFill>
                          <a:latin typeface="+mn-lt"/>
                          <a:cs typeface="Arial" panose="020B0604020202020204" pitchFamily="34" charset="0"/>
                        </a:rPr>
                        <a:t>2019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a:r>
                        <a:rPr lang="en-GB" sz="1100">
                          <a:latin typeface="+mn-lt"/>
                          <a:cs typeface="Arial" panose="020B0604020202020204" pitchFamily="34" charset="0"/>
                        </a:rPr>
                        <a:t>58%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749771585"/>
                  </a:ext>
                </a:extLst>
              </a:tr>
              <a:tr h="238158">
                <a:tc>
                  <a:txBody>
                    <a:bodyPr/>
                    <a:lstStyle/>
                    <a:p>
                      <a:r>
                        <a:rPr lang="en-GB" sz="1100">
                          <a:solidFill>
                            <a:schemeClr val="bg1"/>
                          </a:solidFill>
                          <a:latin typeface="+mn-lt"/>
                          <a:cs typeface="Arial" panose="020B0604020202020204" pitchFamily="34" charset="0"/>
                        </a:rPr>
                        <a:t>2018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a:txBody>
                    <a:bodyPr/>
                    <a:lstStyle/>
                    <a:p>
                      <a:pPr algn="ctr"/>
                      <a:r>
                        <a:rPr lang="en-GB" sz="1100" dirty="0">
                          <a:latin typeface="+mn-lt"/>
                          <a:cs typeface="Arial" panose="020B0604020202020204" pitchFamily="34" charset="0"/>
                        </a:rPr>
                        <a:t>69%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837852723"/>
                  </a:ext>
                </a:extLst>
              </a:tr>
            </a:tbl>
          </a:graphicData>
        </a:graphic>
      </p:graphicFrame>
      <p:sp>
        <p:nvSpPr>
          <p:cNvPr id="10" name="Isosceles Triangle 9">
            <a:extLst>
              <a:ext uri="{FF2B5EF4-FFF2-40B4-BE49-F238E27FC236}">
                <a16:creationId xmlns:a16="http://schemas.microsoft.com/office/drawing/2014/main" id="{F4BD41E1-DD8D-7597-96C0-D985101F9458}"/>
              </a:ext>
              <a:ext uri="{C183D7F6-B498-43B3-948B-1728B52AA6E4}">
                <adec:decorative xmlns:adec="http://schemas.microsoft.com/office/drawing/2017/decorative" val="1"/>
              </a:ext>
            </a:extLst>
          </p:cNvPr>
          <p:cNvSpPr/>
          <p:nvPr/>
        </p:nvSpPr>
        <p:spPr bwMode="ltGray">
          <a:xfrm>
            <a:off x="6998094" y="2753583"/>
            <a:ext cx="90000" cy="90000"/>
          </a:xfrm>
          <a:prstGeom prst="triangle">
            <a:avLst/>
          </a:prstGeom>
          <a:solidFill>
            <a:schemeClr val="accent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a:p>
        </p:txBody>
      </p:sp>
      <p:sp>
        <p:nvSpPr>
          <p:cNvPr id="11" name="Isosceles Triangle 10">
            <a:extLst>
              <a:ext uri="{FF2B5EF4-FFF2-40B4-BE49-F238E27FC236}">
                <a16:creationId xmlns:a16="http://schemas.microsoft.com/office/drawing/2014/main" id="{BF488DA0-7076-DDE9-AE8C-95E70CC2D4D1}"/>
              </a:ext>
              <a:ext uri="{C183D7F6-B498-43B3-948B-1728B52AA6E4}">
                <adec:decorative xmlns:adec="http://schemas.microsoft.com/office/drawing/2017/decorative" val="1"/>
              </a:ext>
            </a:extLst>
          </p:cNvPr>
          <p:cNvSpPr/>
          <p:nvPr/>
        </p:nvSpPr>
        <p:spPr bwMode="ltGray">
          <a:xfrm>
            <a:off x="6998094" y="3340727"/>
            <a:ext cx="90000" cy="90000"/>
          </a:xfrm>
          <a:prstGeom prst="triangle">
            <a:avLst/>
          </a:prstGeom>
          <a:solidFill>
            <a:schemeClr val="accent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a:p>
        </p:txBody>
      </p:sp>
      <p:sp>
        <p:nvSpPr>
          <p:cNvPr id="14" name="Isosceles Triangle 13">
            <a:extLst>
              <a:ext uri="{FF2B5EF4-FFF2-40B4-BE49-F238E27FC236}">
                <a16:creationId xmlns:a16="http://schemas.microsoft.com/office/drawing/2014/main" id="{92DD91BE-F6D4-D29E-52EF-DA5E55952F37}"/>
              </a:ext>
              <a:ext uri="{C183D7F6-B498-43B3-948B-1728B52AA6E4}">
                <adec:decorative xmlns:adec="http://schemas.microsoft.com/office/drawing/2017/decorative" val="1"/>
              </a:ext>
            </a:extLst>
          </p:cNvPr>
          <p:cNvSpPr/>
          <p:nvPr/>
        </p:nvSpPr>
        <p:spPr bwMode="ltGray">
          <a:xfrm rot="10800000">
            <a:off x="6998094" y="3941696"/>
            <a:ext cx="90000" cy="90000"/>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a:p>
        </p:txBody>
      </p:sp>
      <p:graphicFrame>
        <p:nvGraphicFramePr>
          <p:cNvPr id="16" name="Table 15">
            <a:extLst>
              <a:ext uri="{C183D7F6-B498-43B3-948B-1728B52AA6E4}">
                <adec:decorative xmlns:adec="http://schemas.microsoft.com/office/drawing/2017/decorative" val="1"/>
              </a:ext>
            </a:extLst>
          </p:cNvPr>
          <p:cNvGraphicFramePr>
            <a:graphicFrameLocks noGrp="1"/>
          </p:cNvGraphicFramePr>
          <p:nvPr/>
        </p:nvGraphicFramePr>
        <p:xfrm>
          <a:off x="304323" y="2223453"/>
          <a:ext cx="1371600" cy="1600200"/>
        </p:xfrm>
        <a:graphic>
          <a:graphicData uri="http://schemas.openxmlformats.org/drawingml/2006/table">
            <a:tbl>
              <a:tblPr bandRow="1">
                <a:tableStyleId>{5C22544A-7EE6-4342-B048-85BDC9FD1C3A}</a:tableStyleId>
              </a:tblPr>
              <a:tblGrid>
                <a:gridCol w="1371600">
                  <a:extLst>
                    <a:ext uri="{9D8B030D-6E8A-4147-A177-3AD203B41FA5}">
                      <a16:colId xmlns:a16="http://schemas.microsoft.com/office/drawing/2014/main" val="20000"/>
                    </a:ext>
                  </a:extLst>
                </a:gridCol>
              </a:tblGrid>
              <a:tr h="3200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a:solidFill>
                            <a:schemeClr val="bg1"/>
                          </a:solidFill>
                        </a:rPr>
                        <a:t>TV channel</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320040">
                <a:tc>
                  <a:txBody>
                    <a:bodyPr/>
                    <a:lstStyle/>
                    <a:p>
                      <a:pPr algn="ctr">
                        <a:lnSpc>
                          <a:spcPct val="85000"/>
                        </a:lnSpc>
                      </a:pPr>
                      <a:r>
                        <a:rPr lang="en-GB" sz="1200">
                          <a:solidFill>
                            <a:srgbClr val="000000"/>
                          </a:solidFill>
                        </a:rPr>
                        <a:t>Newspaper</a:t>
                      </a:r>
                      <a:br>
                        <a:rPr lang="en-GB" sz="1200">
                          <a:solidFill>
                            <a:srgbClr val="000000"/>
                          </a:solidFill>
                        </a:rPr>
                      </a:br>
                      <a:r>
                        <a:rPr lang="en-GB" sz="1000">
                          <a:solidFill>
                            <a:srgbClr val="000000"/>
                          </a:solidFill>
                        </a:rPr>
                        <a:t>(print + website/app)</a:t>
                      </a:r>
                      <a:endParaRPr lang="en-US" sz="1200">
                        <a:solidFill>
                          <a:srgbClr val="000000"/>
                        </a:solidFill>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3200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a:solidFill>
                            <a:schemeClr val="bg1"/>
                          </a:solidFill>
                        </a:rPr>
                        <a:t>Radio station</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10002"/>
                  </a:ext>
                </a:extLst>
              </a:tr>
              <a:tr h="3200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a:solidFill>
                            <a:schemeClr val="bg1"/>
                          </a:solidFill>
                        </a:rPr>
                        <a:t>Social media</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lumMod val="75000"/>
                      </a:schemeClr>
                    </a:solidFill>
                  </a:tcPr>
                </a:tc>
                <a:extLst>
                  <a:ext uri="{0D108BD9-81ED-4DB2-BD59-A6C34878D82A}">
                    <a16:rowId xmlns:a16="http://schemas.microsoft.com/office/drawing/2014/main" val="10003"/>
                  </a:ext>
                </a:extLst>
              </a:tr>
              <a:tr h="3200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dirty="0">
                          <a:solidFill>
                            <a:srgbClr val="000000"/>
                          </a:solidFill>
                        </a:rPr>
                        <a:t>Other website/app</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0004"/>
                  </a:ext>
                </a:extLst>
              </a:tr>
            </a:tbl>
          </a:graphicData>
        </a:graphic>
      </p:graphicFrame>
      <p:sp>
        <p:nvSpPr>
          <p:cNvPr id="19" name="Text Placeholder 4">
            <a:extLst>
              <a:ext uri="{FF2B5EF4-FFF2-40B4-BE49-F238E27FC236}">
                <a16:creationId xmlns:a16="http://schemas.microsoft.com/office/drawing/2014/main" id="{14D9426D-6856-68E7-4EF9-69225DF36DF1}"/>
              </a:ext>
            </a:extLst>
          </p:cNvPr>
          <p:cNvSpPr txBox="1">
            <a:spLocks/>
          </p:cNvSpPr>
          <p:nvPr/>
        </p:nvSpPr>
        <p:spPr>
          <a:xfrm>
            <a:off x="11253" y="5972438"/>
            <a:ext cx="9046078" cy="880439"/>
          </a:xfrm>
          <a:prstGeom prst="rect">
            <a:avLst/>
          </a:prstGeom>
        </p:spPr>
        <p:txBody>
          <a:bodyPr/>
          <a:lstStyle>
            <a:lvl1pPr marL="0" indent="0" algn="l" defTabSz="457200" rtl="0" eaLnBrk="1" latinLnBrk="0" hangingPunct="1">
              <a:spcBef>
                <a:spcPct val="20000"/>
              </a:spcBef>
              <a:buFont typeface="Arial"/>
              <a:buNone/>
              <a:defRPr sz="1000" kern="1200" baseline="0">
                <a:ln>
                  <a:noFill/>
                </a:ln>
                <a:solidFill>
                  <a:schemeClr val="bg1"/>
                </a:solidFill>
                <a:effectLst/>
                <a:latin typeface="+mj-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spcBef>
                <a:spcPts val="0"/>
              </a:spcBef>
              <a:tabLst>
                <a:tab pos="8229600" algn="r"/>
              </a:tabLst>
            </a:pPr>
            <a:r>
              <a:rPr lang="en-GB" dirty="0"/>
              <a:t>Source: </a:t>
            </a:r>
            <a:r>
              <a:rPr lang="en-CA" dirty="0"/>
              <a:t>Ofcom News Consumption Survey 2022 – </a:t>
            </a:r>
            <a:r>
              <a:rPr lang="en-CA" dirty="0">
                <a:solidFill>
                  <a:srgbClr val="FFFF00"/>
                </a:solidFill>
              </a:rPr>
              <a:t>COMBINED F2F &amp; ONLINE </a:t>
            </a:r>
            <a:r>
              <a:rPr lang="en-CA" dirty="0"/>
              <a:t>sample</a:t>
            </a:r>
          </a:p>
          <a:p>
            <a:pPr>
              <a:lnSpc>
                <a:spcPct val="90000"/>
              </a:lnSpc>
              <a:spcBef>
                <a:spcPts val="0"/>
              </a:spcBef>
            </a:pPr>
            <a:r>
              <a:rPr lang="en-GB" dirty="0"/>
              <a:t>Question: D2a-D8a</a:t>
            </a:r>
            <a:r>
              <a:rPr lang="nl-NL" dirty="0"/>
              <a:t>. </a:t>
            </a:r>
            <a:r>
              <a:rPr lang="en-GB" dirty="0"/>
              <a:t>Thinking specifically about  &lt;platform&gt;, which of the following do you use for news nowadays?</a:t>
            </a:r>
            <a:endParaRPr lang="en-US" dirty="0"/>
          </a:p>
          <a:p>
            <a:pPr>
              <a:lnSpc>
                <a:spcPct val="90000"/>
              </a:lnSpc>
              <a:spcBef>
                <a:spcPts val="0"/>
              </a:spcBef>
            </a:pPr>
            <a:r>
              <a:rPr lang="en-GB" dirty="0"/>
              <a:t>Base: All Adults 16+ in Scotland - 2022 W2*=344, </a:t>
            </a:r>
            <a:r>
              <a:rPr lang="en-GB" sz="1000" dirty="0"/>
              <a:t>2020=541, 2019=551, 2018=540</a:t>
            </a:r>
          </a:p>
          <a:p>
            <a:pPr>
              <a:lnSpc>
                <a:spcPct val="90000"/>
              </a:lnSpc>
              <a:spcBef>
                <a:spcPts val="0"/>
              </a:spcBef>
            </a:pPr>
            <a:r>
              <a:rPr lang="en-GB" dirty="0"/>
              <a:t>*2022 W1, and </a:t>
            </a:r>
            <a:r>
              <a:rPr lang="en-CA" dirty="0"/>
              <a:t>2021, data not shown because face-to-face fieldwork was not possible during Covid-19 pandemic   </a:t>
            </a:r>
          </a:p>
          <a:p>
            <a:pPr>
              <a:lnSpc>
                <a:spcPct val="90000"/>
              </a:lnSpc>
              <a:spcBef>
                <a:spcPts val="0"/>
              </a:spcBef>
            </a:pPr>
            <a:r>
              <a:rPr lang="en-CA" dirty="0"/>
              <a:t>*</a:t>
            </a:r>
            <a:r>
              <a:rPr lang="en-GB" sz="1000" dirty="0"/>
              <a:t>*Added in 2022   ***Website/app added in 2022  </a:t>
            </a:r>
            <a:endParaRPr lang="en-GB" dirty="0"/>
          </a:p>
          <a:p>
            <a:pPr>
              <a:lnSpc>
                <a:spcPct val="90000"/>
              </a:lnSpc>
              <a:spcBef>
                <a:spcPts val="0"/>
              </a:spcBef>
            </a:pPr>
            <a:r>
              <a:rPr lang="en-US" dirty="0"/>
              <a:t>Green/red triangles </a:t>
            </a:r>
            <a:r>
              <a:rPr lang="en-GB" dirty="0"/>
              <a:t>indicate statistically significant differences between 2022 and 2020 (at 99% confidence level)</a:t>
            </a:r>
          </a:p>
        </p:txBody>
      </p:sp>
      <p:grpSp>
        <p:nvGrpSpPr>
          <p:cNvPr id="5" name="Group 4">
            <a:extLst>
              <a:ext uri="{FF2B5EF4-FFF2-40B4-BE49-F238E27FC236}">
                <a16:creationId xmlns:a16="http://schemas.microsoft.com/office/drawing/2014/main" id="{FFCA5F5E-EA3B-412D-8D5B-9E93EA2BA5E2}"/>
              </a:ext>
            </a:extLst>
          </p:cNvPr>
          <p:cNvGrpSpPr/>
          <p:nvPr/>
        </p:nvGrpSpPr>
        <p:grpSpPr>
          <a:xfrm>
            <a:off x="7640438" y="1113209"/>
            <a:ext cx="1055424" cy="1612694"/>
            <a:chOff x="3328988" y="1917906"/>
            <a:chExt cx="2173190" cy="3530393"/>
          </a:xfrm>
        </p:grpSpPr>
        <p:pic>
          <p:nvPicPr>
            <p:cNvPr id="3" name="Picture 2">
              <a:extLst>
                <a:ext uri="{FF2B5EF4-FFF2-40B4-BE49-F238E27FC236}">
                  <a16:creationId xmlns:a16="http://schemas.microsoft.com/office/drawing/2014/main" id="{1FEB2316-C168-4864-8A2C-897B3D23348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328988" y="1917906"/>
              <a:ext cx="2173190" cy="3530393"/>
            </a:xfrm>
            <a:prstGeom prst="rect">
              <a:avLst/>
            </a:prstGeom>
          </p:spPr>
        </p:pic>
        <p:sp>
          <p:nvSpPr>
            <p:cNvPr id="4" name="TextBox 3">
              <a:extLst>
                <a:ext uri="{FF2B5EF4-FFF2-40B4-BE49-F238E27FC236}">
                  <a16:creationId xmlns:a16="http://schemas.microsoft.com/office/drawing/2014/main" id="{80B42047-1B69-401A-8A99-25DB49CA1C66}"/>
                </a:ext>
              </a:extLst>
            </p:cNvPr>
            <p:cNvSpPr txBox="1"/>
            <p:nvPr/>
          </p:nvSpPr>
          <p:spPr>
            <a:xfrm>
              <a:off x="3328988" y="1917906"/>
              <a:ext cx="1127602" cy="993970"/>
            </a:xfrm>
            <a:prstGeom prst="rect">
              <a:avLst/>
            </a:prstGeom>
            <a:solidFill>
              <a:schemeClr val="bg1"/>
            </a:solidFill>
          </p:spPr>
          <p:txBody>
            <a:bodyPr wrap="square" rtlCol="0">
              <a:spAutoFit/>
            </a:bodyPr>
            <a:lstStyle/>
            <a:p>
              <a:endParaRPr lang="en-GB" dirty="0"/>
            </a:p>
          </p:txBody>
        </p:sp>
      </p:grpSp>
    </p:spTree>
    <p:extLst>
      <p:ext uri="{BB962C8B-B14F-4D97-AF65-F5344CB8AC3E}">
        <p14:creationId xmlns:p14="http://schemas.microsoft.com/office/powerpoint/2010/main" val="34162261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11761897-C84E-291D-6AA8-33A53612D2DE}"/>
              </a:ext>
            </a:extLst>
          </p:cNvPr>
          <p:cNvSpPr txBox="1">
            <a:spLocks noGrp="1"/>
          </p:cNvSpPr>
          <p:nvPr>
            <p:ph type="title" idx="4294967295"/>
          </p:nvPr>
        </p:nvSpPr>
        <p:spPr>
          <a:xfrm>
            <a:off x="96334" y="1258308"/>
            <a:ext cx="9046078" cy="30099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sz="1600" b="0" i="0" u="none" strike="noStrike" kern="0" cap="none" spc="0" normalizeH="0" baseline="0" noProof="0" dirty="0">
                <a:ln>
                  <a:noFill/>
                </a:ln>
                <a:solidFill>
                  <a:schemeClr val="tx1"/>
                </a:solidFill>
                <a:effectLst/>
                <a:uLnTx/>
                <a:uFillTx/>
                <a:latin typeface="+mj-lt"/>
                <a:ea typeface="+mj-ea"/>
                <a:cs typeface="Arial" pitchFamily="34" charset="0"/>
              </a:rPr>
              <a:t>Top 20 sources for news in general -</a:t>
            </a:r>
            <a:r>
              <a:rPr kumimoji="0" lang="en-GB" sz="1600" b="0" i="0" u="none" strike="noStrike" kern="1200" cap="none" spc="0" normalizeH="0" baseline="0" noProof="0" dirty="0">
                <a:ln>
                  <a:noFill/>
                </a:ln>
                <a:solidFill>
                  <a:schemeClr val="tx1"/>
                </a:solidFill>
                <a:effectLst/>
                <a:uLnTx/>
                <a:uFillTx/>
                <a:latin typeface="+mn-lt"/>
                <a:ea typeface="+mj-ea"/>
                <a:cs typeface="Arial" pitchFamily="34" charset="0"/>
              </a:rPr>
              <a:t> </a:t>
            </a:r>
            <a:r>
              <a:rPr kumimoji="0" lang="en-GB" sz="1600" b="1" i="0" u="none" strike="noStrike" kern="1200" cap="none" spc="0" normalizeH="0" baseline="0" noProof="0" dirty="0">
                <a:ln>
                  <a:noFill/>
                </a:ln>
                <a:solidFill>
                  <a:schemeClr val="tx1"/>
                </a:solidFill>
                <a:effectLst/>
                <a:uLnTx/>
                <a:uFillTx/>
                <a:latin typeface="+mn-lt"/>
                <a:ea typeface="+mj-ea"/>
                <a:cs typeface="Arial" pitchFamily="34" charset="0"/>
              </a:rPr>
              <a:t>Wales</a:t>
            </a:r>
            <a:br>
              <a:rPr kumimoji="0" lang="en-GB" sz="1600" b="0" i="0" u="none" strike="noStrike" kern="1200" cap="none" spc="0" normalizeH="0" baseline="0" noProof="0" dirty="0">
                <a:ln>
                  <a:noFill/>
                </a:ln>
                <a:solidFill>
                  <a:schemeClr val="tx1"/>
                </a:solidFill>
                <a:effectLst/>
                <a:uLnTx/>
                <a:uFillTx/>
                <a:latin typeface="+mn-lt"/>
                <a:ea typeface="+mj-ea"/>
                <a:cs typeface="Arial" pitchFamily="34" charset="0"/>
              </a:rPr>
            </a:br>
            <a:r>
              <a:rPr kumimoji="0" lang="en-GB" sz="1100" b="0" i="1" u="none" strike="noStrike" kern="0" cap="none" spc="0" normalizeH="0" baseline="0" noProof="0" dirty="0">
                <a:ln>
                  <a:noFill/>
                </a:ln>
                <a:solidFill>
                  <a:schemeClr val="tx1"/>
                </a:solidFill>
                <a:effectLst/>
                <a:uLnTx/>
                <a:uFillTx/>
                <a:latin typeface="+mj-lt"/>
                <a:ea typeface="+mj-ea"/>
                <a:cs typeface="Arial" pitchFamily="34" charset="0"/>
              </a:rPr>
              <a:t>% of adults 16+ in Wales using each source for news nowadays</a:t>
            </a:r>
            <a:endParaRPr kumimoji="0" lang="en-GB" sz="1600" b="0" i="0" u="none" strike="noStrike" kern="1200" cap="none" spc="0" normalizeH="0" baseline="0" noProof="0" dirty="0">
              <a:ln>
                <a:noFill/>
              </a:ln>
              <a:solidFill>
                <a:schemeClr val="tx1"/>
              </a:solidFill>
              <a:effectLst/>
              <a:uLnTx/>
              <a:uFillTx/>
              <a:latin typeface="+mn-lt"/>
              <a:ea typeface="+mj-ea"/>
              <a:cs typeface="Arial" pitchFamily="34" charset="0"/>
            </a:endParaRPr>
          </a:p>
        </p:txBody>
      </p:sp>
      <p:sp>
        <p:nvSpPr>
          <p:cNvPr id="13" name="Text Placeholder 5">
            <a:extLst>
              <a:ext uri="{FF2B5EF4-FFF2-40B4-BE49-F238E27FC236}">
                <a16:creationId xmlns:a16="http://schemas.microsoft.com/office/drawing/2014/main" id="{48BCCB64-B696-139C-FF2D-F5452877C4A2}"/>
              </a:ext>
            </a:extLst>
          </p:cNvPr>
          <p:cNvSpPr>
            <a:spLocks noGrp="1"/>
          </p:cNvSpPr>
          <p:nvPr>
            <p:ph type="body" sz="quarter" idx="14"/>
          </p:nvPr>
        </p:nvSpPr>
        <p:spPr>
          <a:xfrm>
            <a:off x="92564" y="302052"/>
            <a:ext cx="7399348" cy="705057"/>
          </a:xfrm>
        </p:spPr>
        <p:txBody>
          <a:bodyPr anchor="t" anchorCtr="0"/>
          <a:lstStyle/>
          <a:p>
            <a:pPr>
              <a:lnSpc>
                <a:spcPts val="1800"/>
              </a:lnSpc>
            </a:pPr>
            <a:r>
              <a:rPr lang="en-GB" sz="1800" dirty="0"/>
              <a:t>More adults in Wales use the BBC News Channel, Twitter and </a:t>
            </a:r>
            <a:r>
              <a:rPr lang="en-GB" sz="1800" dirty="0" err="1"/>
              <a:t>TikTok</a:t>
            </a:r>
            <a:r>
              <a:rPr lang="en-GB" sz="1800" dirty="0"/>
              <a:t> compared to 2020</a:t>
            </a:r>
            <a:endParaRPr lang="en-US" sz="1800" strike="sngStrike" dirty="0"/>
          </a:p>
        </p:txBody>
      </p:sp>
      <p:sp>
        <p:nvSpPr>
          <p:cNvPr id="15" name="Title 1">
            <a:extLst>
              <a:ext uri="{FF2B5EF4-FFF2-40B4-BE49-F238E27FC236}">
                <a16:creationId xmlns:a16="http://schemas.microsoft.com/office/drawing/2014/main" id="{2F5A112E-7BCD-BF00-D2A6-506F2C07571C}"/>
              </a:ext>
            </a:extLst>
          </p:cNvPr>
          <p:cNvSpPr txBox="1">
            <a:spLocks/>
          </p:cNvSpPr>
          <p:nvPr/>
        </p:nvSpPr>
        <p:spPr>
          <a:xfrm>
            <a:off x="92564" y="959484"/>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dirty="0">
                <a:latin typeface="+mn-lt"/>
                <a:cs typeface="Arial" pitchFamily="34" charset="0"/>
              </a:rPr>
              <a:t>Figure 11.5</a:t>
            </a:r>
            <a:br>
              <a:rPr lang="en-GB" sz="1800" b="1" dirty="0">
                <a:latin typeface="+mn-lt"/>
                <a:cs typeface="Arial" pitchFamily="34" charset="0"/>
              </a:rPr>
            </a:br>
            <a:endParaRPr lang="en-GB" sz="1800" b="1" dirty="0">
              <a:latin typeface="+mn-lt"/>
              <a:cs typeface="Arial" pitchFamily="34" charset="0"/>
            </a:endParaRPr>
          </a:p>
        </p:txBody>
      </p:sp>
      <p:graphicFrame>
        <p:nvGraphicFramePr>
          <p:cNvPr id="20" name="Table 19" descr="This chart shows the top 20 most used news sources across Wales – using the 2022, 2020, 2019 and 2018 combined F2F &amp; online data. BBC One is the most used source in 2022 at 61%, followed by ITV/ITV Wales at 43% and Facebook at 42%.">
            <a:extLst>
              <a:ext uri="{FF2B5EF4-FFF2-40B4-BE49-F238E27FC236}">
                <a16:creationId xmlns:a16="http://schemas.microsoft.com/office/drawing/2014/main" id="{59F53009-B3FB-E853-6782-09D5D2ADD84A}"/>
              </a:ext>
            </a:extLst>
          </p:cNvPr>
          <p:cNvGraphicFramePr>
            <a:graphicFrameLocks noGrp="1"/>
          </p:cNvGraphicFramePr>
          <p:nvPr>
            <p:extLst>
              <p:ext uri="{D42A27DB-BD31-4B8C-83A1-F6EECF244321}">
                <p14:modId xmlns:p14="http://schemas.microsoft.com/office/powerpoint/2010/main" val="564447660"/>
              </p:ext>
            </p:extLst>
          </p:nvPr>
        </p:nvGraphicFramePr>
        <p:xfrm>
          <a:off x="2305762" y="1568824"/>
          <a:ext cx="4896000" cy="4348478"/>
        </p:xfrm>
        <a:graphic>
          <a:graphicData uri="http://schemas.openxmlformats.org/drawingml/2006/table">
            <a:tbl>
              <a:tblPr firstRow="1" firstCol="1" bandRow="1">
                <a:tableStyleId>{5C22544A-7EE6-4342-B048-85BDC9FD1C3A}</a:tableStyleId>
              </a:tblPr>
              <a:tblGrid>
                <a:gridCol w="2016000">
                  <a:extLst>
                    <a:ext uri="{9D8B030D-6E8A-4147-A177-3AD203B41FA5}">
                      <a16:colId xmlns:a16="http://schemas.microsoft.com/office/drawing/2014/main" val="20000"/>
                    </a:ext>
                  </a:extLst>
                </a:gridCol>
                <a:gridCol w="720000">
                  <a:extLst>
                    <a:ext uri="{9D8B030D-6E8A-4147-A177-3AD203B41FA5}">
                      <a16:colId xmlns:a16="http://schemas.microsoft.com/office/drawing/2014/main" val="2236065257"/>
                    </a:ext>
                  </a:extLst>
                </a:gridCol>
                <a:gridCol w="720000">
                  <a:extLst>
                    <a:ext uri="{9D8B030D-6E8A-4147-A177-3AD203B41FA5}">
                      <a16:colId xmlns:a16="http://schemas.microsoft.com/office/drawing/2014/main" val="2832113614"/>
                    </a:ext>
                  </a:extLst>
                </a:gridCol>
                <a:gridCol w="720000">
                  <a:extLst>
                    <a:ext uri="{9D8B030D-6E8A-4147-A177-3AD203B41FA5}">
                      <a16:colId xmlns:a16="http://schemas.microsoft.com/office/drawing/2014/main" val="4182827770"/>
                    </a:ext>
                  </a:extLst>
                </a:gridCol>
                <a:gridCol w="720000">
                  <a:extLst>
                    <a:ext uri="{9D8B030D-6E8A-4147-A177-3AD203B41FA5}">
                      <a16:colId xmlns:a16="http://schemas.microsoft.com/office/drawing/2014/main" val="20001"/>
                    </a:ext>
                  </a:extLst>
                </a:gridCol>
              </a:tblGrid>
              <a:tr h="252000">
                <a:tc>
                  <a:txBody>
                    <a:bodyPr/>
                    <a:lstStyle/>
                    <a:p>
                      <a:pPr algn="l" fontAlgn="t"/>
                      <a:r>
                        <a:rPr lang="en-US" sz="1800" b="0" i="0" u="none" strike="noStrike" dirty="0">
                          <a:solidFill>
                            <a:srgbClr val="000000"/>
                          </a:solidFill>
                          <a:effectLst/>
                          <a:latin typeface="Arial" panose="020B0604020202020204" pitchFamily="34" charset="0"/>
                        </a:rPr>
                        <a:t> </a:t>
                      </a:r>
                    </a:p>
                  </a:txBody>
                  <a:tcPr marL="86400" marR="9525" marT="0" marB="0"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ctr" rtl="0" fontAlgn="ctr"/>
                      <a:r>
                        <a:rPr lang="en-US" sz="1200" b="1" i="0" u="none" strike="noStrike">
                          <a:solidFill>
                            <a:srgbClr val="FFFFFF"/>
                          </a:solidFill>
                          <a:effectLst/>
                          <a:latin typeface="Calibri" panose="020F0502020204030204" pitchFamily="34" charset="0"/>
                        </a:rPr>
                        <a:t>2018</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4"/>
                    </a:solidFill>
                  </a:tcPr>
                </a:tc>
                <a:tc>
                  <a:txBody>
                    <a:bodyPr/>
                    <a:lstStyle/>
                    <a:p>
                      <a:pPr algn="ctr" rtl="0" fontAlgn="ctr"/>
                      <a:r>
                        <a:rPr lang="en-US" sz="1200" b="1" i="0" u="none" strike="noStrike">
                          <a:solidFill>
                            <a:srgbClr val="FFFFFF"/>
                          </a:solidFill>
                          <a:effectLst/>
                          <a:latin typeface="Calibri" panose="020F0502020204030204" pitchFamily="34" charset="0"/>
                        </a:rPr>
                        <a:t>2019</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2"/>
                    </a:solidFill>
                  </a:tcPr>
                </a:tc>
                <a:tc>
                  <a:txBody>
                    <a:bodyPr/>
                    <a:lstStyle/>
                    <a:p>
                      <a:pPr algn="ctr" rtl="0" fontAlgn="ctr"/>
                      <a:r>
                        <a:rPr lang="en-US" sz="1200" b="1" i="0" u="none" strike="noStrike">
                          <a:solidFill>
                            <a:srgbClr val="38393A"/>
                          </a:solidFill>
                          <a:effectLst/>
                          <a:latin typeface="Calibri" panose="020F0502020204030204" pitchFamily="34" charset="0"/>
                        </a:rPr>
                        <a:t>2020</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solidFill>
                  </a:tcPr>
                </a:tc>
                <a:tc>
                  <a:txBody>
                    <a:bodyPr/>
                    <a:lstStyle/>
                    <a:p>
                      <a:pPr algn="ctr" rtl="0" fontAlgn="ctr"/>
                      <a:r>
                        <a:rPr lang="en-US" sz="1200" b="1" i="0" u="none" strike="noStrike">
                          <a:solidFill>
                            <a:srgbClr val="FFFFFF"/>
                          </a:solidFill>
                          <a:effectLst/>
                          <a:latin typeface="Calibri" panose="020F0502020204030204" pitchFamily="34" charset="0"/>
                        </a:rPr>
                        <a:t>2022*</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197312">
                <a:tc>
                  <a:txBody>
                    <a:bodyPr/>
                    <a:lstStyle/>
                    <a:p>
                      <a:pPr algn="l" rtl="0" fontAlgn="ctr"/>
                      <a:r>
                        <a:rPr lang="en-US" sz="1050" b="0" i="0" u="none" strike="noStrike">
                          <a:solidFill>
                            <a:srgbClr val="FFFFFF"/>
                          </a:solidFill>
                          <a:effectLst/>
                          <a:latin typeface="Calibri" panose="020F0502020204030204" pitchFamily="34" charset="0"/>
                        </a:rPr>
                        <a:t>BBC One</a:t>
                      </a:r>
                    </a:p>
                  </a:txBody>
                  <a:tcPr marL="864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rtl="0" fontAlgn="ctr"/>
                      <a:r>
                        <a:rPr lang="en-US" sz="1000" b="0" i="0" u="none" strike="noStrike">
                          <a:solidFill>
                            <a:srgbClr val="38393A"/>
                          </a:solidFill>
                          <a:effectLst/>
                          <a:latin typeface="Calibri" panose="020F0502020204030204" pitchFamily="34" charset="0"/>
                        </a:rPr>
                        <a:t>68%</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ctr"/>
                      <a:r>
                        <a:rPr lang="en-US" sz="1000" b="0" i="0" u="none" strike="noStrike">
                          <a:solidFill>
                            <a:srgbClr val="38393A"/>
                          </a:solidFill>
                          <a:effectLst/>
                          <a:latin typeface="Calibri" panose="020F0502020204030204" pitchFamily="34" charset="0"/>
                        </a:rPr>
                        <a:t>57%</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ctr"/>
                      <a:r>
                        <a:rPr lang="en-US" sz="1000" b="0" i="0" u="none" strike="noStrike" dirty="0">
                          <a:solidFill>
                            <a:srgbClr val="38393A"/>
                          </a:solidFill>
                          <a:effectLst/>
                          <a:latin typeface="Calibri" panose="020F0502020204030204" pitchFamily="34" charset="0"/>
                        </a:rPr>
                        <a:t>64%</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ctr"/>
                      <a:r>
                        <a:rPr lang="en-US" sz="1000" b="0" i="0" u="none" strike="noStrike">
                          <a:solidFill>
                            <a:srgbClr val="38393A"/>
                          </a:solidFill>
                          <a:effectLst/>
                          <a:latin typeface="Calibri" panose="020F0502020204030204" pitchFamily="34" charset="0"/>
                        </a:rPr>
                        <a:t>61%</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2"/>
                  </a:ext>
                </a:extLst>
              </a:tr>
              <a:tr h="197312">
                <a:tc>
                  <a:txBody>
                    <a:bodyPr/>
                    <a:lstStyle/>
                    <a:p>
                      <a:pPr algn="l" rtl="0" fontAlgn="ctr"/>
                      <a:r>
                        <a:rPr lang="en-US" sz="1050" b="0" i="0" u="none" strike="noStrike" dirty="0">
                          <a:solidFill>
                            <a:srgbClr val="FFFFFF"/>
                          </a:solidFill>
                          <a:effectLst/>
                          <a:latin typeface="Calibri" panose="020F0502020204030204" pitchFamily="34" charset="0"/>
                        </a:rPr>
                        <a:t>ITV/ITV WALES</a:t>
                      </a:r>
                    </a:p>
                  </a:txBody>
                  <a:tcPr marL="864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rtl="0" fontAlgn="ctr"/>
                      <a:r>
                        <a:rPr lang="en-US" sz="1000" b="0" i="0" u="none" strike="noStrike">
                          <a:solidFill>
                            <a:srgbClr val="38393A"/>
                          </a:solidFill>
                          <a:effectLst/>
                          <a:latin typeface="Calibri" panose="020F0502020204030204" pitchFamily="34" charset="0"/>
                        </a:rPr>
                        <a:t>45%</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ctr"/>
                      <a:r>
                        <a:rPr lang="en-US" sz="1000" b="0" i="0" u="none" strike="noStrike">
                          <a:solidFill>
                            <a:srgbClr val="38393A"/>
                          </a:solidFill>
                          <a:effectLst/>
                          <a:latin typeface="Calibri" panose="020F0502020204030204" pitchFamily="34" charset="0"/>
                        </a:rPr>
                        <a:t>45%</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ctr"/>
                      <a:r>
                        <a:rPr lang="en-US" sz="1000" b="0" i="0" u="none" strike="noStrike">
                          <a:solidFill>
                            <a:srgbClr val="38393A"/>
                          </a:solidFill>
                          <a:effectLst/>
                          <a:latin typeface="Calibri" panose="020F0502020204030204" pitchFamily="34" charset="0"/>
                        </a:rPr>
                        <a:t>49%</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ctr"/>
                      <a:r>
                        <a:rPr lang="en-US" sz="1000" b="0" i="0" u="none" strike="noStrike">
                          <a:solidFill>
                            <a:srgbClr val="38393A"/>
                          </a:solidFill>
                          <a:effectLst/>
                          <a:latin typeface="Calibri" panose="020F0502020204030204" pitchFamily="34" charset="0"/>
                        </a:rPr>
                        <a:t>43%</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3"/>
                  </a:ext>
                </a:extLst>
              </a:tr>
              <a:tr h="197312">
                <a:tc>
                  <a:txBody>
                    <a:bodyPr/>
                    <a:lstStyle/>
                    <a:p>
                      <a:pPr algn="l" rtl="0" fontAlgn="ctr"/>
                      <a:r>
                        <a:rPr lang="en-US" sz="1050" b="0" i="0" u="none" strike="noStrike">
                          <a:solidFill>
                            <a:srgbClr val="FFFFFF"/>
                          </a:solidFill>
                          <a:effectLst/>
                          <a:latin typeface="Calibri" panose="020F0502020204030204" pitchFamily="34" charset="0"/>
                        </a:rPr>
                        <a:t>Facebook</a:t>
                      </a:r>
                    </a:p>
                  </a:txBody>
                  <a:tcPr marL="86400" marR="9525" marT="0" marB="0" anchor="ctr">
                    <a:lnR w="38100" cap="flat" cmpd="sng" algn="ctr">
                      <a:solidFill>
                        <a:schemeClr val="bg1"/>
                      </a:solidFill>
                      <a:prstDash val="solid"/>
                      <a:round/>
                      <a:headEnd type="none" w="med" len="med"/>
                      <a:tailEnd type="none" w="med" len="med"/>
                    </a:lnR>
                    <a:solidFill>
                      <a:schemeClr val="accent4">
                        <a:lumMod val="75000"/>
                      </a:schemeClr>
                    </a:solidFill>
                  </a:tcPr>
                </a:tc>
                <a:tc>
                  <a:txBody>
                    <a:bodyPr/>
                    <a:lstStyle/>
                    <a:p>
                      <a:pPr algn="ctr" rtl="0" fontAlgn="ctr"/>
                      <a:r>
                        <a:rPr lang="en-US" sz="1000" b="0" i="0" u="none" strike="noStrike">
                          <a:solidFill>
                            <a:srgbClr val="38393A"/>
                          </a:solidFill>
                          <a:effectLst/>
                          <a:latin typeface="Calibri" panose="020F0502020204030204" pitchFamily="34" charset="0"/>
                        </a:rPr>
                        <a:t>35%</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ctr"/>
                      <a:r>
                        <a:rPr lang="en-US" sz="1000" b="0" i="0" u="none" strike="noStrike">
                          <a:solidFill>
                            <a:srgbClr val="38393A"/>
                          </a:solidFill>
                          <a:effectLst/>
                          <a:latin typeface="Calibri" panose="020F0502020204030204" pitchFamily="34" charset="0"/>
                        </a:rPr>
                        <a:t>38%</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ctr"/>
                      <a:r>
                        <a:rPr lang="en-US" sz="1000" b="0" i="0" u="none" strike="noStrike">
                          <a:solidFill>
                            <a:srgbClr val="38393A"/>
                          </a:solidFill>
                          <a:effectLst/>
                          <a:latin typeface="Calibri" panose="020F0502020204030204" pitchFamily="34" charset="0"/>
                        </a:rPr>
                        <a:t>40%</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ctr"/>
                      <a:r>
                        <a:rPr lang="en-US" sz="1000" b="0" i="0" u="none" strike="noStrike" dirty="0">
                          <a:solidFill>
                            <a:srgbClr val="38393A"/>
                          </a:solidFill>
                          <a:effectLst/>
                          <a:latin typeface="Calibri" panose="020F0502020204030204" pitchFamily="34" charset="0"/>
                        </a:rPr>
                        <a:t>42%</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4"/>
                  </a:ext>
                </a:extLst>
              </a:tr>
              <a:tr h="197312">
                <a:tc>
                  <a:txBody>
                    <a:bodyPr/>
                    <a:lstStyle/>
                    <a:p>
                      <a:pPr algn="l" rtl="0" fontAlgn="ctr"/>
                      <a:r>
                        <a:rPr lang="en-US" sz="1050" b="0" i="0" u="none" strike="noStrike">
                          <a:solidFill>
                            <a:srgbClr val="FFFFFF"/>
                          </a:solidFill>
                          <a:effectLst/>
                          <a:latin typeface="Calibri" panose="020F0502020204030204" pitchFamily="34" charset="0"/>
                        </a:rPr>
                        <a:t>Sky News Channel</a:t>
                      </a:r>
                    </a:p>
                  </a:txBody>
                  <a:tcPr marL="864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rtl="0" fontAlgn="ctr"/>
                      <a:r>
                        <a:rPr lang="en-US" sz="1000" b="0" i="0" u="none" strike="noStrike">
                          <a:solidFill>
                            <a:srgbClr val="38393A"/>
                          </a:solidFill>
                          <a:effectLst/>
                          <a:latin typeface="Calibri" panose="020F0502020204030204" pitchFamily="34" charset="0"/>
                        </a:rPr>
                        <a:t>26%</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ctr"/>
                      <a:r>
                        <a:rPr lang="en-US" sz="1000" b="0" i="0" u="none" strike="noStrike">
                          <a:solidFill>
                            <a:srgbClr val="38393A"/>
                          </a:solidFill>
                          <a:effectLst/>
                          <a:latin typeface="Calibri" panose="020F0502020204030204" pitchFamily="34" charset="0"/>
                        </a:rPr>
                        <a:t>28%</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ctr"/>
                      <a:r>
                        <a:rPr lang="en-US" sz="1000" b="0" i="0" u="none" strike="noStrike">
                          <a:solidFill>
                            <a:srgbClr val="38393A"/>
                          </a:solidFill>
                          <a:effectLst/>
                          <a:latin typeface="Calibri" panose="020F0502020204030204" pitchFamily="34" charset="0"/>
                        </a:rPr>
                        <a:t>29%</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ctr"/>
                      <a:r>
                        <a:rPr lang="en-US" sz="1000" b="0" i="0" u="none" strike="noStrike">
                          <a:solidFill>
                            <a:srgbClr val="38393A"/>
                          </a:solidFill>
                          <a:effectLst/>
                          <a:latin typeface="Calibri" panose="020F0502020204030204" pitchFamily="34" charset="0"/>
                        </a:rPr>
                        <a:t>32%</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5"/>
                  </a:ext>
                </a:extLst>
              </a:tr>
              <a:tr h="197312">
                <a:tc>
                  <a:txBody>
                    <a:bodyPr/>
                    <a:lstStyle/>
                    <a:p>
                      <a:pPr algn="l" rtl="0" fontAlgn="ctr"/>
                      <a:r>
                        <a:rPr lang="en-US" sz="1050" b="0" i="0" u="none" strike="noStrike">
                          <a:solidFill>
                            <a:srgbClr val="FFFFFF"/>
                          </a:solidFill>
                          <a:effectLst/>
                          <a:latin typeface="Calibri" panose="020F0502020204030204" pitchFamily="34" charset="0"/>
                        </a:rPr>
                        <a:t>BBC News Channel</a:t>
                      </a:r>
                    </a:p>
                  </a:txBody>
                  <a:tcPr marL="864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rtl="0" fontAlgn="ctr"/>
                      <a:r>
                        <a:rPr lang="en-US" sz="1000" b="0" i="0" u="none" strike="noStrike">
                          <a:solidFill>
                            <a:srgbClr val="38393A"/>
                          </a:solidFill>
                          <a:effectLst/>
                          <a:latin typeface="Calibri" panose="020F0502020204030204" pitchFamily="34" charset="0"/>
                        </a:rPr>
                        <a:t>19%</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ctr"/>
                      <a:r>
                        <a:rPr lang="en-US" sz="1000" b="0" i="0" u="none" strike="noStrike">
                          <a:solidFill>
                            <a:srgbClr val="38393A"/>
                          </a:solidFill>
                          <a:effectLst/>
                          <a:latin typeface="Calibri" panose="020F0502020204030204" pitchFamily="34" charset="0"/>
                        </a:rPr>
                        <a:t>14%</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ctr"/>
                      <a:r>
                        <a:rPr lang="en-US" sz="1000" b="0" i="0" u="none" strike="noStrike">
                          <a:solidFill>
                            <a:srgbClr val="38393A"/>
                          </a:solidFill>
                          <a:effectLst/>
                          <a:latin typeface="Calibri" panose="020F0502020204030204" pitchFamily="34" charset="0"/>
                        </a:rPr>
                        <a:t>14%</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ctr"/>
                      <a:r>
                        <a:rPr lang="en-US" sz="1000" b="0" i="0" u="none" strike="noStrike">
                          <a:solidFill>
                            <a:srgbClr val="38393A"/>
                          </a:solidFill>
                          <a:effectLst/>
                          <a:latin typeface="Calibri" panose="020F0502020204030204" pitchFamily="34" charset="0"/>
                        </a:rPr>
                        <a:t>26%</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6"/>
                  </a:ext>
                </a:extLst>
              </a:tr>
              <a:tr h="197312">
                <a:tc>
                  <a:txBody>
                    <a:bodyPr/>
                    <a:lstStyle/>
                    <a:p>
                      <a:pPr algn="l" rtl="0" fontAlgn="ctr"/>
                      <a:r>
                        <a:rPr lang="en-US" sz="1050" b="0" i="0" u="none" strike="noStrike">
                          <a:solidFill>
                            <a:srgbClr val="FFFFFF"/>
                          </a:solidFill>
                          <a:effectLst/>
                          <a:latin typeface="Calibri" panose="020F0502020204030204" pitchFamily="34" charset="0"/>
                        </a:rPr>
                        <a:t>Instagram </a:t>
                      </a:r>
                    </a:p>
                  </a:txBody>
                  <a:tcPr marL="86400" marR="9525" marT="0" marB="0" anchor="ctr">
                    <a:lnR w="38100" cap="flat" cmpd="sng" algn="ctr">
                      <a:solidFill>
                        <a:schemeClr val="bg1"/>
                      </a:solidFill>
                      <a:prstDash val="solid"/>
                      <a:round/>
                      <a:headEnd type="none" w="med" len="med"/>
                      <a:tailEnd type="none" w="med" len="med"/>
                    </a:lnR>
                    <a:solidFill>
                      <a:schemeClr val="accent4">
                        <a:lumMod val="75000"/>
                      </a:schemeClr>
                    </a:solidFill>
                  </a:tcPr>
                </a:tc>
                <a:tc>
                  <a:txBody>
                    <a:bodyPr/>
                    <a:lstStyle/>
                    <a:p>
                      <a:pPr algn="ctr" rtl="0" fontAlgn="ctr"/>
                      <a:r>
                        <a:rPr lang="en-US" sz="1000" b="0" i="0" u="none" strike="noStrike">
                          <a:solidFill>
                            <a:srgbClr val="38393A"/>
                          </a:solidFill>
                          <a:effectLst/>
                          <a:latin typeface="Calibri" panose="020F0502020204030204" pitchFamily="34" charset="0"/>
                        </a:rPr>
                        <a:t>6%</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ctr"/>
                      <a:r>
                        <a:rPr lang="en-US" sz="1000" b="0" i="0" u="none" strike="noStrike">
                          <a:solidFill>
                            <a:srgbClr val="38393A"/>
                          </a:solidFill>
                          <a:effectLst/>
                          <a:latin typeface="Calibri" panose="020F0502020204030204" pitchFamily="34" charset="0"/>
                        </a:rPr>
                        <a:t>8%</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ctr"/>
                      <a:r>
                        <a:rPr lang="en-US" sz="1000" b="0" i="0" u="none" strike="noStrike">
                          <a:solidFill>
                            <a:srgbClr val="38393A"/>
                          </a:solidFill>
                          <a:effectLst/>
                          <a:latin typeface="Calibri" panose="020F0502020204030204" pitchFamily="34" charset="0"/>
                        </a:rPr>
                        <a:t>20%</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ctr"/>
                      <a:r>
                        <a:rPr lang="en-US" sz="1000" b="0" i="0" u="none" strike="noStrike">
                          <a:solidFill>
                            <a:srgbClr val="38393A"/>
                          </a:solidFill>
                          <a:effectLst/>
                          <a:latin typeface="Calibri" panose="020F0502020204030204" pitchFamily="34" charset="0"/>
                        </a:rPr>
                        <a:t>23%</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7"/>
                  </a:ext>
                </a:extLst>
              </a:tr>
              <a:tr h="197312">
                <a:tc>
                  <a:txBody>
                    <a:bodyPr/>
                    <a:lstStyle/>
                    <a:p>
                      <a:pPr algn="l" rtl="0" fontAlgn="ctr"/>
                      <a:r>
                        <a:rPr lang="en-US" sz="1050" b="0" i="0" u="none" strike="noStrike">
                          <a:solidFill>
                            <a:srgbClr val="FFFFFF"/>
                          </a:solidFill>
                          <a:effectLst/>
                          <a:latin typeface="Calibri" panose="020F0502020204030204" pitchFamily="34" charset="0"/>
                        </a:rPr>
                        <a:t>Twitter</a:t>
                      </a:r>
                    </a:p>
                  </a:txBody>
                  <a:tcPr marL="86400" marR="9525" marT="0" marB="0" anchor="ctr">
                    <a:lnR w="38100" cap="flat" cmpd="sng" algn="ctr">
                      <a:solidFill>
                        <a:schemeClr val="bg1"/>
                      </a:solidFill>
                      <a:prstDash val="solid"/>
                      <a:round/>
                      <a:headEnd type="none" w="med" len="med"/>
                      <a:tailEnd type="none" w="med" len="med"/>
                    </a:lnR>
                    <a:solidFill>
                      <a:schemeClr val="accent4">
                        <a:lumMod val="75000"/>
                      </a:schemeClr>
                    </a:solidFill>
                  </a:tcPr>
                </a:tc>
                <a:tc>
                  <a:txBody>
                    <a:bodyPr/>
                    <a:lstStyle/>
                    <a:p>
                      <a:pPr algn="ctr" rtl="0" fontAlgn="ctr"/>
                      <a:r>
                        <a:rPr lang="en-US" sz="1000" b="0" i="0" u="none" strike="noStrike">
                          <a:solidFill>
                            <a:srgbClr val="38393A"/>
                          </a:solidFill>
                          <a:effectLst/>
                          <a:latin typeface="Calibri" panose="020F0502020204030204" pitchFamily="34" charset="0"/>
                        </a:rPr>
                        <a:t>13%</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ctr"/>
                      <a:r>
                        <a:rPr lang="en-US" sz="1000" b="0" i="0" u="none" strike="noStrike">
                          <a:solidFill>
                            <a:srgbClr val="38393A"/>
                          </a:solidFill>
                          <a:effectLst/>
                          <a:latin typeface="Calibri" panose="020F0502020204030204" pitchFamily="34" charset="0"/>
                        </a:rPr>
                        <a:t>11%</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ctr"/>
                      <a:r>
                        <a:rPr lang="en-US" sz="1000" b="0" i="0" u="none" strike="noStrike">
                          <a:solidFill>
                            <a:srgbClr val="38393A"/>
                          </a:solidFill>
                          <a:effectLst/>
                          <a:latin typeface="Calibri" panose="020F0502020204030204" pitchFamily="34" charset="0"/>
                        </a:rPr>
                        <a:t>12%</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ctr"/>
                      <a:r>
                        <a:rPr lang="en-US" sz="1000" b="0" i="0" u="none" strike="noStrike">
                          <a:solidFill>
                            <a:srgbClr val="38393A"/>
                          </a:solidFill>
                          <a:effectLst/>
                          <a:latin typeface="Calibri" panose="020F0502020204030204" pitchFamily="34" charset="0"/>
                        </a:rPr>
                        <a:t>22%</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8"/>
                  </a:ext>
                </a:extLst>
              </a:tr>
              <a:tr h="197312">
                <a:tc>
                  <a:txBody>
                    <a:bodyPr/>
                    <a:lstStyle/>
                    <a:p>
                      <a:pPr algn="l" rtl="0" fontAlgn="ctr"/>
                      <a:r>
                        <a:rPr lang="en-US" sz="1050" b="0" i="0" u="none" strike="noStrike">
                          <a:solidFill>
                            <a:srgbClr val="FFFFFF"/>
                          </a:solidFill>
                          <a:effectLst/>
                          <a:latin typeface="Calibri" panose="020F0502020204030204" pitchFamily="34" charset="0"/>
                        </a:rPr>
                        <a:t>BBC Radio 2</a:t>
                      </a:r>
                    </a:p>
                  </a:txBody>
                  <a:tcPr marL="86400" marR="9525" marT="0" marB="0" anchor="ctr">
                    <a:lnR w="38100" cap="flat" cmpd="sng" algn="ctr">
                      <a:solidFill>
                        <a:schemeClr val="bg1"/>
                      </a:solidFill>
                      <a:prstDash val="solid"/>
                      <a:round/>
                      <a:headEnd type="none" w="med" len="med"/>
                      <a:tailEnd type="none" w="med" len="med"/>
                    </a:lnR>
                    <a:solidFill>
                      <a:schemeClr val="accent2"/>
                    </a:solidFill>
                  </a:tcPr>
                </a:tc>
                <a:tc>
                  <a:txBody>
                    <a:bodyPr/>
                    <a:lstStyle/>
                    <a:p>
                      <a:pPr algn="ctr" rtl="0" fontAlgn="ctr"/>
                      <a:r>
                        <a:rPr lang="en-US" sz="1000" b="0" i="0" u="none" strike="noStrike">
                          <a:solidFill>
                            <a:srgbClr val="38393A"/>
                          </a:solidFill>
                          <a:effectLst/>
                          <a:latin typeface="Calibri" panose="020F0502020204030204" pitchFamily="34" charset="0"/>
                        </a:rPr>
                        <a:t>14%</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ctr"/>
                      <a:r>
                        <a:rPr lang="en-US" sz="1000" b="0" i="0" u="none" strike="noStrike">
                          <a:solidFill>
                            <a:srgbClr val="38393A"/>
                          </a:solidFill>
                          <a:effectLst/>
                          <a:latin typeface="Calibri" panose="020F0502020204030204" pitchFamily="34" charset="0"/>
                        </a:rPr>
                        <a:t>15%</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ctr"/>
                      <a:r>
                        <a:rPr lang="en-US" sz="1000" b="0" i="0" u="none" strike="noStrike">
                          <a:solidFill>
                            <a:srgbClr val="38393A"/>
                          </a:solidFill>
                          <a:effectLst/>
                          <a:latin typeface="Calibri" panose="020F0502020204030204" pitchFamily="34" charset="0"/>
                        </a:rPr>
                        <a:t>19%</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ctr"/>
                      <a:r>
                        <a:rPr lang="en-US" sz="1000" b="0" i="0" u="none" strike="noStrike">
                          <a:solidFill>
                            <a:srgbClr val="38393A"/>
                          </a:solidFill>
                          <a:effectLst/>
                          <a:latin typeface="Calibri" panose="020F0502020204030204" pitchFamily="34" charset="0"/>
                        </a:rPr>
                        <a:t>19%</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031654830"/>
                  </a:ext>
                </a:extLst>
              </a:tr>
              <a:tr h="197312">
                <a:tc>
                  <a:txBody>
                    <a:bodyPr/>
                    <a:lstStyle/>
                    <a:p>
                      <a:pPr algn="l" rtl="0" fontAlgn="ctr"/>
                      <a:r>
                        <a:rPr lang="en-US" sz="1050" b="0" i="0" u="none" strike="noStrike">
                          <a:solidFill>
                            <a:srgbClr val="FFFFFF"/>
                          </a:solidFill>
                          <a:effectLst/>
                          <a:latin typeface="Calibri" panose="020F0502020204030204" pitchFamily="34" charset="0"/>
                        </a:rPr>
                        <a:t>Channel 4</a:t>
                      </a:r>
                    </a:p>
                  </a:txBody>
                  <a:tcPr marL="864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rtl="0" fontAlgn="ctr"/>
                      <a:r>
                        <a:rPr lang="en-US" sz="1000" b="0" i="0" u="none" strike="noStrike">
                          <a:solidFill>
                            <a:srgbClr val="38393A"/>
                          </a:solidFill>
                          <a:effectLst/>
                          <a:latin typeface="Calibri" panose="020F0502020204030204" pitchFamily="34" charset="0"/>
                        </a:rPr>
                        <a:t>12%</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ctr"/>
                      <a:r>
                        <a:rPr lang="en-US" sz="1000" b="0" i="0" u="none" strike="noStrike">
                          <a:solidFill>
                            <a:srgbClr val="38393A"/>
                          </a:solidFill>
                          <a:effectLst/>
                          <a:latin typeface="Calibri" panose="020F0502020204030204" pitchFamily="34" charset="0"/>
                        </a:rPr>
                        <a:t>11%</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ctr"/>
                      <a:r>
                        <a:rPr lang="en-US" sz="1000" b="0" i="0" u="none" strike="noStrike">
                          <a:solidFill>
                            <a:srgbClr val="38393A"/>
                          </a:solidFill>
                          <a:effectLst/>
                          <a:latin typeface="Calibri" panose="020F0502020204030204" pitchFamily="34" charset="0"/>
                        </a:rPr>
                        <a:t>16%</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ctr"/>
                      <a:r>
                        <a:rPr lang="en-US" sz="1000" b="0" i="0" u="none" strike="noStrike">
                          <a:solidFill>
                            <a:srgbClr val="38393A"/>
                          </a:solidFill>
                          <a:effectLst/>
                          <a:latin typeface="Calibri" panose="020F0502020204030204" pitchFamily="34" charset="0"/>
                        </a:rPr>
                        <a:t>16%</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9"/>
                  </a:ext>
                </a:extLst>
              </a:tr>
              <a:tr h="197312">
                <a:tc>
                  <a:txBody>
                    <a:bodyPr/>
                    <a:lstStyle/>
                    <a:p>
                      <a:pPr algn="l" rtl="0" fontAlgn="ctr"/>
                      <a:r>
                        <a:rPr lang="en-US" sz="1050" b="0" i="0" u="none" strike="noStrike">
                          <a:solidFill>
                            <a:srgbClr val="FFFFFF"/>
                          </a:solidFill>
                          <a:effectLst/>
                          <a:latin typeface="Calibri" panose="020F0502020204030204" pitchFamily="34" charset="0"/>
                        </a:rPr>
                        <a:t>WhatsApp </a:t>
                      </a:r>
                    </a:p>
                  </a:txBody>
                  <a:tcPr marL="86400" marR="9525" marT="0" marB="0" anchor="ctr">
                    <a:lnR w="38100" cap="flat" cmpd="sng" algn="ctr">
                      <a:solidFill>
                        <a:schemeClr val="bg1"/>
                      </a:solidFill>
                      <a:prstDash val="solid"/>
                      <a:round/>
                      <a:headEnd type="none" w="med" len="med"/>
                      <a:tailEnd type="none" w="med" len="med"/>
                    </a:lnR>
                    <a:solidFill>
                      <a:schemeClr val="accent4">
                        <a:lumMod val="75000"/>
                      </a:schemeClr>
                    </a:solidFill>
                  </a:tcPr>
                </a:tc>
                <a:tc>
                  <a:txBody>
                    <a:bodyPr/>
                    <a:lstStyle/>
                    <a:p>
                      <a:pPr algn="ctr" rtl="0" fontAlgn="ctr"/>
                      <a:r>
                        <a:rPr lang="en-US" sz="1000" b="0" i="0" u="none" strike="noStrike">
                          <a:solidFill>
                            <a:srgbClr val="38393A"/>
                          </a:solidFill>
                          <a:effectLst/>
                          <a:latin typeface="Calibri" panose="020F0502020204030204" pitchFamily="34" charset="0"/>
                        </a:rPr>
                        <a:t>7%</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ctr"/>
                      <a:r>
                        <a:rPr lang="en-US" sz="1000" b="0" i="0" u="none" strike="noStrike">
                          <a:solidFill>
                            <a:srgbClr val="38393A"/>
                          </a:solidFill>
                          <a:effectLst/>
                          <a:latin typeface="Calibri" panose="020F0502020204030204" pitchFamily="34" charset="0"/>
                        </a:rPr>
                        <a:t>7%</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ctr"/>
                      <a:r>
                        <a:rPr lang="en-US" sz="1000" b="0" i="0" u="none" strike="noStrike">
                          <a:solidFill>
                            <a:srgbClr val="38393A"/>
                          </a:solidFill>
                          <a:effectLst/>
                          <a:latin typeface="Calibri" panose="020F0502020204030204" pitchFamily="34" charset="0"/>
                        </a:rPr>
                        <a:t>11%</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ctr"/>
                      <a:r>
                        <a:rPr lang="en-US" sz="1000" b="0" i="0" u="none" strike="noStrike">
                          <a:solidFill>
                            <a:srgbClr val="38393A"/>
                          </a:solidFill>
                          <a:effectLst/>
                          <a:latin typeface="Calibri" panose="020F0502020204030204" pitchFamily="34" charset="0"/>
                        </a:rPr>
                        <a:t>16%</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10"/>
                  </a:ext>
                </a:extLst>
              </a:tr>
              <a:tr h="197312">
                <a:tc>
                  <a:txBody>
                    <a:bodyPr/>
                    <a:lstStyle/>
                    <a:p>
                      <a:pPr algn="l" rtl="0" fontAlgn="ctr">
                        <a:lnSpc>
                          <a:spcPct val="85000"/>
                        </a:lnSpc>
                      </a:pPr>
                      <a:r>
                        <a:rPr lang="en-US" sz="1050" b="0" i="0" u="none" strike="noStrike" dirty="0">
                          <a:solidFill>
                            <a:srgbClr val="000000"/>
                          </a:solidFill>
                          <a:effectLst/>
                          <a:latin typeface="Calibri" panose="020F0502020204030204" pitchFamily="34" charset="0"/>
                        </a:rPr>
                        <a:t>BBC website/app </a:t>
                      </a:r>
                      <a:br>
                        <a:rPr lang="en-US" sz="1050" b="0" i="0" u="none" strike="noStrike" dirty="0">
                          <a:solidFill>
                            <a:srgbClr val="000000"/>
                          </a:solidFill>
                          <a:effectLst/>
                          <a:latin typeface="Calibri" panose="020F0502020204030204" pitchFamily="34" charset="0"/>
                        </a:rPr>
                      </a:br>
                      <a:r>
                        <a:rPr lang="en-US" sz="900" b="0" i="0" u="none" strike="noStrike" dirty="0">
                          <a:solidFill>
                            <a:srgbClr val="000000"/>
                          </a:solidFill>
                          <a:effectLst/>
                          <a:latin typeface="Calibri" panose="020F0502020204030204" pitchFamily="34" charset="0"/>
                        </a:rPr>
                        <a:t>(incl. Welsh language version)</a:t>
                      </a:r>
                      <a:endParaRPr lang="en-US" sz="1050" b="0" i="0" u="none" strike="noStrike" dirty="0">
                        <a:solidFill>
                          <a:srgbClr val="000000"/>
                        </a:solidFill>
                        <a:effectLst/>
                        <a:latin typeface="Calibri" panose="020F0502020204030204" pitchFamily="34" charset="0"/>
                      </a:endParaRPr>
                    </a:p>
                  </a:txBody>
                  <a:tcPr marL="86400" marR="9525" marT="0" marB="0" anchor="ctr">
                    <a:lnR w="38100" cap="flat" cmpd="sng" algn="ctr">
                      <a:solidFill>
                        <a:schemeClr val="bg1"/>
                      </a:solidFill>
                      <a:prstDash val="solid"/>
                      <a:round/>
                      <a:headEnd type="none" w="med" len="med"/>
                      <a:tailEnd type="none" w="med" len="med"/>
                    </a:lnR>
                    <a:solidFill>
                      <a:schemeClr val="accent5"/>
                    </a:solidFill>
                  </a:tcPr>
                </a:tc>
                <a:tc>
                  <a:txBody>
                    <a:bodyPr/>
                    <a:lstStyle/>
                    <a:p>
                      <a:pPr algn="ctr" rtl="0" fontAlgn="ctr"/>
                      <a:r>
                        <a:rPr lang="en-US" sz="1000" b="0" i="0" u="none" strike="noStrike">
                          <a:solidFill>
                            <a:srgbClr val="38393A"/>
                          </a:solidFill>
                          <a:effectLst/>
                          <a:latin typeface="Calibri" panose="020F0502020204030204" pitchFamily="34" charset="0"/>
                        </a:rPr>
                        <a:t>22%</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ctr"/>
                      <a:r>
                        <a:rPr lang="en-US" sz="1000" b="0" i="0" u="none" strike="noStrike">
                          <a:solidFill>
                            <a:srgbClr val="38393A"/>
                          </a:solidFill>
                          <a:effectLst/>
                          <a:latin typeface="Calibri" panose="020F0502020204030204" pitchFamily="34" charset="0"/>
                        </a:rPr>
                        <a:t>18%</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ctr"/>
                      <a:r>
                        <a:rPr lang="en-US" sz="1000" b="0" i="0" u="none" strike="noStrike">
                          <a:solidFill>
                            <a:srgbClr val="38393A"/>
                          </a:solidFill>
                          <a:effectLst/>
                          <a:latin typeface="Calibri" panose="020F0502020204030204" pitchFamily="34" charset="0"/>
                        </a:rPr>
                        <a:t>17%</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ctr"/>
                      <a:r>
                        <a:rPr lang="en-US" sz="1000" b="0" i="0" u="none" strike="noStrike" dirty="0">
                          <a:solidFill>
                            <a:srgbClr val="38393A"/>
                          </a:solidFill>
                          <a:effectLst/>
                          <a:latin typeface="Calibri" panose="020F0502020204030204" pitchFamily="34" charset="0"/>
                        </a:rPr>
                        <a:t>16%</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11"/>
                  </a:ext>
                </a:extLst>
              </a:tr>
              <a:tr h="197312">
                <a:tc>
                  <a:txBody>
                    <a:bodyPr/>
                    <a:lstStyle/>
                    <a:p>
                      <a:pPr algn="l" rtl="0" fontAlgn="ctr"/>
                      <a:r>
                        <a:rPr lang="en-CA" sz="1050" b="0" i="0" u="none" strike="noStrike" dirty="0">
                          <a:solidFill>
                            <a:srgbClr val="000000"/>
                          </a:solidFill>
                          <a:effectLst/>
                          <a:latin typeface="Calibri" panose="020F0502020204030204" pitchFamily="34" charset="0"/>
                        </a:rPr>
                        <a:t>Daily Mail/Mail on Sunday</a:t>
                      </a:r>
                    </a:p>
                  </a:txBody>
                  <a:tcPr marL="86400" marR="9525"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rtl="0" fontAlgn="ctr"/>
                      <a:r>
                        <a:rPr lang="en-US" sz="1000" b="0" i="0" u="none" strike="noStrike">
                          <a:solidFill>
                            <a:srgbClr val="38393A"/>
                          </a:solidFill>
                          <a:effectLst/>
                          <a:latin typeface="Calibri" panose="020F0502020204030204" pitchFamily="34" charset="0"/>
                        </a:rPr>
                        <a:t>15%</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ctr"/>
                      <a:r>
                        <a:rPr lang="en-US" sz="1000" b="0" i="0" u="none" strike="noStrike">
                          <a:solidFill>
                            <a:srgbClr val="38393A"/>
                          </a:solidFill>
                          <a:effectLst/>
                          <a:latin typeface="Calibri" panose="020F0502020204030204" pitchFamily="34" charset="0"/>
                        </a:rPr>
                        <a:t>20%</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ctr"/>
                      <a:r>
                        <a:rPr lang="en-US" sz="1000" b="0" i="0" u="none" strike="noStrike">
                          <a:solidFill>
                            <a:srgbClr val="38393A"/>
                          </a:solidFill>
                          <a:effectLst/>
                          <a:latin typeface="Calibri" panose="020F0502020204030204" pitchFamily="34" charset="0"/>
                        </a:rPr>
                        <a:t>18%</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ctr"/>
                      <a:r>
                        <a:rPr lang="en-US" sz="1000" b="0" i="0" u="none" strike="noStrike">
                          <a:solidFill>
                            <a:srgbClr val="38393A"/>
                          </a:solidFill>
                          <a:effectLst/>
                          <a:latin typeface="Calibri" panose="020F0502020204030204" pitchFamily="34" charset="0"/>
                        </a:rPr>
                        <a:t>14%</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12"/>
                  </a:ext>
                </a:extLst>
              </a:tr>
              <a:tr h="197312">
                <a:tc>
                  <a:txBody>
                    <a:bodyPr/>
                    <a:lstStyle/>
                    <a:p>
                      <a:pPr algn="l" rtl="0" fontAlgn="ctr"/>
                      <a:r>
                        <a:rPr lang="en-US" sz="1050" b="0" i="0" u="none" strike="noStrike">
                          <a:solidFill>
                            <a:srgbClr val="FFFFFF"/>
                          </a:solidFill>
                          <a:effectLst/>
                          <a:latin typeface="Calibri" panose="020F0502020204030204" pitchFamily="34" charset="0"/>
                        </a:rPr>
                        <a:t>BBC Two</a:t>
                      </a:r>
                    </a:p>
                  </a:txBody>
                  <a:tcPr marL="864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rtl="0" fontAlgn="ctr"/>
                      <a:r>
                        <a:rPr lang="en-US" sz="1000" b="0" i="0" u="none" strike="noStrike">
                          <a:solidFill>
                            <a:srgbClr val="38393A"/>
                          </a:solidFill>
                          <a:effectLst/>
                          <a:latin typeface="Calibri" panose="020F0502020204030204" pitchFamily="34" charset="0"/>
                        </a:rPr>
                        <a:t>13%</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ctr"/>
                      <a:r>
                        <a:rPr lang="en-US" sz="1000" b="0" i="0" u="none" strike="noStrike">
                          <a:solidFill>
                            <a:srgbClr val="38393A"/>
                          </a:solidFill>
                          <a:effectLst/>
                          <a:latin typeface="Calibri" panose="020F0502020204030204" pitchFamily="34" charset="0"/>
                        </a:rPr>
                        <a:t>7%</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ctr"/>
                      <a:r>
                        <a:rPr lang="en-US" sz="1000" b="0" i="0" u="none" strike="noStrike">
                          <a:solidFill>
                            <a:srgbClr val="38393A"/>
                          </a:solidFill>
                          <a:effectLst/>
                          <a:latin typeface="Calibri" panose="020F0502020204030204" pitchFamily="34" charset="0"/>
                        </a:rPr>
                        <a:t>10%</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ctr"/>
                      <a:r>
                        <a:rPr lang="en-US" sz="1000" b="0" i="0" u="none" strike="noStrike">
                          <a:solidFill>
                            <a:srgbClr val="38393A"/>
                          </a:solidFill>
                          <a:effectLst/>
                          <a:latin typeface="Calibri" panose="020F0502020204030204" pitchFamily="34" charset="0"/>
                        </a:rPr>
                        <a:t>13%</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13"/>
                  </a:ext>
                </a:extLst>
              </a:tr>
              <a:tr h="197312">
                <a:tc>
                  <a:txBody>
                    <a:bodyPr/>
                    <a:lstStyle/>
                    <a:p>
                      <a:pPr algn="l" rtl="0" fontAlgn="ctr"/>
                      <a:r>
                        <a:rPr lang="en-US" sz="1050" b="0" i="0" u="none" strike="noStrike">
                          <a:solidFill>
                            <a:srgbClr val="FFFFFF"/>
                          </a:solidFill>
                          <a:effectLst/>
                          <a:latin typeface="Calibri" panose="020F0502020204030204" pitchFamily="34" charset="0"/>
                        </a:rPr>
                        <a:t>Channel 5</a:t>
                      </a:r>
                    </a:p>
                  </a:txBody>
                  <a:tcPr marL="864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rtl="0" fontAlgn="ctr"/>
                      <a:r>
                        <a:rPr lang="en-US" sz="1000" b="0" i="0" u="none" strike="noStrike">
                          <a:solidFill>
                            <a:srgbClr val="38393A"/>
                          </a:solidFill>
                          <a:effectLst/>
                          <a:latin typeface="Calibri" panose="020F0502020204030204" pitchFamily="34" charset="0"/>
                        </a:rPr>
                        <a:t>7%</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ctr"/>
                      <a:r>
                        <a:rPr lang="en-US" sz="1000" b="0" i="0" u="none" strike="noStrike">
                          <a:solidFill>
                            <a:srgbClr val="38393A"/>
                          </a:solidFill>
                          <a:effectLst/>
                          <a:latin typeface="Calibri" panose="020F0502020204030204" pitchFamily="34" charset="0"/>
                        </a:rPr>
                        <a:t>7%</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ctr"/>
                      <a:r>
                        <a:rPr lang="en-US" sz="1000" b="0" i="0" u="none" strike="noStrike">
                          <a:solidFill>
                            <a:srgbClr val="38393A"/>
                          </a:solidFill>
                          <a:effectLst/>
                          <a:latin typeface="Calibri" panose="020F0502020204030204" pitchFamily="34" charset="0"/>
                        </a:rPr>
                        <a:t>12%</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ctr"/>
                      <a:r>
                        <a:rPr lang="en-US" sz="1000" b="0" i="0" u="none" strike="noStrike">
                          <a:solidFill>
                            <a:srgbClr val="38393A"/>
                          </a:solidFill>
                          <a:effectLst/>
                          <a:latin typeface="Calibri" panose="020F0502020204030204" pitchFamily="34" charset="0"/>
                        </a:rPr>
                        <a:t>13%</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433641605"/>
                  </a:ext>
                </a:extLst>
              </a:tr>
              <a:tr h="197312">
                <a:tc>
                  <a:txBody>
                    <a:bodyPr/>
                    <a:lstStyle/>
                    <a:p>
                      <a:pPr algn="l" rtl="0" fontAlgn="ctr"/>
                      <a:r>
                        <a:rPr lang="en-US" sz="1050" b="0" i="0" u="none" strike="noStrike">
                          <a:solidFill>
                            <a:srgbClr val="FFFFFF"/>
                          </a:solidFill>
                          <a:effectLst/>
                          <a:latin typeface="Calibri" panose="020F0502020204030204" pitchFamily="34" charset="0"/>
                        </a:rPr>
                        <a:t>TikTok**</a:t>
                      </a:r>
                    </a:p>
                  </a:txBody>
                  <a:tcPr marL="86400" marR="9525" marT="0" marB="0" anchor="ctr">
                    <a:lnR w="38100" cap="flat" cmpd="sng" algn="ctr">
                      <a:solidFill>
                        <a:schemeClr val="bg1"/>
                      </a:solidFill>
                      <a:prstDash val="solid"/>
                      <a:round/>
                      <a:headEnd type="none" w="med" len="med"/>
                      <a:tailEnd type="none" w="med" len="med"/>
                    </a:lnR>
                    <a:solidFill>
                      <a:schemeClr val="accent4">
                        <a:lumMod val="75000"/>
                      </a:schemeClr>
                    </a:solidFill>
                  </a:tcPr>
                </a:tc>
                <a:tc>
                  <a:txBody>
                    <a:bodyPr/>
                    <a:lstStyle/>
                    <a:p>
                      <a:pPr algn="ctr" rtl="0" fontAlgn="ctr"/>
                      <a:r>
                        <a:rPr lang="en-US" sz="1000" b="0" i="0" u="none" strike="noStrike">
                          <a:solidFill>
                            <a:srgbClr val="38393A"/>
                          </a:solidFill>
                          <a:effectLst/>
                          <a:latin typeface="Calibri" panose="020F0502020204030204" pitchFamily="34" charset="0"/>
                        </a:rPr>
                        <a:t>- </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ctr"/>
                      <a:r>
                        <a:rPr lang="en-US" sz="1000" b="0" i="0" u="none" strike="noStrike">
                          <a:solidFill>
                            <a:srgbClr val="38393A"/>
                          </a:solidFill>
                          <a:effectLst/>
                          <a:latin typeface="Calibri" panose="020F0502020204030204" pitchFamily="34" charset="0"/>
                        </a:rPr>
                        <a:t>-</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ctr"/>
                      <a:r>
                        <a:rPr lang="en-US" sz="1000" b="0" i="0" u="none" strike="noStrike">
                          <a:solidFill>
                            <a:srgbClr val="38393A"/>
                          </a:solidFill>
                          <a:effectLst/>
                          <a:latin typeface="Calibri" panose="020F0502020204030204" pitchFamily="34" charset="0"/>
                        </a:rPr>
                        <a:t>1%</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ctr"/>
                      <a:r>
                        <a:rPr lang="en-US" sz="1000" b="0" i="0" u="none" strike="noStrike">
                          <a:solidFill>
                            <a:srgbClr val="38393A"/>
                          </a:solidFill>
                          <a:effectLst/>
                          <a:latin typeface="Calibri" panose="020F0502020204030204" pitchFamily="34" charset="0"/>
                        </a:rPr>
                        <a:t>12%</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20499600"/>
                  </a:ext>
                </a:extLst>
              </a:tr>
              <a:tr h="197312">
                <a:tc>
                  <a:txBody>
                    <a:bodyPr/>
                    <a:lstStyle/>
                    <a:p>
                      <a:pPr algn="l" rtl="0" fontAlgn="ctr"/>
                      <a:r>
                        <a:rPr lang="en-US" sz="1050" b="0" i="0" u="none" strike="noStrike">
                          <a:solidFill>
                            <a:srgbClr val="000000"/>
                          </a:solidFill>
                          <a:effectLst/>
                          <a:latin typeface="Calibri" panose="020F0502020204030204" pitchFamily="34" charset="0"/>
                        </a:rPr>
                        <a:t>Google (search engine)</a:t>
                      </a:r>
                    </a:p>
                  </a:txBody>
                  <a:tcPr marL="86400" marR="9525" marT="0" marB="0" anchor="ctr">
                    <a:lnR w="38100" cap="flat" cmpd="sng" algn="ctr">
                      <a:solidFill>
                        <a:schemeClr val="bg1"/>
                      </a:solidFill>
                      <a:prstDash val="solid"/>
                      <a:round/>
                      <a:headEnd type="none" w="med" len="med"/>
                      <a:tailEnd type="none" w="med" len="med"/>
                    </a:lnR>
                    <a:solidFill>
                      <a:schemeClr val="accent5"/>
                    </a:solidFill>
                  </a:tcPr>
                </a:tc>
                <a:tc>
                  <a:txBody>
                    <a:bodyPr/>
                    <a:lstStyle/>
                    <a:p>
                      <a:pPr algn="ctr" rtl="0" fontAlgn="ctr"/>
                      <a:r>
                        <a:rPr lang="en-US" sz="1000" b="0" i="0" u="none" strike="noStrike">
                          <a:solidFill>
                            <a:srgbClr val="38393A"/>
                          </a:solidFill>
                          <a:effectLst/>
                          <a:latin typeface="Calibri" panose="020F0502020204030204" pitchFamily="34" charset="0"/>
                        </a:rPr>
                        <a:t>10%</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ctr"/>
                      <a:r>
                        <a:rPr lang="en-US" sz="1000" b="0" i="0" u="none" strike="noStrike">
                          <a:solidFill>
                            <a:srgbClr val="38393A"/>
                          </a:solidFill>
                          <a:effectLst/>
                          <a:latin typeface="Calibri" panose="020F0502020204030204" pitchFamily="34" charset="0"/>
                        </a:rPr>
                        <a:t>13%</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ctr"/>
                      <a:r>
                        <a:rPr lang="en-US" sz="1000" b="0" i="0" u="none" strike="noStrike">
                          <a:solidFill>
                            <a:srgbClr val="38393A"/>
                          </a:solidFill>
                          <a:effectLst/>
                          <a:latin typeface="Calibri" panose="020F0502020204030204" pitchFamily="34" charset="0"/>
                        </a:rPr>
                        <a:t>9%</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ctr"/>
                      <a:r>
                        <a:rPr lang="en-US" sz="1000" b="0" i="0" u="none" strike="noStrike" dirty="0">
                          <a:solidFill>
                            <a:srgbClr val="38393A"/>
                          </a:solidFill>
                          <a:effectLst/>
                          <a:latin typeface="Calibri" panose="020F0502020204030204" pitchFamily="34" charset="0"/>
                        </a:rPr>
                        <a:t>12%</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15"/>
                  </a:ext>
                </a:extLst>
              </a:tr>
              <a:tr h="197312">
                <a:tc>
                  <a:txBody>
                    <a:bodyPr/>
                    <a:lstStyle/>
                    <a:p>
                      <a:pPr algn="l" rtl="0" fontAlgn="ctr"/>
                      <a:r>
                        <a:rPr lang="en-US" sz="1050" b="0" i="0" u="none" strike="noStrike">
                          <a:solidFill>
                            <a:srgbClr val="FFFFFF"/>
                          </a:solidFill>
                          <a:effectLst/>
                          <a:latin typeface="Calibri" panose="020F0502020204030204" pitchFamily="34" charset="0"/>
                        </a:rPr>
                        <a:t>BBC Radio 4</a:t>
                      </a:r>
                    </a:p>
                  </a:txBody>
                  <a:tcPr marL="86400" marR="9525" marT="0" marB="0" anchor="ctr">
                    <a:lnR w="38100" cap="flat" cmpd="sng" algn="ctr">
                      <a:solidFill>
                        <a:schemeClr val="bg1"/>
                      </a:solidFill>
                      <a:prstDash val="solid"/>
                      <a:round/>
                      <a:headEnd type="none" w="med" len="med"/>
                      <a:tailEnd type="none" w="med" len="med"/>
                    </a:lnR>
                    <a:solidFill>
                      <a:schemeClr val="accent2"/>
                    </a:solidFill>
                  </a:tcPr>
                </a:tc>
                <a:tc>
                  <a:txBody>
                    <a:bodyPr/>
                    <a:lstStyle/>
                    <a:p>
                      <a:pPr algn="ctr" rtl="0" fontAlgn="ctr"/>
                      <a:r>
                        <a:rPr lang="en-US" sz="1000" b="0" i="0" u="none" strike="noStrike">
                          <a:solidFill>
                            <a:srgbClr val="38393A"/>
                          </a:solidFill>
                          <a:effectLst/>
                          <a:latin typeface="Calibri" panose="020F0502020204030204" pitchFamily="34" charset="0"/>
                        </a:rPr>
                        <a:t>14%</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ctr"/>
                      <a:r>
                        <a:rPr lang="en-US" sz="1000" b="0" i="0" u="none" strike="noStrike">
                          <a:solidFill>
                            <a:srgbClr val="38393A"/>
                          </a:solidFill>
                          <a:effectLst/>
                          <a:latin typeface="Calibri" panose="020F0502020204030204" pitchFamily="34" charset="0"/>
                        </a:rPr>
                        <a:t>8%</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ctr"/>
                      <a:r>
                        <a:rPr lang="en-US" sz="1000" b="0" i="0" u="none" strike="noStrike">
                          <a:solidFill>
                            <a:srgbClr val="38393A"/>
                          </a:solidFill>
                          <a:effectLst/>
                          <a:latin typeface="Calibri" panose="020F0502020204030204" pitchFamily="34" charset="0"/>
                        </a:rPr>
                        <a:t>13%</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ctr"/>
                      <a:r>
                        <a:rPr lang="en-US" sz="1000" b="0" i="0" u="none" strike="noStrike" dirty="0">
                          <a:solidFill>
                            <a:srgbClr val="38393A"/>
                          </a:solidFill>
                          <a:effectLst/>
                          <a:latin typeface="Calibri" panose="020F0502020204030204" pitchFamily="34" charset="0"/>
                        </a:rPr>
                        <a:t>11%</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16"/>
                  </a:ext>
                </a:extLst>
              </a:tr>
              <a:tr h="197312">
                <a:tc>
                  <a:txBody>
                    <a:bodyPr/>
                    <a:lstStyle/>
                    <a:p>
                      <a:pPr algn="l" rtl="0" fontAlgn="ctr">
                        <a:lnSpc>
                          <a:spcPct val="85000"/>
                        </a:lnSpc>
                      </a:pPr>
                      <a:r>
                        <a:rPr lang="en-CA" sz="1000" b="0" i="0" u="none" strike="noStrike" kern="1200" dirty="0">
                          <a:solidFill>
                            <a:srgbClr val="000000"/>
                          </a:solidFill>
                          <a:effectLst/>
                          <a:latin typeface="Calibri" panose="020F0502020204030204" pitchFamily="34" charset="0"/>
                          <a:ea typeface="+mn-ea"/>
                          <a:cs typeface="+mn-cs"/>
                        </a:rPr>
                        <a:t>Western Mail/ Wales on Sunday/ Wales Online***</a:t>
                      </a:r>
                      <a:endParaRPr lang="en-CA" sz="900" b="0" i="0" u="none" strike="noStrike" kern="1200" dirty="0">
                        <a:solidFill>
                          <a:srgbClr val="000000"/>
                        </a:solidFill>
                        <a:effectLst/>
                        <a:latin typeface="Calibri" panose="020F0502020204030204" pitchFamily="34" charset="0"/>
                        <a:ea typeface="+mn-ea"/>
                        <a:cs typeface="+mn-cs"/>
                      </a:endParaRPr>
                    </a:p>
                  </a:txBody>
                  <a:tcPr marL="86400" marR="9525"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rtl="0" fontAlgn="ctr"/>
                      <a:r>
                        <a:rPr lang="en-US" sz="1000" b="0" i="0" u="none" strike="noStrike" dirty="0">
                          <a:solidFill>
                            <a:srgbClr val="38393A"/>
                          </a:solidFill>
                          <a:effectLst/>
                          <a:latin typeface="Calibri" panose="020F0502020204030204" pitchFamily="34" charset="0"/>
                        </a:rPr>
                        <a:t>-</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ctr"/>
                      <a:r>
                        <a:rPr lang="en-US" sz="1000" b="0" i="0" u="none" strike="noStrike" dirty="0">
                          <a:solidFill>
                            <a:srgbClr val="38393A"/>
                          </a:solidFill>
                          <a:effectLst/>
                          <a:latin typeface="Calibri" panose="020F0502020204030204" pitchFamily="34" charset="0"/>
                        </a:rPr>
                        <a:t>-</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ctr"/>
                      <a:r>
                        <a:rPr lang="en-US" sz="1000" b="0" i="0" u="none" strike="noStrike" dirty="0">
                          <a:solidFill>
                            <a:srgbClr val="38393A"/>
                          </a:solidFill>
                          <a:effectLst/>
                          <a:latin typeface="Calibri" panose="020F0502020204030204" pitchFamily="34" charset="0"/>
                        </a:rPr>
                        <a:t>-</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ctr"/>
                      <a:r>
                        <a:rPr lang="en-US" sz="1000" b="0" i="0" u="none" strike="noStrike" dirty="0">
                          <a:solidFill>
                            <a:srgbClr val="38393A"/>
                          </a:solidFill>
                          <a:effectLst/>
                          <a:latin typeface="Calibri" panose="020F0502020204030204" pitchFamily="34" charset="0"/>
                        </a:rPr>
                        <a:t>10%</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17"/>
                  </a:ext>
                </a:extLst>
              </a:tr>
              <a:tr h="197312">
                <a:tc>
                  <a:txBody>
                    <a:bodyPr/>
                    <a:lstStyle/>
                    <a:p>
                      <a:pPr algn="l" rtl="0" fontAlgn="ctr"/>
                      <a:r>
                        <a:rPr lang="en-US" sz="1050" b="0" i="0" u="none" strike="noStrike" dirty="0">
                          <a:solidFill>
                            <a:srgbClr val="000000"/>
                          </a:solidFill>
                          <a:effectLst/>
                          <a:latin typeface="Calibri" panose="020F0502020204030204" pitchFamily="34" charset="0"/>
                        </a:rPr>
                        <a:t>Google News</a:t>
                      </a:r>
                    </a:p>
                  </a:txBody>
                  <a:tcPr marL="86400" marR="9525" marT="0" marB="0" anchor="ctr">
                    <a:lnR w="38100" cap="flat" cmpd="sng" algn="ctr">
                      <a:solidFill>
                        <a:schemeClr val="bg1"/>
                      </a:solidFill>
                      <a:prstDash val="solid"/>
                      <a:round/>
                      <a:headEnd type="none" w="med" len="med"/>
                      <a:tailEnd type="none" w="med" len="med"/>
                    </a:lnR>
                    <a:solidFill>
                      <a:schemeClr val="accent5"/>
                    </a:solidFill>
                  </a:tcPr>
                </a:tc>
                <a:tc>
                  <a:txBody>
                    <a:bodyPr/>
                    <a:lstStyle/>
                    <a:p>
                      <a:pPr algn="ctr" rtl="0" fontAlgn="ctr"/>
                      <a:r>
                        <a:rPr lang="en-US" sz="1000" b="0" i="0" u="none" strike="noStrike">
                          <a:solidFill>
                            <a:srgbClr val="38393A"/>
                          </a:solidFill>
                          <a:effectLst/>
                          <a:latin typeface="Calibri" panose="020F0502020204030204" pitchFamily="34" charset="0"/>
                        </a:rPr>
                        <a:t>2%</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ctr"/>
                      <a:r>
                        <a:rPr lang="en-US" sz="1000" b="0" i="0" u="none" strike="noStrike">
                          <a:solidFill>
                            <a:srgbClr val="38393A"/>
                          </a:solidFill>
                          <a:effectLst/>
                          <a:latin typeface="Calibri" panose="020F0502020204030204" pitchFamily="34" charset="0"/>
                        </a:rPr>
                        <a:t>5%</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ctr"/>
                      <a:r>
                        <a:rPr lang="en-US" sz="1000" b="0" i="0" u="none" strike="noStrike">
                          <a:solidFill>
                            <a:srgbClr val="38393A"/>
                          </a:solidFill>
                          <a:effectLst/>
                          <a:latin typeface="Calibri" panose="020F0502020204030204" pitchFamily="34" charset="0"/>
                        </a:rPr>
                        <a:t>6%</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ctr"/>
                      <a:r>
                        <a:rPr lang="en-US" sz="1000" b="0" i="0" u="none" strike="noStrike">
                          <a:solidFill>
                            <a:srgbClr val="38393A"/>
                          </a:solidFill>
                          <a:effectLst/>
                          <a:latin typeface="Calibri" panose="020F0502020204030204" pitchFamily="34" charset="0"/>
                        </a:rPr>
                        <a:t>7%</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18"/>
                  </a:ext>
                </a:extLst>
              </a:tr>
              <a:tr h="197312">
                <a:tc>
                  <a:txBody>
                    <a:bodyPr/>
                    <a:lstStyle/>
                    <a:p>
                      <a:pPr algn="l" rtl="0" fontAlgn="ctr"/>
                      <a:r>
                        <a:rPr lang="en-US" sz="1050" b="0" i="0" u="none" strike="noStrike">
                          <a:solidFill>
                            <a:schemeClr val="bg1"/>
                          </a:solidFill>
                          <a:effectLst/>
                          <a:latin typeface="Calibri" panose="020F0502020204030204" pitchFamily="34" charset="0"/>
                        </a:rPr>
                        <a:t>BBC Parliament</a:t>
                      </a:r>
                    </a:p>
                  </a:txBody>
                  <a:tcPr marL="864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rtl="0" fontAlgn="ctr"/>
                      <a:r>
                        <a:rPr lang="en-US" sz="1000" b="0" i="0" u="none" strike="noStrike">
                          <a:solidFill>
                            <a:srgbClr val="38393A"/>
                          </a:solidFill>
                          <a:effectLst/>
                          <a:latin typeface="Calibri" panose="020F0502020204030204" pitchFamily="34" charset="0"/>
                        </a:rPr>
                        <a:t>3%</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ctr"/>
                      <a:r>
                        <a:rPr lang="en-US" sz="1000" b="0" i="0" u="none" strike="noStrike">
                          <a:solidFill>
                            <a:srgbClr val="38393A"/>
                          </a:solidFill>
                          <a:effectLst/>
                          <a:latin typeface="Calibri" panose="020F0502020204030204" pitchFamily="34" charset="0"/>
                        </a:rPr>
                        <a:t>3%</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ctr"/>
                      <a:r>
                        <a:rPr lang="en-US" sz="1000" b="0" i="0" u="none" strike="noStrike">
                          <a:solidFill>
                            <a:srgbClr val="38393A"/>
                          </a:solidFill>
                          <a:effectLst/>
                          <a:latin typeface="Calibri" panose="020F0502020204030204" pitchFamily="34" charset="0"/>
                        </a:rPr>
                        <a:t>3%</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ctr"/>
                      <a:r>
                        <a:rPr lang="en-US" sz="1000" b="0" i="0" u="none" strike="noStrike" dirty="0">
                          <a:solidFill>
                            <a:srgbClr val="38393A"/>
                          </a:solidFill>
                          <a:effectLst/>
                          <a:latin typeface="Calibri" panose="020F0502020204030204" pitchFamily="34" charset="0"/>
                        </a:rPr>
                        <a:t>7%</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984204311"/>
                  </a:ext>
                </a:extLst>
              </a:tr>
            </a:tbl>
          </a:graphicData>
        </a:graphic>
      </p:graphicFrame>
      <p:sp>
        <p:nvSpPr>
          <p:cNvPr id="9" name="Isosceles Triangle 8">
            <a:extLst>
              <a:ext uri="{FF2B5EF4-FFF2-40B4-BE49-F238E27FC236}">
                <a16:creationId xmlns:a16="http://schemas.microsoft.com/office/drawing/2014/main" id="{1FF3D04E-CFBF-4518-613D-3A3703320B80}"/>
              </a:ext>
              <a:ext uri="{C183D7F6-B498-43B3-948B-1728B52AA6E4}">
                <adec:decorative xmlns:adec="http://schemas.microsoft.com/office/drawing/2017/decorative" val="1"/>
              </a:ext>
            </a:extLst>
          </p:cNvPr>
          <p:cNvSpPr/>
          <p:nvPr/>
        </p:nvSpPr>
        <p:spPr bwMode="ltGray">
          <a:xfrm>
            <a:off x="6998094" y="2695325"/>
            <a:ext cx="90000" cy="90000"/>
          </a:xfrm>
          <a:prstGeom prst="triangle">
            <a:avLst/>
          </a:prstGeom>
          <a:solidFill>
            <a:schemeClr val="accent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a:p>
        </p:txBody>
      </p:sp>
      <p:sp>
        <p:nvSpPr>
          <p:cNvPr id="10" name="Isosceles Triangle 9">
            <a:extLst>
              <a:ext uri="{FF2B5EF4-FFF2-40B4-BE49-F238E27FC236}">
                <a16:creationId xmlns:a16="http://schemas.microsoft.com/office/drawing/2014/main" id="{76513C6D-E19C-4964-9C62-7EEA79209A1B}"/>
              </a:ext>
              <a:ext uri="{C183D7F6-B498-43B3-948B-1728B52AA6E4}">
                <adec:decorative xmlns:adec="http://schemas.microsoft.com/office/drawing/2017/decorative" val="1"/>
              </a:ext>
            </a:extLst>
          </p:cNvPr>
          <p:cNvSpPr/>
          <p:nvPr/>
        </p:nvSpPr>
        <p:spPr bwMode="ltGray">
          <a:xfrm>
            <a:off x="6998094" y="3090437"/>
            <a:ext cx="90000" cy="90000"/>
          </a:xfrm>
          <a:prstGeom prst="triangle">
            <a:avLst/>
          </a:prstGeom>
          <a:solidFill>
            <a:schemeClr val="accent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a:p>
        </p:txBody>
      </p:sp>
      <p:sp>
        <p:nvSpPr>
          <p:cNvPr id="11" name="Isosceles Triangle 10">
            <a:extLst>
              <a:ext uri="{FF2B5EF4-FFF2-40B4-BE49-F238E27FC236}">
                <a16:creationId xmlns:a16="http://schemas.microsoft.com/office/drawing/2014/main" id="{94FFB891-1CC1-B536-967E-27C7BBEBB56E}"/>
              </a:ext>
              <a:ext uri="{C183D7F6-B498-43B3-948B-1728B52AA6E4}">
                <adec:decorative xmlns:adec="http://schemas.microsoft.com/office/drawing/2017/decorative" val="1"/>
              </a:ext>
            </a:extLst>
          </p:cNvPr>
          <p:cNvSpPr/>
          <p:nvPr/>
        </p:nvSpPr>
        <p:spPr bwMode="ltGray">
          <a:xfrm>
            <a:off x="6998094" y="4715100"/>
            <a:ext cx="90000" cy="90000"/>
          </a:xfrm>
          <a:prstGeom prst="triangle">
            <a:avLst/>
          </a:prstGeom>
          <a:solidFill>
            <a:schemeClr val="accent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a:p>
        </p:txBody>
      </p:sp>
      <p:graphicFrame>
        <p:nvGraphicFramePr>
          <p:cNvPr id="16" name="Table 15">
            <a:extLst>
              <a:ext uri="{C183D7F6-B498-43B3-948B-1728B52AA6E4}">
                <adec:decorative xmlns:adec="http://schemas.microsoft.com/office/drawing/2017/decorative" val="1"/>
              </a:ext>
            </a:extLst>
          </p:cNvPr>
          <p:cNvGraphicFramePr>
            <a:graphicFrameLocks noGrp="1"/>
          </p:cNvGraphicFramePr>
          <p:nvPr/>
        </p:nvGraphicFramePr>
        <p:xfrm>
          <a:off x="304323" y="2223453"/>
          <a:ext cx="1371600" cy="1600200"/>
        </p:xfrm>
        <a:graphic>
          <a:graphicData uri="http://schemas.openxmlformats.org/drawingml/2006/table">
            <a:tbl>
              <a:tblPr bandRow="1">
                <a:tableStyleId>{5C22544A-7EE6-4342-B048-85BDC9FD1C3A}</a:tableStyleId>
              </a:tblPr>
              <a:tblGrid>
                <a:gridCol w="1371600">
                  <a:extLst>
                    <a:ext uri="{9D8B030D-6E8A-4147-A177-3AD203B41FA5}">
                      <a16:colId xmlns:a16="http://schemas.microsoft.com/office/drawing/2014/main" val="20000"/>
                    </a:ext>
                  </a:extLst>
                </a:gridCol>
              </a:tblGrid>
              <a:tr h="3200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a:solidFill>
                            <a:schemeClr val="bg1"/>
                          </a:solidFill>
                        </a:rPr>
                        <a:t>TV channel</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320040">
                <a:tc>
                  <a:txBody>
                    <a:bodyPr/>
                    <a:lstStyle/>
                    <a:p>
                      <a:pPr algn="ctr">
                        <a:lnSpc>
                          <a:spcPct val="85000"/>
                        </a:lnSpc>
                      </a:pPr>
                      <a:r>
                        <a:rPr lang="en-GB" sz="1200">
                          <a:solidFill>
                            <a:srgbClr val="000000"/>
                          </a:solidFill>
                        </a:rPr>
                        <a:t>Newspaper</a:t>
                      </a:r>
                      <a:br>
                        <a:rPr lang="en-GB" sz="1200">
                          <a:solidFill>
                            <a:srgbClr val="000000"/>
                          </a:solidFill>
                        </a:rPr>
                      </a:br>
                      <a:r>
                        <a:rPr lang="en-GB" sz="1000">
                          <a:solidFill>
                            <a:srgbClr val="000000"/>
                          </a:solidFill>
                        </a:rPr>
                        <a:t>(print + website/app)</a:t>
                      </a:r>
                      <a:endParaRPr lang="en-US" sz="1200">
                        <a:solidFill>
                          <a:srgbClr val="000000"/>
                        </a:solidFill>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3200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a:solidFill>
                            <a:schemeClr val="bg1"/>
                          </a:solidFill>
                        </a:rPr>
                        <a:t>Radio station</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10002"/>
                  </a:ext>
                </a:extLst>
              </a:tr>
              <a:tr h="3200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a:solidFill>
                            <a:schemeClr val="bg1"/>
                          </a:solidFill>
                        </a:rPr>
                        <a:t>Social media</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lumMod val="75000"/>
                      </a:schemeClr>
                    </a:solidFill>
                  </a:tcPr>
                </a:tc>
                <a:extLst>
                  <a:ext uri="{0D108BD9-81ED-4DB2-BD59-A6C34878D82A}">
                    <a16:rowId xmlns:a16="http://schemas.microsoft.com/office/drawing/2014/main" val="10003"/>
                  </a:ext>
                </a:extLst>
              </a:tr>
              <a:tr h="3200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dirty="0">
                          <a:solidFill>
                            <a:srgbClr val="000000"/>
                          </a:solidFill>
                        </a:rPr>
                        <a:t>Other website/app</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0004"/>
                  </a:ext>
                </a:extLst>
              </a:tr>
            </a:tbl>
          </a:graphicData>
        </a:graphic>
      </p:graphicFrame>
      <p:sp>
        <p:nvSpPr>
          <p:cNvPr id="19" name="Text Placeholder 4">
            <a:extLst>
              <a:ext uri="{FF2B5EF4-FFF2-40B4-BE49-F238E27FC236}">
                <a16:creationId xmlns:a16="http://schemas.microsoft.com/office/drawing/2014/main" id="{14D9426D-6856-68E7-4EF9-69225DF36DF1}"/>
              </a:ext>
            </a:extLst>
          </p:cNvPr>
          <p:cNvSpPr txBox="1">
            <a:spLocks/>
          </p:cNvSpPr>
          <p:nvPr/>
        </p:nvSpPr>
        <p:spPr>
          <a:xfrm>
            <a:off x="11253" y="5972438"/>
            <a:ext cx="9046078" cy="880439"/>
          </a:xfrm>
          <a:prstGeom prst="rect">
            <a:avLst/>
          </a:prstGeom>
        </p:spPr>
        <p:txBody>
          <a:bodyPr/>
          <a:lstStyle>
            <a:lvl1pPr marL="0" indent="0" algn="l" defTabSz="457200" rtl="0" eaLnBrk="1" latinLnBrk="0" hangingPunct="1">
              <a:spcBef>
                <a:spcPct val="20000"/>
              </a:spcBef>
              <a:buFont typeface="Arial"/>
              <a:buNone/>
              <a:defRPr sz="1000" kern="1200" baseline="0">
                <a:ln>
                  <a:noFill/>
                </a:ln>
                <a:solidFill>
                  <a:schemeClr val="bg1"/>
                </a:solidFill>
                <a:effectLst/>
                <a:latin typeface="+mj-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spcBef>
                <a:spcPts val="200"/>
              </a:spcBef>
              <a:tabLst>
                <a:tab pos="8229600" algn="r"/>
              </a:tabLst>
            </a:pPr>
            <a:r>
              <a:rPr lang="en-GB" dirty="0"/>
              <a:t>Source: </a:t>
            </a:r>
            <a:r>
              <a:rPr lang="en-CA" dirty="0"/>
              <a:t>Ofcom News Consumption Survey 2022 – </a:t>
            </a:r>
            <a:r>
              <a:rPr lang="en-CA" dirty="0">
                <a:solidFill>
                  <a:srgbClr val="FFFF00"/>
                </a:solidFill>
              </a:rPr>
              <a:t>COMBINED F2F &amp; ONLINE </a:t>
            </a:r>
            <a:r>
              <a:rPr lang="en-CA" dirty="0"/>
              <a:t>sample</a:t>
            </a:r>
          </a:p>
          <a:p>
            <a:pPr>
              <a:lnSpc>
                <a:spcPct val="90000"/>
              </a:lnSpc>
              <a:spcBef>
                <a:spcPts val="200"/>
              </a:spcBef>
            </a:pPr>
            <a:r>
              <a:rPr lang="en-GB" dirty="0"/>
              <a:t>Question: D2a-D8a</a:t>
            </a:r>
            <a:r>
              <a:rPr lang="nl-NL" dirty="0"/>
              <a:t>. </a:t>
            </a:r>
            <a:r>
              <a:rPr lang="en-GB" dirty="0"/>
              <a:t>Thinking specifically about  &lt;platform&gt;, which of the following do you use for news nowadays?</a:t>
            </a:r>
            <a:endParaRPr lang="en-US" dirty="0"/>
          </a:p>
          <a:p>
            <a:pPr>
              <a:lnSpc>
                <a:spcPct val="90000"/>
              </a:lnSpc>
              <a:spcBef>
                <a:spcPts val="200"/>
              </a:spcBef>
            </a:pPr>
            <a:r>
              <a:rPr lang="en-GB" dirty="0"/>
              <a:t>Base: All Adults 16+ in Wales - 2022 W2*=337, 2020=456, 2019=475, 2018=458</a:t>
            </a:r>
          </a:p>
          <a:p>
            <a:pPr>
              <a:lnSpc>
                <a:spcPct val="90000"/>
              </a:lnSpc>
              <a:spcBef>
                <a:spcPts val="200"/>
              </a:spcBef>
            </a:pPr>
            <a:r>
              <a:rPr lang="en-GB" dirty="0"/>
              <a:t>*2022 W1, and </a:t>
            </a:r>
            <a:r>
              <a:rPr lang="en-CA" dirty="0"/>
              <a:t>2021, data not shown because face-to-face fieldwork was not possible during Covid-19 pandemic   *</a:t>
            </a:r>
            <a:r>
              <a:rPr lang="en-US" dirty="0"/>
              <a:t>*TikTok added in 2020  ***Wales Online added in 2022</a:t>
            </a:r>
          </a:p>
          <a:p>
            <a:pPr>
              <a:lnSpc>
                <a:spcPct val="90000"/>
              </a:lnSpc>
              <a:spcBef>
                <a:spcPts val="200"/>
              </a:spcBef>
            </a:pPr>
            <a:r>
              <a:rPr lang="en-US" dirty="0"/>
              <a:t>Green/red triangles </a:t>
            </a:r>
            <a:r>
              <a:rPr lang="en-GB" dirty="0"/>
              <a:t>indicate statistically significant differences between 2022 and 2020 (at 99% confidence level)</a:t>
            </a:r>
          </a:p>
        </p:txBody>
      </p:sp>
      <p:pic>
        <p:nvPicPr>
          <p:cNvPr id="21" name="Picture 20">
            <a:extLst>
              <a:ext uri="{FF2B5EF4-FFF2-40B4-BE49-F238E27FC236}">
                <a16:creationId xmlns:a16="http://schemas.microsoft.com/office/drawing/2014/main" id="{0FDB39F5-D390-45FE-8BAB-5373790A2154}"/>
              </a:ext>
              <a:ext uri="{C183D7F6-B498-43B3-948B-1728B52AA6E4}">
                <adec:decorative xmlns:adec="http://schemas.microsoft.com/office/drawing/2017/decorative" val="1"/>
              </a:ext>
            </a:extLst>
          </p:cNvPr>
          <p:cNvPicPr>
            <a:picLocks noChangeAspect="1"/>
          </p:cNvPicPr>
          <p:nvPr/>
        </p:nvPicPr>
        <p:blipFill>
          <a:blip r:embed="rId3">
            <a:duotone>
              <a:schemeClr val="accent2">
                <a:shade val="45000"/>
                <a:satMod val="135000"/>
              </a:schemeClr>
              <a:prstClr val="white"/>
            </a:duotone>
          </a:blip>
          <a:stretch>
            <a:fillRect/>
          </a:stretch>
        </p:blipFill>
        <p:spPr>
          <a:xfrm>
            <a:off x="7653699" y="1543775"/>
            <a:ext cx="962262" cy="1065864"/>
          </a:xfrm>
          <a:prstGeom prst="rect">
            <a:avLst/>
          </a:prstGeom>
        </p:spPr>
      </p:pic>
    </p:spTree>
    <p:extLst>
      <p:ext uri="{BB962C8B-B14F-4D97-AF65-F5344CB8AC3E}">
        <p14:creationId xmlns:p14="http://schemas.microsoft.com/office/powerpoint/2010/main" val="12666018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11761897-C84E-291D-6AA8-33A53612D2DE}"/>
              </a:ext>
            </a:extLst>
          </p:cNvPr>
          <p:cNvSpPr txBox="1">
            <a:spLocks noGrp="1"/>
          </p:cNvSpPr>
          <p:nvPr>
            <p:ph type="title" idx="4294967295"/>
          </p:nvPr>
        </p:nvSpPr>
        <p:spPr>
          <a:xfrm>
            <a:off x="96334" y="1283860"/>
            <a:ext cx="9046078" cy="30099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sz="1600" b="0" i="0" u="none" strike="noStrike" kern="0" cap="none" spc="0" normalizeH="0" baseline="0" noProof="0" dirty="0">
                <a:ln>
                  <a:noFill/>
                </a:ln>
                <a:solidFill>
                  <a:schemeClr val="tx1"/>
                </a:solidFill>
                <a:effectLst/>
                <a:uLnTx/>
                <a:uFillTx/>
                <a:latin typeface="+mj-lt"/>
                <a:ea typeface="+mj-ea"/>
                <a:cs typeface="Arial" pitchFamily="34" charset="0"/>
              </a:rPr>
              <a:t>Top 20 sources for news in general –</a:t>
            </a:r>
            <a:r>
              <a:rPr kumimoji="0" lang="en-GB" sz="1600" b="0" i="0" u="none" strike="noStrike" kern="1200" cap="none" spc="0" normalizeH="0" baseline="0" noProof="0" dirty="0">
                <a:ln>
                  <a:noFill/>
                </a:ln>
                <a:solidFill>
                  <a:schemeClr val="tx1"/>
                </a:solidFill>
                <a:effectLst/>
                <a:uLnTx/>
                <a:uFillTx/>
                <a:latin typeface="+mn-lt"/>
                <a:ea typeface="+mj-ea"/>
                <a:cs typeface="Arial" pitchFamily="34" charset="0"/>
              </a:rPr>
              <a:t> </a:t>
            </a:r>
            <a:r>
              <a:rPr kumimoji="0" lang="en-GB" sz="1600" b="1" i="0" u="none" strike="noStrike" kern="1200" cap="none" spc="0" normalizeH="0" baseline="0" noProof="0" dirty="0">
                <a:ln>
                  <a:noFill/>
                </a:ln>
                <a:solidFill>
                  <a:schemeClr val="tx1"/>
                </a:solidFill>
                <a:effectLst/>
                <a:uLnTx/>
                <a:uFillTx/>
                <a:latin typeface="+mn-lt"/>
                <a:ea typeface="+mj-ea"/>
                <a:cs typeface="Arial" pitchFamily="34" charset="0"/>
              </a:rPr>
              <a:t>Northern Ireland</a:t>
            </a:r>
            <a:br>
              <a:rPr kumimoji="0" lang="en-GB" sz="1600" b="0" i="0" u="none" strike="noStrike" kern="1200" cap="none" spc="0" normalizeH="0" baseline="0" noProof="0" dirty="0">
                <a:ln>
                  <a:noFill/>
                </a:ln>
                <a:solidFill>
                  <a:schemeClr val="tx1"/>
                </a:solidFill>
                <a:effectLst/>
                <a:uLnTx/>
                <a:uFillTx/>
                <a:latin typeface="+mn-lt"/>
                <a:ea typeface="+mj-ea"/>
                <a:cs typeface="Arial" pitchFamily="34" charset="0"/>
              </a:rPr>
            </a:br>
            <a:r>
              <a:rPr kumimoji="0" lang="en-GB" sz="1100" b="0" i="1" u="none" strike="noStrike" kern="0" cap="none" spc="0" normalizeH="0" baseline="0" noProof="0" dirty="0">
                <a:ln>
                  <a:noFill/>
                </a:ln>
                <a:solidFill>
                  <a:schemeClr val="tx1"/>
                </a:solidFill>
                <a:effectLst/>
                <a:uLnTx/>
                <a:uFillTx/>
                <a:latin typeface="+mj-lt"/>
                <a:ea typeface="+mj-ea"/>
                <a:cs typeface="Arial" pitchFamily="34" charset="0"/>
              </a:rPr>
              <a:t>% of adults 16+ in NI using each source for news nowadays</a:t>
            </a:r>
            <a:endParaRPr kumimoji="0" lang="en-GB" sz="1600" b="0" i="0" u="none" strike="noStrike" kern="1200" cap="none" spc="0" normalizeH="0" baseline="0" noProof="0" dirty="0">
              <a:ln>
                <a:noFill/>
              </a:ln>
              <a:solidFill>
                <a:schemeClr val="tx1"/>
              </a:solidFill>
              <a:effectLst/>
              <a:uLnTx/>
              <a:uFillTx/>
              <a:latin typeface="+mn-lt"/>
              <a:ea typeface="+mj-ea"/>
              <a:cs typeface="Arial" pitchFamily="34" charset="0"/>
            </a:endParaRPr>
          </a:p>
        </p:txBody>
      </p:sp>
      <p:sp>
        <p:nvSpPr>
          <p:cNvPr id="13" name="Text Placeholder 5">
            <a:extLst>
              <a:ext uri="{FF2B5EF4-FFF2-40B4-BE49-F238E27FC236}">
                <a16:creationId xmlns:a16="http://schemas.microsoft.com/office/drawing/2014/main" id="{48BCCB64-B696-139C-FF2D-F5452877C4A2}"/>
              </a:ext>
            </a:extLst>
          </p:cNvPr>
          <p:cNvSpPr>
            <a:spLocks noGrp="1"/>
          </p:cNvSpPr>
          <p:nvPr>
            <p:ph type="body" sz="quarter" idx="14"/>
          </p:nvPr>
        </p:nvSpPr>
        <p:spPr>
          <a:xfrm>
            <a:off x="92564" y="302052"/>
            <a:ext cx="7399348" cy="705057"/>
          </a:xfrm>
        </p:spPr>
        <p:txBody>
          <a:bodyPr anchor="t" anchorCtr="0"/>
          <a:lstStyle/>
          <a:p>
            <a:pPr>
              <a:lnSpc>
                <a:spcPct val="90000"/>
              </a:lnSpc>
            </a:pPr>
            <a:r>
              <a:rPr lang="en-GB" sz="1800" dirty="0"/>
              <a:t>More than half of adults in Northern Ireland claim to use BBC One and ITV/UTV, while one in three use Facebook</a:t>
            </a:r>
            <a:endParaRPr lang="en-US" sz="1800" dirty="0"/>
          </a:p>
        </p:txBody>
      </p:sp>
      <p:sp>
        <p:nvSpPr>
          <p:cNvPr id="15" name="Title 1">
            <a:extLst>
              <a:ext uri="{FF2B5EF4-FFF2-40B4-BE49-F238E27FC236}">
                <a16:creationId xmlns:a16="http://schemas.microsoft.com/office/drawing/2014/main" id="{2F5A112E-7BCD-BF00-D2A6-506F2C07571C}"/>
              </a:ext>
            </a:extLst>
          </p:cNvPr>
          <p:cNvSpPr txBox="1">
            <a:spLocks/>
          </p:cNvSpPr>
          <p:nvPr/>
        </p:nvSpPr>
        <p:spPr>
          <a:xfrm>
            <a:off x="92564" y="1009681"/>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dirty="0">
                <a:latin typeface="+mn-lt"/>
                <a:cs typeface="Arial" pitchFamily="34" charset="0"/>
              </a:rPr>
              <a:t>Figure 11.6</a:t>
            </a:r>
            <a:br>
              <a:rPr lang="en-GB" sz="1800" b="1" dirty="0">
                <a:latin typeface="+mn-lt"/>
                <a:cs typeface="Arial" pitchFamily="34" charset="0"/>
              </a:rPr>
            </a:br>
            <a:endParaRPr lang="en-GB" sz="1800" b="1" dirty="0">
              <a:latin typeface="+mn-lt"/>
              <a:cs typeface="Arial" pitchFamily="34" charset="0"/>
            </a:endParaRPr>
          </a:p>
        </p:txBody>
      </p:sp>
      <p:graphicFrame>
        <p:nvGraphicFramePr>
          <p:cNvPr id="20" name="Table 19" descr="This chart shows the top 20 most used news sources across Northern Ireland – using the 2022, 2020, 2019 and 2018 combined F2F &amp; online data. BBC One is the most used source in 2022 at 56%, followed by ITV/UTV at 54% and Facebook at 34%.">
            <a:extLst>
              <a:ext uri="{FF2B5EF4-FFF2-40B4-BE49-F238E27FC236}">
                <a16:creationId xmlns:a16="http://schemas.microsoft.com/office/drawing/2014/main" id="{59F53009-B3FB-E853-6782-09D5D2ADD84A}"/>
              </a:ext>
            </a:extLst>
          </p:cNvPr>
          <p:cNvGraphicFramePr>
            <a:graphicFrameLocks noGrp="1"/>
          </p:cNvGraphicFramePr>
          <p:nvPr>
            <p:extLst>
              <p:ext uri="{D42A27DB-BD31-4B8C-83A1-F6EECF244321}">
                <p14:modId xmlns:p14="http://schemas.microsoft.com/office/powerpoint/2010/main" val="2901113434"/>
              </p:ext>
            </p:extLst>
          </p:nvPr>
        </p:nvGraphicFramePr>
        <p:xfrm>
          <a:off x="2305762" y="1625974"/>
          <a:ext cx="4896000" cy="4220560"/>
        </p:xfrm>
        <a:graphic>
          <a:graphicData uri="http://schemas.openxmlformats.org/drawingml/2006/table">
            <a:tbl>
              <a:tblPr firstRow="1" firstCol="1" bandRow="1">
                <a:tableStyleId>{5C22544A-7EE6-4342-B048-85BDC9FD1C3A}</a:tableStyleId>
              </a:tblPr>
              <a:tblGrid>
                <a:gridCol w="2016000">
                  <a:extLst>
                    <a:ext uri="{9D8B030D-6E8A-4147-A177-3AD203B41FA5}">
                      <a16:colId xmlns:a16="http://schemas.microsoft.com/office/drawing/2014/main" val="20000"/>
                    </a:ext>
                  </a:extLst>
                </a:gridCol>
                <a:gridCol w="720000">
                  <a:extLst>
                    <a:ext uri="{9D8B030D-6E8A-4147-A177-3AD203B41FA5}">
                      <a16:colId xmlns:a16="http://schemas.microsoft.com/office/drawing/2014/main" val="2236065257"/>
                    </a:ext>
                  </a:extLst>
                </a:gridCol>
                <a:gridCol w="720000">
                  <a:extLst>
                    <a:ext uri="{9D8B030D-6E8A-4147-A177-3AD203B41FA5}">
                      <a16:colId xmlns:a16="http://schemas.microsoft.com/office/drawing/2014/main" val="2832113614"/>
                    </a:ext>
                  </a:extLst>
                </a:gridCol>
                <a:gridCol w="720000">
                  <a:extLst>
                    <a:ext uri="{9D8B030D-6E8A-4147-A177-3AD203B41FA5}">
                      <a16:colId xmlns:a16="http://schemas.microsoft.com/office/drawing/2014/main" val="4182827770"/>
                    </a:ext>
                  </a:extLst>
                </a:gridCol>
                <a:gridCol w="720000">
                  <a:extLst>
                    <a:ext uri="{9D8B030D-6E8A-4147-A177-3AD203B41FA5}">
                      <a16:colId xmlns:a16="http://schemas.microsoft.com/office/drawing/2014/main" val="20001"/>
                    </a:ext>
                  </a:extLst>
                </a:gridCol>
              </a:tblGrid>
              <a:tr h="252000">
                <a:tc>
                  <a:txBody>
                    <a:bodyPr/>
                    <a:lstStyle/>
                    <a:p>
                      <a:pPr algn="l" fontAlgn="t"/>
                      <a:r>
                        <a:rPr lang="en-US" sz="1800" b="0" i="0" u="none" strike="noStrike">
                          <a:solidFill>
                            <a:srgbClr val="000000"/>
                          </a:solidFill>
                          <a:effectLst/>
                          <a:latin typeface="Arial" panose="020B0604020202020204" pitchFamily="34" charset="0"/>
                        </a:rPr>
                        <a:t> </a:t>
                      </a:r>
                    </a:p>
                  </a:txBody>
                  <a:tcPr marL="9525" marR="9525" marT="0" marB="0" anchor="ctr">
                    <a:lnR w="38100" cap="flat" cmpd="sng" algn="ctr">
                      <a:solidFill>
                        <a:schemeClr val="bg1"/>
                      </a:solidFill>
                      <a:prstDash val="solid"/>
                      <a:round/>
                      <a:headEnd type="none" w="med" len="med"/>
                      <a:tailEnd type="none" w="med" len="med"/>
                    </a:lnR>
                    <a:solidFill>
                      <a:schemeClr val="bg1"/>
                    </a:solidFill>
                  </a:tcPr>
                </a:tc>
                <a:tc>
                  <a:txBody>
                    <a:bodyPr/>
                    <a:lstStyle/>
                    <a:p>
                      <a:pPr algn="ctr" rtl="0" fontAlgn="ctr"/>
                      <a:r>
                        <a:rPr lang="en-US" sz="1200" b="1" i="0" u="none" strike="noStrike">
                          <a:solidFill>
                            <a:srgbClr val="FFFFFF"/>
                          </a:solidFill>
                          <a:effectLst/>
                          <a:latin typeface="Calibri" panose="020F0502020204030204" pitchFamily="34" charset="0"/>
                        </a:rPr>
                        <a:t>2018</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4"/>
                    </a:solidFill>
                  </a:tcPr>
                </a:tc>
                <a:tc>
                  <a:txBody>
                    <a:bodyPr/>
                    <a:lstStyle/>
                    <a:p>
                      <a:pPr algn="ctr" rtl="0" fontAlgn="ctr"/>
                      <a:r>
                        <a:rPr lang="en-US" sz="1200" b="1" i="0" u="none" strike="noStrike">
                          <a:solidFill>
                            <a:srgbClr val="FFFFFF"/>
                          </a:solidFill>
                          <a:effectLst/>
                          <a:latin typeface="Calibri" panose="020F0502020204030204" pitchFamily="34" charset="0"/>
                        </a:rPr>
                        <a:t>2019</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2"/>
                    </a:solidFill>
                  </a:tcPr>
                </a:tc>
                <a:tc>
                  <a:txBody>
                    <a:bodyPr/>
                    <a:lstStyle/>
                    <a:p>
                      <a:pPr algn="ctr" rtl="0" fontAlgn="ctr"/>
                      <a:r>
                        <a:rPr lang="en-US" sz="1200" b="1" i="0" u="none" strike="noStrike">
                          <a:solidFill>
                            <a:srgbClr val="38393A"/>
                          </a:solidFill>
                          <a:effectLst/>
                          <a:latin typeface="Calibri" panose="020F0502020204030204" pitchFamily="34" charset="0"/>
                        </a:rPr>
                        <a:t>2020</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solidFill>
                  </a:tcPr>
                </a:tc>
                <a:tc>
                  <a:txBody>
                    <a:bodyPr/>
                    <a:lstStyle/>
                    <a:p>
                      <a:pPr algn="ctr" rtl="0" fontAlgn="ctr"/>
                      <a:r>
                        <a:rPr lang="en-US" sz="1200" b="1" i="0" u="none" strike="noStrike">
                          <a:solidFill>
                            <a:srgbClr val="FFFFFF"/>
                          </a:solidFill>
                          <a:effectLst/>
                          <a:latin typeface="Calibri" panose="020F0502020204030204" pitchFamily="34" charset="0"/>
                        </a:rPr>
                        <a:t>2022*</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197312">
                <a:tc>
                  <a:txBody>
                    <a:bodyPr/>
                    <a:lstStyle/>
                    <a:p>
                      <a:pPr algn="l" rtl="0" fontAlgn="ctr"/>
                      <a:r>
                        <a:rPr lang="en-US" sz="1050" b="0" i="0" u="none" strike="noStrike">
                          <a:solidFill>
                            <a:srgbClr val="FFFFFF"/>
                          </a:solidFill>
                          <a:effectLst/>
                          <a:latin typeface="Calibri" panose="020F0502020204030204" pitchFamily="34" charset="0"/>
                        </a:rPr>
                        <a:t>BBC One</a:t>
                      </a:r>
                    </a:p>
                  </a:txBody>
                  <a:tcPr marL="864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rtl="0" fontAlgn="ctr"/>
                      <a:r>
                        <a:rPr lang="en-US" sz="1000" b="0" i="0" u="none" strike="noStrike">
                          <a:solidFill>
                            <a:srgbClr val="38393A"/>
                          </a:solidFill>
                          <a:effectLst/>
                          <a:latin typeface="Calibri" panose="020F0502020204030204" pitchFamily="34" charset="0"/>
                        </a:rPr>
                        <a:t>52%</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ctr"/>
                      <a:r>
                        <a:rPr lang="en-US" sz="1000" b="0" i="0" u="none" strike="noStrike">
                          <a:solidFill>
                            <a:srgbClr val="38393A"/>
                          </a:solidFill>
                          <a:effectLst/>
                          <a:latin typeface="Calibri" panose="020F0502020204030204" pitchFamily="34" charset="0"/>
                        </a:rPr>
                        <a:t>58%</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ctr"/>
                      <a:r>
                        <a:rPr lang="en-US" sz="1000" b="0" i="0" u="none" strike="noStrike">
                          <a:solidFill>
                            <a:srgbClr val="38393A"/>
                          </a:solidFill>
                          <a:effectLst/>
                          <a:latin typeface="Calibri" panose="020F0502020204030204" pitchFamily="34" charset="0"/>
                        </a:rPr>
                        <a:t>49%</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ctr"/>
                      <a:r>
                        <a:rPr lang="en-US" sz="1000" b="0" i="0" u="none" strike="noStrike">
                          <a:solidFill>
                            <a:srgbClr val="38393A"/>
                          </a:solidFill>
                          <a:effectLst/>
                          <a:latin typeface="Calibri" panose="020F0502020204030204" pitchFamily="34" charset="0"/>
                        </a:rPr>
                        <a:t>56%</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2"/>
                  </a:ext>
                </a:extLst>
              </a:tr>
              <a:tr h="197312">
                <a:tc>
                  <a:txBody>
                    <a:bodyPr/>
                    <a:lstStyle/>
                    <a:p>
                      <a:pPr algn="l" rtl="0" fontAlgn="ctr"/>
                      <a:r>
                        <a:rPr lang="en-US" sz="1050" b="0" i="0" u="none" strike="noStrike" dirty="0">
                          <a:solidFill>
                            <a:srgbClr val="FFFFFF"/>
                          </a:solidFill>
                          <a:effectLst/>
                          <a:latin typeface="Calibri" panose="020F0502020204030204" pitchFamily="34" charset="0"/>
                        </a:rPr>
                        <a:t>ITV/UTV</a:t>
                      </a:r>
                    </a:p>
                  </a:txBody>
                  <a:tcPr marL="864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rtl="0" fontAlgn="ctr"/>
                      <a:r>
                        <a:rPr lang="en-US" sz="1000" b="0" i="0" u="none" strike="noStrike">
                          <a:solidFill>
                            <a:srgbClr val="38393A"/>
                          </a:solidFill>
                          <a:effectLst/>
                          <a:latin typeface="Calibri" panose="020F0502020204030204" pitchFamily="34" charset="0"/>
                        </a:rPr>
                        <a:t>63%</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ctr"/>
                      <a:r>
                        <a:rPr lang="en-US" sz="1000" b="0" i="0" u="none" strike="noStrike">
                          <a:solidFill>
                            <a:srgbClr val="38393A"/>
                          </a:solidFill>
                          <a:effectLst/>
                          <a:latin typeface="Calibri" panose="020F0502020204030204" pitchFamily="34" charset="0"/>
                        </a:rPr>
                        <a:t>59%</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ctr"/>
                      <a:r>
                        <a:rPr lang="en-US" sz="1000" b="0" i="0" u="none" strike="noStrike">
                          <a:solidFill>
                            <a:srgbClr val="38393A"/>
                          </a:solidFill>
                          <a:effectLst/>
                          <a:latin typeface="Calibri" panose="020F0502020204030204" pitchFamily="34" charset="0"/>
                        </a:rPr>
                        <a:t>50%</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ctr"/>
                      <a:r>
                        <a:rPr lang="en-US" sz="1000" b="0" i="0" u="none" strike="noStrike">
                          <a:solidFill>
                            <a:srgbClr val="38393A"/>
                          </a:solidFill>
                          <a:effectLst/>
                          <a:latin typeface="Calibri" panose="020F0502020204030204" pitchFamily="34" charset="0"/>
                        </a:rPr>
                        <a:t>54%</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3"/>
                  </a:ext>
                </a:extLst>
              </a:tr>
              <a:tr h="197312">
                <a:tc>
                  <a:txBody>
                    <a:bodyPr/>
                    <a:lstStyle/>
                    <a:p>
                      <a:pPr algn="l" rtl="0" fontAlgn="ctr"/>
                      <a:r>
                        <a:rPr lang="en-US" sz="1050" b="0" i="0" u="none" strike="noStrike">
                          <a:solidFill>
                            <a:srgbClr val="FFFFFF"/>
                          </a:solidFill>
                          <a:effectLst/>
                          <a:latin typeface="Calibri" panose="020F0502020204030204" pitchFamily="34" charset="0"/>
                        </a:rPr>
                        <a:t>Facebook</a:t>
                      </a:r>
                    </a:p>
                  </a:txBody>
                  <a:tcPr marL="86400" marR="9525" marT="0" marB="0" anchor="ctr">
                    <a:lnR w="38100" cap="flat" cmpd="sng" algn="ctr">
                      <a:solidFill>
                        <a:schemeClr val="bg1"/>
                      </a:solidFill>
                      <a:prstDash val="solid"/>
                      <a:round/>
                      <a:headEnd type="none" w="med" len="med"/>
                      <a:tailEnd type="none" w="med" len="med"/>
                    </a:lnR>
                    <a:solidFill>
                      <a:schemeClr val="accent4">
                        <a:lumMod val="75000"/>
                      </a:schemeClr>
                    </a:solidFill>
                  </a:tcPr>
                </a:tc>
                <a:tc>
                  <a:txBody>
                    <a:bodyPr/>
                    <a:lstStyle/>
                    <a:p>
                      <a:pPr algn="ctr" rtl="0" fontAlgn="ctr"/>
                      <a:r>
                        <a:rPr lang="en-US" sz="1000" b="0" i="0" u="none" strike="noStrike">
                          <a:solidFill>
                            <a:srgbClr val="38393A"/>
                          </a:solidFill>
                          <a:effectLst/>
                          <a:latin typeface="Calibri" panose="020F0502020204030204" pitchFamily="34" charset="0"/>
                        </a:rPr>
                        <a:t>35%</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ctr"/>
                      <a:r>
                        <a:rPr lang="en-US" sz="1000" b="0" i="0" u="none" strike="noStrike">
                          <a:solidFill>
                            <a:srgbClr val="38393A"/>
                          </a:solidFill>
                          <a:effectLst/>
                          <a:latin typeface="Calibri" panose="020F0502020204030204" pitchFamily="34" charset="0"/>
                        </a:rPr>
                        <a:t>35%</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ctr"/>
                      <a:r>
                        <a:rPr lang="en-US" sz="1000" b="0" i="0" u="none" strike="noStrike">
                          <a:solidFill>
                            <a:srgbClr val="38393A"/>
                          </a:solidFill>
                          <a:effectLst/>
                          <a:latin typeface="Calibri" panose="020F0502020204030204" pitchFamily="34" charset="0"/>
                        </a:rPr>
                        <a:t>32%</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ctr"/>
                      <a:r>
                        <a:rPr lang="en-US" sz="1000" b="0" i="0" u="none" strike="noStrike">
                          <a:solidFill>
                            <a:srgbClr val="38393A"/>
                          </a:solidFill>
                          <a:effectLst/>
                          <a:latin typeface="Calibri" panose="020F0502020204030204" pitchFamily="34" charset="0"/>
                        </a:rPr>
                        <a:t>34%</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4"/>
                  </a:ext>
                </a:extLst>
              </a:tr>
              <a:tr h="197312">
                <a:tc>
                  <a:txBody>
                    <a:bodyPr/>
                    <a:lstStyle/>
                    <a:p>
                      <a:pPr algn="l" rtl="0" fontAlgn="ctr"/>
                      <a:r>
                        <a:rPr lang="en-US" sz="1050" b="0" i="0" u="none" strike="noStrike">
                          <a:solidFill>
                            <a:srgbClr val="FFFFFF"/>
                          </a:solidFill>
                          <a:effectLst/>
                          <a:latin typeface="Calibri" panose="020F0502020204030204" pitchFamily="34" charset="0"/>
                        </a:rPr>
                        <a:t>Sky News Channel</a:t>
                      </a:r>
                    </a:p>
                  </a:txBody>
                  <a:tcPr marL="864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rtl="0" fontAlgn="ctr"/>
                      <a:r>
                        <a:rPr lang="en-US" sz="1000" b="0" i="0" u="none" strike="noStrike">
                          <a:solidFill>
                            <a:srgbClr val="38393A"/>
                          </a:solidFill>
                          <a:effectLst/>
                          <a:latin typeface="Calibri" panose="020F0502020204030204" pitchFamily="34" charset="0"/>
                        </a:rPr>
                        <a:t>21%</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ctr"/>
                      <a:r>
                        <a:rPr lang="en-US" sz="1000" b="0" i="0" u="none" strike="noStrike">
                          <a:solidFill>
                            <a:srgbClr val="38393A"/>
                          </a:solidFill>
                          <a:effectLst/>
                          <a:latin typeface="Calibri" panose="020F0502020204030204" pitchFamily="34" charset="0"/>
                        </a:rPr>
                        <a:t>24%</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ctr"/>
                      <a:r>
                        <a:rPr lang="en-US" sz="1000" b="0" i="0" u="none" strike="noStrike">
                          <a:solidFill>
                            <a:srgbClr val="38393A"/>
                          </a:solidFill>
                          <a:effectLst/>
                          <a:latin typeface="Calibri" panose="020F0502020204030204" pitchFamily="34" charset="0"/>
                        </a:rPr>
                        <a:t>20%</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ctr"/>
                      <a:r>
                        <a:rPr lang="en-US" sz="1000" b="0" i="0" u="none" strike="noStrike">
                          <a:solidFill>
                            <a:srgbClr val="38393A"/>
                          </a:solidFill>
                          <a:effectLst/>
                          <a:latin typeface="Calibri" panose="020F0502020204030204" pitchFamily="34" charset="0"/>
                        </a:rPr>
                        <a:t>23%</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5"/>
                  </a:ext>
                </a:extLst>
              </a:tr>
              <a:tr h="197312">
                <a:tc>
                  <a:txBody>
                    <a:bodyPr/>
                    <a:lstStyle/>
                    <a:p>
                      <a:pPr algn="l" rtl="0" fontAlgn="ctr"/>
                      <a:r>
                        <a:rPr lang="en-US" sz="1050" b="0" i="0" u="none" strike="noStrike">
                          <a:solidFill>
                            <a:srgbClr val="FFFFFF"/>
                          </a:solidFill>
                          <a:effectLst/>
                          <a:latin typeface="Calibri" panose="020F0502020204030204" pitchFamily="34" charset="0"/>
                        </a:rPr>
                        <a:t>Cool FM</a:t>
                      </a:r>
                    </a:p>
                  </a:txBody>
                  <a:tcPr marL="86400" marR="9525" marT="0" marB="0" anchor="ctr">
                    <a:lnR w="38100" cap="flat" cmpd="sng" algn="ctr">
                      <a:solidFill>
                        <a:schemeClr val="bg1"/>
                      </a:solidFill>
                      <a:prstDash val="solid"/>
                      <a:round/>
                      <a:headEnd type="none" w="med" len="med"/>
                      <a:tailEnd type="none" w="med" len="med"/>
                    </a:lnR>
                    <a:solidFill>
                      <a:schemeClr val="accent2"/>
                    </a:solidFill>
                  </a:tcPr>
                </a:tc>
                <a:tc>
                  <a:txBody>
                    <a:bodyPr/>
                    <a:lstStyle/>
                    <a:p>
                      <a:pPr algn="ctr" rtl="0" fontAlgn="ctr"/>
                      <a:r>
                        <a:rPr lang="en-US" sz="1000" b="0" i="0" u="none" strike="noStrike">
                          <a:solidFill>
                            <a:srgbClr val="38393A"/>
                          </a:solidFill>
                          <a:effectLst/>
                          <a:latin typeface="Calibri" panose="020F0502020204030204" pitchFamily="34" charset="0"/>
                        </a:rPr>
                        <a:t>18%</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ctr"/>
                      <a:r>
                        <a:rPr lang="en-US" sz="1000" b="0" i="0" u="none" strike="noStrike">
                          <a:solidFill>
                            <a:srgbClr val="38393A"/>
                          </a:solidFill>
                          <a:effectLst/>
                          <a:latin typeface="Calibri" panose="020F0502020204030204" pitchFamily="34" charset="0"/>
                        </a:rPr>
                        <a:t>21%</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ctr"/>
                      <a:r>
                        <a:rPr lang="en-US" sz="1000" b="0" i="0" u="none" strike="noStrike">
                          <a:solidFill>
                            <a:srgbClr val="38393A"/>
                          </a:solidFill>
                          <a:effectLst/>
                          <a:latin typeface="Calibri" panose="020F0502020204030204" pitchFamily="34" charset="0"/>
                        </a:rPr>
                        <a:t>20%</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ctr"/>
                      <a:r>
                        <a:rPr lang="en-US" sz="1000" b="0" i="0" u="none" strike="noStrike">
                          <a:solidFill>
                            <a:srgbClr val="38393A"/>
                          </a:solidFill>
                          <a:effectLst/>
                          <a:latin typeface="Calibri" panose="020F0502020204030204" pitchFamily="34" charset="0"/>
                        </a:rPr>
                        <a:t>18%</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6"/>
                  </a:ext>
                </a:extLst>
              </a:tr>
              <a:tr h="197312">
                <a:tc>
                  <a:txBody>
                    <a:bodyPr/>
                    <a:lstStyle/>
                    <a:p>
                      <a:pPr algn="l" rtl="0" fontAlgn="ctr"/>
                      <a:r>
                        <a:rPr lang="en-US" sz="1050" b="0" i="0" u="none" strike="noStrike">
                          <a:solidFill>
                            <a:srgbClr val="000000"/>
                          </a:solidFill>
                          <a:effectLst/>
                          <a:latin typeface="Calibri" panose="020F0502020204030204" pitchFamily="34" charset="0"/>
                        </a:rPr>
                        <a:t>BBC website/app</a:t>
                      </a:r>
                    </a:p>
                  </a:txBody>
                  <a:tcPr marL="86400" marR="9525" marT="0" marB="0" anchor="ctr">
                    <a:lnR w="38100" cap="flat" cmpd="sng" algn="ctr">
                      <a:solidFill>
                        <a:schemeClr val="bg1"/>
                      </a:solidFill>
                      <a:prstDash val="solid"/>
                      <a:round/>
                      <a:headEnd type="none" w="med" len="med"/>
                      <a:tailEnd type="none" w="med" len="med"/>
                    </a:lnR>
                    <a:solidFill>
                      <a:schemeClr val="accent5"/>
                    </a:solidFill>
                  </a:tcPr>
                </a:tc>
                <a:tc>
                  <a:txBody>
                    <a:bodyPr/>
                    <a:lstStyle/>
                    <a:p>
                      <a:pPr algn="ctr" rtl="0" fontAlgn="ctr"/>
                      <a:r>
                        <a:rPr lang="en-US" sz="1000" b="0" i="0" u="none" strike="noStrike">
                          <a:solidFill>
                            <a:srgbClr val="38393A"/>
                          </a:solidFill>
                          <a:effectLst/>
                          <a:latin typeface="Calibri" panose="020F0502020204030204" pitchFamily="34" charset="0"/>
                        </a:rPr>
                        <a:t>15%</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ctr"/>
                      <a:r>
                        <a:rPr lang="en-US" sz="1000" b="0" i="0" u="none" strike="noStrike">
                          <a:solidFill>
                            <a:srgbClr val="38393A"/>
                          </a:solidFill>
                          <a:effectLst/>
                          <a:latin typeface="Calibri" panose="020F0502020204030204" pitchFamily="34" charset="0"/>
                        </a:rPr>
                        <a:t>10%</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ctr"/>
                      <a:r>
                        <a:rPr lang="en-US" sz="1000" b="0" i="0" u="none" strike="noStrike" dirty="0">
                          <a:solidFill>
                            <a:srgbClr val="38393A"/>
                          </a:solidFill>
                          <a:effectLst/>
                          <a:latin typeface="Calibri" panose="020F0502020204030204" pitchFamily="34" charset="0"/>
                        </a:rPr>
                        <a:t>17%</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ctr"/>
                      <a:r>
                        <a:rPr lang="en-US" sz="1000" b="0" i="0" u="none" strike="noStrike">
                          <a:solidFill>
                            <a:srgbClr val="38393A"/>
                          </a:solidFill>
                          <a:effectLst/>
                          <a:latin typeface="Calibri" panose="020F0502020204030204" pitchFamily="34" charset="0"/>
                        </a:rPr>
                        <a:t>17%</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7"/>
                  </a:ext>
                </a:extLst>
              </a:tr>
              <a:tr h="197312">
                <a:tc>
                  <a:txBody>
                    <a:bodyPr/>
                    <a:lstStyle/>
                    <a:p>
                      <a:pPr algn="l" rtl="0" fontAlgn="ctr"/>
                      <a:r>
                        <a:rPr lang="en-US" sz="1050" b="0" i="0" u="none" strike="noStrike">
                          <a:solidFill>
                            <a:srgbClr val="FFFFFF"/>
                          </a:solidFill>
                          <a:effectLst/>
                          <a:latin typeface="Calibri" panose="020F0502020204030204" pitchFamily="34" charset="0"/>
                        </a:rPr>
                        <a:t>BBC Radio Ulster/Foyle</a:t>
                      </a:r>
                    </a:p>
                  </a:txBody>
                  <a:tcPr marL="86400" marR="9525" marT="0" marB="0" anchor="ctr">
                    <a:lnR w="38100" cap="flat" cmpd="sng" algn="ctr">
                      <a:solidFill>
                        <a:schemeClr val="bg1"/>
                      </a:solidFill>
                      <a:prstDash val="solid"/>
                      <a:round/>
                      <a:headEnd type="none" w="med" len="med"/>
                      <a:tailEnd type="none" w="med" len="med"/>
                    </a:lnR>
                    <a:solidFill>
                      <a:schemeClr val="accent2"/>
                    </a:solidFill>
                  </a:tcPr>
                </a:tc>
                <a:tc>
                  <a:txBody>
                    <a:bodyPr/>
                    <a:lstStyle/>
                    <a:p>
                      <a:pPr algn="ctr" rtl="0" fontAlgn="ctr"/>
                      <a:r>
                        <a:rPr lang="en-US" sz="1000" b="0" i="0" u="none" strike="noStrike">
                          <a:solidFill>
                            <a:srgbClr val="38393A"/>
                          </a:solidFill>
                          <a:effectLst/>
                          <a:latin typeface="Calibri" panose="020F0502020204030204" pitchFamily="34" charset="0"/>
                        </a:rPr>
                        <a:t>22%</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ctr"/>
                      <a:r>
                        <a:rPr lang="en-US" sz="1000" b="0" i="0" u="none" strike="noStrike">
                          <a:solidFill>
                            <a:srgbClr val="38393A"/>
                          </a:solidFill>
                          <a:effectLst/>
                          <a:latin typeface="Calibri" panose="020F0502020204030204" pitchFamily="34" charset="0"/>
                        </a:rPr>
                        <a:t>25%</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ctr"/>
                      <a:r>
                        <a:rPr lang="en-US" sz="1000" b="0" i="0" u="none" strike="noStrike">
                          <a:solidFill>
                            <a:srgbClr val="38393A"/>
                          </a:solidFill>
                          <a:effectLst/>
                          <a:latin typeface="Calibri" panose="020F0502020204030204" pitchFamily="34" charset="0"/>
                        </a:rPr>
                        <a:t>18%</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ctr"/>
                      <a:r>
                        <a:rPr lang="en-US" sz="1000" b="0" i="0" u="none" strike="noStrike">
                          <a:solidFill>
                            <a:srgbClr val="38393A"/>
                          </a:solidFill>
                          <a:effectLst/>
                          <a:latin typeface="Calibri" panose="020F0502020204030204" pitchFamily="34" charset="0"/>
                        </a:rPr>
                        <a:t>16%</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8"/>
                  </a:ext>
                </a:extLst>
              </a:tr>
              <a:tr h="197312">
                <a:tc>
                  <a:txBody>
                    <a:bodyPr/>
                    <a:lstStyle/>
                    <a:p>
                      <a:pPr algn="l" rtl="0" fontAlgn="ctr"/>
                      <a:r>
                        <a:rPr lang="en-US" sz="1050" b="0" i="0" u="none" strike="noStrike">
                          <a:solidFill>
                            <a:srgbClr val="FFFFFF"/>
                          </a:solidFill>
                          <a:effectLst/>
                          <a:latin typeface="Calibri" panose="020F0502020204030204" pitchFamily="34" charset="0"/>
                        </a:rPr>
                        <a:t>Channel 4</a:t>
                      </a:r>
                    </a:p>
                  </a:txBody>
                  <a:tcPr marL="864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rtl="0" fontAlgn="ctr"/>
                      <a:r>
                        <a:rPr lang="en-US" sz="1000" b="0" i="0" u="none" strike="noStrike">
                          <a:solidFill>
                            <a:srgbClr val="38393A"/>
                          </a:solidFill>
                          <a:effectLst/>
                          <a:latin typeface="Calibri" panose="020F0502020204030204" pitchFamily="34" charset="0"/>
                        </a:rPr>
                        <a:t>12%</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ctr"/>
                      <a:r>
                        <a:rPr lang="en-US" sz="1000" b="0" i="0" u="none" strike="noStrike">
                          <a:solidFill>
                            <a:srgbClr val="38393A"/>
                          </a:solidFill>
                          <a:effectLst/>
                          <a:latin typeface="Calibri" panose="020F0502020204030204" pitchFamily="34" charset="0"/>
                        </a:rPr>
                        <a:t>16%</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ctr"/>
                      <a:r>
                        <a:rPr lang="en-US" sz="1000" b="0" i="0" u="none" strike="noStrike">
                          <a:solidFill>
                            <a:srgbClr val="38393A"/>
                          </a:solidFill>
                          <a:effectLst/>
                          <a:latin typeface="Calibri" panose="020F0502020204030204" pitchFamily="34" charset="0"/>
                        </a:rPr>
                        <a:t>13%</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ctr"/>
                      <a:r>
                        <a:rPr lang="en-US" sz="1000" b="0" i="0" u="none" strike="noStrike">
                          <a:solidFill>
                            <a:srgbClr val="38393A"/>
                          </a:solidFill>
                          <a:effectLst/>
                          <a:latin typeface="Calibri" panose="020F0502020204030204" pitchFamily="34" charset="0"/>
                        </a:rPr>
                        <a:t>16%</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031654830"/>
                  </a:ext>
                </a:extLst>
              </a:tr>
              <a:tr h="197312">
                <a:tc>
                  <a:txBody>
                    <a:bodyPr/>
                    <a:lstStyle/>
                    <a:p>
                      <a:pPr algn="l" rtl="0" fontAlgn="ctr"/>
                      <a:r>
                        <a:rPr lang="en-US" sz="1050" b="0" i="0" u="none" strike="noStrike">
                          <a:solidFill>
                            <a:srgbClr val="FFFFFF"/>
                          </a:solidFill>
                          <a:effectLst/>
                          <a:latin typeface="Calibri" panose="020F0502020204030204" pitchFamily="34" charset="0"/>
                        </a:rPr>
                        <a:t>BBC News Channel</a:t>
                      </a:r>
                    </a:p>
                  </a:txBody>
                  <a:tcPr marL="864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rtl="0" fontAlgn="ctr"/>
                      <a:r>
                        <a:rPr lang="en-US" sz="1000" b="0" i="0" u="none" strike="noStrike">
                          <a:solidFill>
                            <a:srgbClr val="38393A"/>
                          </a:solidFill>
                          <a:effectLst/>
                          <a:latin typeface="Calibri" panose="020F0502020204030204" pitchFamily="34" charset="0"/>
                        </a:rPr>
                        <a:t>11%</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ctr"/>
                      <a:r>
                        <a:rPr lang="en-US" sz="1000" b="0" i="0" u="none" strike="noStrike">
                          <a:solidFill>
                            <a:srgbClr val="38393A"/>
                          </a:solidFill>
                          <a:effectLst/>
                          <a:latin typeface="Calibri" panose="020F0502020204030204" pitchFamily="34" charset="0"/>
                        </a:rPr>
                        <a:t>16%</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ctr"/>
                      <a:r>
                        <a:rPr lang="en-US" sz="1000" b="0" i="0" u="none" strike="noStrike">
                          <a:solidFill>
                            <a:srgbClr val="38393A"/>
                          </a:solidFill>
                          <a:effectLst/>
                          <a:latin typeface="Calibri" panose="020F0502020204030204" pitchFamily="34" charset="0"/>
                        </a:rPr>
                        <a:t>14%</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ctr"/>
                      <a:r>
                        <a:rPr lang="en-US" sz="1000" b="0" i="0" u="none" strike="noStrike">
                          <a:solidFill>
                            <a:srgbClr val="38393A"/>
                          </a:solidFill>
                          <a:effectLst/>
                          <a:latin typeface="Calibri" panose="020F0502020204030204" pitchFamily="34" charset="0"/>
                        </a:rPr>
                        <a:t>15%</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9"/>
                  </a:ext>
                </a:extLst>
              </a:tr>
              <a:tr h="197312">
                <a:tc>
                  <a:txBody>
                    <a:bodyPr/>
                    <a:lstStyle/>
                    <a:p>
                      <a:pPr algn="l" rtl="0" fontAlgn="ctr"/>
                      <a:r>
                        <a:rPr lang="en-US" sz="1050" b="0" i="0" u="none" strike="noStrike">
                          <a:solidFill>
                            <a:srgbClr val="FFFFFF"/>
                          </a:solidFill>
                          <a:effectLst/>
                          <a:latin typeface="Calibri" panose="020F0502020204030204" pitchFamily="34" charset="0"/>
                        </a:rPr>
                        <a:t>Instagram </a:t>
                      </a:r>
                    </a:p>
                  </a:txBody>
                  <a:tcPr marL="86400" marR="9525" marT="0" marB="0" anchor="ctr">
                    <a:lnR w="38100" cap="flat" cmpd="sng" algn="ctr">
                      <a:solidFill>
                        <a:schemeClr val="bg1"/>
                      </a:solidFill>
                      <a:prstDash val="solid"/>
                      <a:round/>
                      <a:headEnd type="none" w="med" len="med"/>
                      <a:tailEnd type="none" w="med" len="med"/>
                    </a:lnR>
                    <a:solidFill>
                      <a:schemeClr val="accent4">
                        <a:lumMod val="75000"/>
                      </a:schemeClr>
                    </a:solidFill>
                  </a:tcPr>
                </a:tc>
                <a:tc>
                  <a:txBody>
                    <a:bodyPr/>
                    <a:lstStyle/>
                    <a:p>
                      <a:pPr algn="ctr" rtl="0" fontAlgn="ctr"/>
                      <a:r>
                        <a:rPr lang="en-US" sz="1000" b="0" i="0" u="none" strike="noStrike">
                          <a:solidFill>
                            <a:srgbClr val="38393A"/>
                          </a:solidFill>
                          <a:effectLst/>
                          <a:latin typeface="Calibri" panose="020F0502020204030204" pitchFamily="34" charset="0"/>
                        </a:rPr>
                        <a:t>6%</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ctr"/>
                      <a:r>
                        <a:rPr lang="en-US" sz="1000" b="0" i="0" u="none" strike="noStrike">
                          <a:solidFill>
                            <a:srgbClr val="38393A"/>
                          </a:solidFill>
                          <a:effectLst/>
                          <a:latin typeface="Calibri" panose="020F0502020204030204" pitchFamily="34" charset="0"/>
                        </a:rPr>
                        <a:t>6%</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ctr"/>
                      <a:r>
                        <a:rPr lang="en-US" sz="1000" b="0" i="0" u="none" strike="noStrike">
                          <a:solidFill>
                            <a:srgbClr val="38393A"/>
                          </a:solidFill>
                          <a:effectLst/>
                          <a:latin typeface="Calibri" panose="020F0502020204030204" pitchFamily="34" charset="0"/>
                        </a:rPr>
                        <a:t>11%</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ctr"/>
                      <a:r>
                        <a:rPr lang="en-US" sz="1000" b="0" i="0" u="none" strike="noStrike">
                          <a:solidFill>
                            <a:srgbClr val="38393A"/>
                          </a:solidFill>
                          <a:effectLst/>
                          <a:latin typeface="Calibri" panose="020F0502020204030204" pitchFamily="34" charset="0"/>
                        </a:rPr>
                        <a:t>13%</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10"/>
                  </a:ext>
                </a:extLst>
              </a:tr>
              <a:tr h="197312">
                <a:tc>
                  <a:txBody>
                    <a:bodyPr/>
                    <a:lstStyle/>
                    <a:p>
                      <a:pPr algn="l" rtl="0" fontAlgn="ctr"/>
                      <a:r>
                        <a:rPr lang="en-US" sz="1050" b="0" i="0" u="none" strike="noStrike">
                          <a:solidFill>
                            <a:srgbClr val="FFFFFF"/>
                          </a:solidFill>
                          <a:effectLst/>
                          <a:latin typeface="Calibri" panose="020F0502020204030204" pitchFamily="34" charset="0"/>
                        </a:rPr>
                        <a:t>Twitter</a:t>
                      </a:r>
                    </a:p>
                  </a:txBody>
                  <a:tcPr marL="86400" marR="9525" marT="0" marB="0" anchor="ctr">
                    <a:lnR w="38100" cap="flat" cmpd="sng" algn="ctr">
                      <a:solidFill>
                        <a:schemeClr val="bg1"/>
                      </a:solidFill>
                      <a:prstDash val="solid"/>
                      <a:round/>
                      <a:headEnd type="none" w="med" len="med"/>
                      <a:tailEnd type="none" w="med" len="med"/>
                    </a:lnR>
                    <a:solidFill>
                      <a:schemeClr val="accent4">
                        <a:lumMod val="75000"/>
                      </a:schemeClr>
                    </a:solidFill>
                  </a:tcPr>
                </a:tc>
                <a:tc>
                  <a:txBody>
                    <a:bodyPr/>
                    <a:lstStyle/>
                    <a:p>
                      <a:pPr algn="ctr" rtl="0" fontAlgn="ctr"/>
                      <a:r>
                        <a:rPr lang="en-US" sz="1000" b="0" i="0" u="none" strike="noStrike">
                          <a:solidFill>
                            <a:srgbClr val="38393A"/>
                          </a:solidFill>
                          <a:effectLst/>
                          <a:latin typeface="Calibri" panose="020F0502020204030204" pitchFamily="34" charset="0"/>
                        </a:rPr>
                        <a:t>11%</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ctr"/>
                      <a:r>
                        <a:rPr lang="en-US" sz="1000" b="0" i="0" u="none" strike="noStrike">
                          <a:solidFill>
                            <a:srgbClr val="38393A"/>
                          </a:solidFill>
                          <a:effectLst/>
                          <a:latin typeface="Calibri" panose="020F0502020204030204" pitchFamily="34" charset="0"/>
                        </a:rPr>
                        <a:t>13%</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ctr"/>
                      <a:r>
                        <a:rPr lang="en-US" sz="1000" b="0" i="0" u="none" strike="noStrike">
                          <a:solidFill>
                            <a:srgbClr val="38393A"/>
                          </a:solidFill>
                          <a:effectLst/>
                          <a:latin typeface="Calibri" panose="020F0502020204030204" pitchFamily="34" charset="0"/>
                        </a:rPr>
                        <a:t>17%</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ctr"/>
                      <a:r>
                        <a:rPr lang="en-US" sz="1000" b="0" i="0" u="none" strike="noStrike">
                          <a:solidFill>
                            <a:srgbClr val="38393A"/>
                          </a:solidFill>
                          <a:effectLst/>
                          <a:latin typeface="Calibri" panose="020F0502020204030204" pitchFamily="34" charset="0"/>
                        </a:rPr>
                        <a:t>13%</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11"/>
                  </a:ext>
                </a:extLst>
              </a:tr>
              <a:tr h="197312">
                <a:tc>
                  <a:txBody>
                    <a:bodyPr/>
                    <a:lstStyle/>
                    <a:p>
                      <a:pPr algn="l" rtl="0" fontAlgn="ctr"/>
                      <a:r>
                        <a:rPr lang="en-US" sz="1050" b="0" i="0" u="none" strike="noStrike">
                          <a:solidFill>
                            <a:srgbClr val="FFFFFF"/>
                          </a:solidFill>
                          <a:effectLst/>
                          <a:latin typeface="Calibri" panose="020F0502020204030204" pitchFamily="34" charset="0"/>
                        </a:rPr>
                        <a:t>WhatsApp </a:t>
                      </a:r>
                    </a:p>
                  </a:txBody>
                  <a:tcPr marL="86400" marR="9525" marT="0" marB="0" anchor="ctr">
                    <a:lnR w="38100" cap="flat" cmpd="sng" algn="ctr">
                      <a:solidFill>
                        <a:schemeClr val="bg1"/>
                      </a:solidFill>
                      <a:prstDash val="solid"/>
                      <a:round/>
                      <a:headEnd type="none" w="med" len="med"/>
                      <a:tailEnd type="none" w="med" len="med"/>
                    </a:lnR>
                    <a:solidFill>
                      <a:schemeClr val="accent4">
                        <a:lumMod val="75000"/>
                      </a:schemeClr>
                    </a:solidFill>
                  </a:tcPr>
                </a:tc>
                <a:tc>
                  <a:txBody>
                    <a:bodyPr/>
                    <a:lstStyle/>
                    <a:p>
                      <a:pPr algn="ctr" rtl="0" fontAlgn="ctr"/>
                      <a:r>
                        <a:rPr lang="en-US" sz="1000" b="0" i="0" u="none" strike="noStrike">
                          <a:solidFill>
                            <a:srgbClr val="38393A"/>
                          </a:solidFill>
                          <a:effectLst/>
                          <a:latin typeface="Calibri" panose="020F0502020204030204" pitchFamily="34" charset="0"/>
                        </a:rPr>
                        <a:t>9%</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ctr"/>
                      <a:r>
                        <a:rPr lang="en-US" sz="1000" b="0" i="0" u="none" strike="noStrike">
                          <a:solidFill>
                            <a:srgbClr val="38393A"/>
                          </a:solidFill>
                          <a:effectLst/>
                          <a:latin typeface="Calibri" panose="020F0502020204030204" pitchFamily="34" charset="0"/>
                        </a:rPr>
                        <a:t>11%</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ctr"/>
                      <a:r>
                        <a:rPr lang="en-US" sz="1000" b="0" i="0" u="none" strike="noStrike">
                          <a:solidFill>
                            <a:srgbClr val="38393A"/>
                          </a:solidFill>
                          <a:effectLst/>
                          <a:latin typeface="Calibri" panose="020F0502020204030204" pitchFamily="34" charset="0"/>
                        </a:rPr>
                        <a:t>13%</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ctr"/>
                      <a:r>
                        <a:rPr lang="en-US" sz="1000" b="0" i="0" u="none" strike="noStrike">
                          <a:solidFill>
                            <a:srgbClr val="38393A"/>
                          </a:solidFill>
                          <a:effectLst/>
                          <a:latin typeface="Calibri" panose="020F0502020204030204" pitchFamily="34" charset="0"/>
                        </a:rPr>
                        <a:t>13%</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12"/>
                  </a:ext>
                </a:extLst>
              </a:tr>
              <a:tr h="197312">
                <a:tc>
                  <a:txBody>
                    <a:bodyPr/>
                    <a:lstStyle/>
                    <a:p>
                      <a:pPr algn="l" rtl="0" fontAlgn="ctr"/>
                      <a:r>
                        <a:rPr lang="en-US" sz="1050" b="0" i="0" u="none" strike="noStrike" dirty="0">
                          <a:solidFill>
                            <a:srgbClr val="FFFFFF"/>
                          </a:solidFill>
                          <a:effectLst/>
                          <a:latin typeface="Calibri" panose="020F0502020204030204" pitchFamily="34" charset="0"/>
                        </a:rPr>
                        <a:t>BBC Radio 1</a:t>
                      </a:r>
                    </a:p>
                  </a:txBody>
                  <a:tcPr marL="86400" marR="9525" marT="0" marB="0" anchor="ctr">
                    <a:lnR w="38100" cap="flat" cmpd="sng" algn="ctr">
                      <a:solidFill>
                        <a:schemeClr val="bg1"/>
                      </a:solidFill>
                      <a:prstDash val="solid"/>
                      <a:round/>
                      <a:headEnd type="none" w="med" len="med"/>
                      <a:tailEnd type="none" w="med" len="med"/>
                    </a:lnR>
                    <a:solidFill>
                      <a:schemeClr val="accent2"/>
                    </a:solidFill>
                  </a:tcPr>
                </a:tc>
                <a:tc>
                  <a:txBody>
                    <a:bodyPr/>
                    <a:lstStyle/>
                    <a:p>
                      <a:pPr algn="ctr" rtl="0" fontAlgn="ctr"/>
                      <a:r>
                        <a:rPr lang="en-US" sz="1000" b="0" i="0" u="none" strike="noStrike">
                          <a:solidFill>
                            <a:srgbClr val="38393A"/>
                          </a:solidFill>
                          <a:effectLst/>
                          <a:latin typeface="Calibri" panose="020F0502020204030204" pitchFamily="34" charset="0"/>
                        </a:rPr>
                        <a:t>12%</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ctr"/>
                      <a:r>
                        <a:rPr lang="en-US" sz="1000" b="0" i="0" u="none" strike="noStrike">
                          <a:solidFill>
                            <a:srgbClr val="38393A"/>
                          </a:solidFill>
                          <a:effectLst/>
                          <a:latin typeface="Calibri" panose="020F0502020204030204" pitchFamily="34" charset="0"/>
                        </a:rPr>
                        <a:t>15%</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ctr"/>
                      <a:r>
                        <a:rPr lang="en-US" sz="1000" b="0" i="0" u="none" strike="noStrike">
                          <a:solidFill>
                            <a:srgbClr val="38393A"/>
                          </a:solidFill>
                          <a:effectLst/>
                          <a:latin typeface="Calibri" panose="020F0502020204030204" pitchFamily="34" charset="0"/>
                        </a:rPr>
                        <a:t>8%</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ctr"/>
                      <a:r>
                        <a:rPr lang="en-US" sz="1000" b="0" i="0" u="none" strike="noStrike">
                          <a:solidFill>
                            <a:srgbClr val="38393A"/>
                          </a:solidFill>
                          <a:effectLst/>
                          <a:latin typeface="Calibri" panose="020F0502020204030204" pitchFamily="34" charset="0"/>
                        </a:rPr>
                        <a:t>13%</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13"/>
                  </a:ext>
                </a:extLst>
              </a:tr>
              <a:tr h="197312">
                <a:tc>
                  <a:txBody>
                    <a:bodyPr/>
                    <a:lstStyle/>
                    <a:p>
                      <a:pPr algn="l" rtl="0" fontAlgn="ctr"/>
                      <a:r>
                        <a:rPr lang="en-US" sz="1050" b="0" i="0" u="none" strike="noStrike" kern="1200" dirty="0">
                          <a:solidFill>
                            <a:srgbClr val="000000"/>
                          </a:solidFill>
                          <a:effectLst/>
                          <a:latin typeface="Calibri" panose="020F0502020204030204" pitchFamily="34" charset="0"/>
                          <a:ea typeface="+mn-ea"/>
                          <a:cs typeface="+mn-cs"/>
                        </a:rPr>
                        <a:t>Belfast Telegraph/Sunday Life***</a:t>
                      </a:r>
                    </a:p>
                  </a:txBody>
                  <a:tcPr marL="86400" marR="9525"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rtl="0" fontAlgn="ctr"/>
                      <a:r>
                        <a:rPr lang="en-US" sz="1000" b="0" i="0" u="none" strike="noStrike" dirty="0">
                          <a:solidFill>
                            <a:srgbClr val="38393A"/>
                          </a:solidFill>
                          <a:effectLst/>
                          <a:latin typeface="Calibri" panose="020F0502020204030204" pitchFamily="34" charset="0"/>
                        </a:rPr>
                        <a:t>-</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ctr"/>
                      <a:r>
                        <a:rPr lang="en-US" sz="1000" b="0" i="0" u="none" strike="noStrike" dirty="0">
                          <a:solidFill>
                            <a:srgbClr val="38393A"/>
                          </a:solidFill>
                          <a:effectLst/>
                          <a:latin typeface="Calibri" panose="020F0502020204030204" pitchFamily="34" charset="0"/>
                        </a:rPr>
                        <a:t>-</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ctr"/>
                      <a:r>
                        <a:rPr lang="en-US" sz="1000" b="0" i="0" u="none" strike="noStrike" dirty="0">
                          <a:solidFill>
                            <a:srgbClr val="38393A"/>
                          </a:solidFill>
                          <a:effectLst/>
                          <a:latin typeface="Calibri" panose="020F0502020204030204" pitchFamily="34" charset="0"/>
                        </a:rPr>
                        <a:t>-</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ctr"/>
                      <a:r>
                        <a:rPr lang="en-US" sz="1000" b="0" i="0" u="none" strike="noStrike" dirty="0">
                          <a:solidFill>
                            <a:srgbClr val="38393A"/>
                          </a:solidFill>
                          <a:effectLst/>
                          <a:latin typeface="Calibri" panose="020F0502020204030204" pitchFamily="34" charset="0"/>
                        </a:rPr>
                        <a:t>11%</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000599610"/>
                  </a:ext>
                </a:extLst>
              </a:tr>
              <a:tr h="197312">
                <a:tc>
                  <a:txBody>
                    <a:bodyPr/>
                    <a:lstStyle/>
                    <a:p>
                      <a:pPr algn="l" rtl="0" fontAlgn="ctr"/>
                      <a:r>
                        <a:rPr lang="en-US" sz="1050" b="0" i="0" u="none" strike="noStrike" dirty="0">
                          <a:solidFill>
                            <a:srgbClr val="FFFFFF"/>
                          </a:solidFill>
                          <a:effectLst/>
                          <a:latin typeface="Calibri" panose="020F0502020204030204" pitchFamily="34" charset="0"/>
                        </a:rPr>
                        <a:t>BBC Two</a:t>
                      </a:r>
                    </a:p>
                  </a:txBody>
                  <a:tcPr marL="864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rtl="0" fontAlgn="ctr"/>
                      <a:r>
                        <a:rPr lang="en-US" sz="1000" b="0" i="0" u="none" strike="noStrike">
                          <a:solidFill>
                            <a:srgbClr val="38393A"/>
                          </a:solidFill>
                          <a:effectLst/>
                          <a:latin typeface="Calibri" panose="020F0502020204030204" pitchFamily="34" charset="0"/>
                        </a:rPr>
                        <a:t>5%</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ctr"/>
                      <a:r>
                        <a:rPr lang="en-US" sz="1000" b="0" i="0" u="none" strike="noStrike">
                          <a:solidFill>
                            <a:srgbClr val="38393A"/>
                          </a:solidFill>
                          <a:effectLst/>
                          <a:latin typeface="Calibri" panose="020F0502020204030204" pitchFamily="34" charset="0"/>
                        </a:rPr>
                        <a:t>6%</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ctr"/>
                      <a:r>
                        <a:rPr lang="en-US" sz="1000" b="0" i="0" u="none" strike="noStrike">
                          <a:solidFill>
                            <a:srgbClr val="38393A"/>
                          </a:solidFill>
                          <a:effectLst/>
                          <a:latin typeface="Calibri" panose="020F0502020204030204" pitchFamily="34" charset="0"/>
                        </a:rPr>
                        <a:t>6%</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ctr"/>
                      <a:r>
                        <a:rPr lang="en-US" sz="1000" b="0" i="0" u="none" strike="noStrike">
                          <a:solidFill>
                            <a:srgbClr val="38393A"/>
                          </a:solidFill>
                          <a:effectLst/>
                          <a:latin typeface="Calibri" panose="020F0502020204030204" pitchFamily="34" charset="0"/>
                        </a:rPr>
                        <a:t>11%</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433641605"/>
                  </a:ext>
                </a:extLst>
              </a:tr>
              <a:tr h="197312">
                <a:tc>
                  <a:txBody>
                    <a:bodyPr/>
                    <a:lstStyle/>
                    <a:p>
                      <a:pPr algn="l" rtl="0" fontAlgn="ctr"/>
                      <a:r>
                        <a:rPr lang="en-CA" sz="1050" b="0" i="0" u="none" strike="noStrike" dirty="0">
                          <a:solidFill>
                            <a:srgbClr val="000000"/>
                          </a:solidFill>
                          <a:effectLst/>
                          <a:latin typeface="Calibri" panose="020F0502020204030204" pitchFamily="34" charset="0"/>
                        </a:rPr>
                        <a:t>Daily Mail/Mail on Sunday</a:t>
                      </a:r>
                    </a:p>
                  </a:txBody>
                  <a:tcPr marL="86400" marR="9525"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rtl="0" fontAlgn="ctr"/>
                      <a:r>
                        <a:rPr lang="en-US" sz="1000" b="0" i="0" u="none" strike="noStrike">
                          <a:solidFill>
                            <a:srgbClr val="38393A"/>
                          </a:solidFill>
                          <a:effectLst/>
                          <a:latin typeface="Calibri" panose="020F0502020204030204" pitchFamily="34" charset="0"/>
                        </a:rPr>
                        <a:t>11%</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ctr"/>
                      <a:r>
                        <a:rPr lang="en-US" sz="1000" b="0" i="0" u="none" strike="noStrike">
                          <a:solidFill>
                            <a:srgbClr val="38393A"/>
                          </a:solidFill>
                          <a:effectLst/>
                          <a:latin typeface="Calibri" panose="020F0502020204030204" pitchFamily="34" charset="0"/>
                        </a:rPr>
                        <a:t>13%</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ctr"/>
                      <a:r>
                        <a:rPr lang="en-US" sz="1000" b="0" i="0" u="none" strike="noStrike">
                          <a:solidFill>
                            <a:srgbClr val="38393A"/>
                          </a:solidFill>
                          <a:effectLst/>
                          <a:latin typeface="Calibri" panose="020F0502020204030204" pitchFamily="34" charset="0"/>
                        </a:rPr>
                        <a:t>8%</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ctr"/>
                      <a:r>
                        <a:rPr lang="en-US" sz="1000" b="0" i="0" u="none" strike="noStrike">
                          <a:solidFill>
                            <a:srgbClr val="38393A"/>
                          </a:solidFill>
                          <a:effectLst/>
                          <a:latin typeface="Calibri" panose="020F0502020204030204" pitchFamily="34" charset="0"/>
                        </a:rPr>
                        <a:t>10%</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20499600"/>
                  </a:ext>
                </a:extLst>
              </a:tr>
              <a:tr h="197312">
                <a:tc>
                  <a:txBody>
                    <a:bodyPr/>
                    <a:lstStyle/>
                    <a:p>
                      <a:pPr algn="l" rtl="0" fontAlgn="ctr"/>
                      <a:r>
                        <a:rPr lang="en-US" sz="1050" b="0" i="0" u="none" strike="noStrike" dirty="0">
                          <a:solidFill>
                            <a:srgbClr val="FFFFFF"/>
                          </a:solidFill>
                          <a:effectLst/>
                          <a:latin typeface="Calibri" panose="020F0502020204030204" pitchFamily="34" charset="0"/>
                        </a:rPr>
                        <a:t>U105**</a:t>
                      </a:r>
                    </a:p>
                  </a:txBody>
                  <a:tcPr marL="86400" marR="9525" marT="0" marB="0" anchor="ctr">
                    <a:lnR w="38100" cap="flat" cmpd="sng" algn="ctr">
                      <a:solidFill>
                        <a:schemeClr val="bg1"/>
                      </a:solidFill>
                      <a:prstDash val="solid"/>
                      <a:round/>
                      <a:headEnd type="none" w="med" len="med"/>
                      <a:tailEnd type="none" w="med" len="med"/>
                    </a:lnR>
                    <a:solidFill>
                      <a:schemeClr val="accent2"/>
                    </a:solidFill>
                  </a:tcPr>
                </a:tc>
                <a:tc>
                  <a:txBody>
                    <a:bodyPr/>
                    <a:lstStyle/>
                    <a:p>
                      <a:pPr algn="ctr" rtl="0" fontAlgn="ctr"/>
                      <a:r>
                        <a:rPr lang="en-US" sz="1000" b="0" i="0" u="none" strike="noStrike">
                          <a:solidFill>
                            <a:srgbClr val="38393A"/>
                          </a:solidFill>
                          <a:effectLst/>
                          <a:latin typeface="Calibri" panose="020F0502020204030204" pitchFamily="34" charset="0"/>
                        </a:rPr>
                        <a:t> -</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ctr"/>
                      <a:r>
                        <a:rPr lang="en-US" sz="1000" b="0" i="0" u="none" strike="noStrike">
                          <a:solidFill>
                            <a:srgbClr val="38393A"/>
                          </a:solidFill>
                          <a:effectLst/>
                          <a:latin typeface="Calibri" panose="020F0502020204030204" pitchFamily="34" charset="0"/>
                        </a:rPr>
                        <a:t>-</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ctr"/>
                      <a:r>
                        <a:rPr lang="en-US" sz="1000" b="0" i="0" u="none" strike="noStrike">
                          <a:solidFill>
                            <a:srgbClr val="38393A"/>
                          </a:solidFill>
                          <a:effectLst/>
                          <a:latin typeface="Calibri" panose="020F0502020204030204" pitchFamily="34" charset="0"/>
                        </a:rPr>
                        <a:t>-</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ctr"/>
                      <a:r>
                        <a:rPr lang="en-US" sz="1000" b="0" i="0" u="none" strike="noStrike">
                          <a:solidFill>
                            <a:srgbClr val="38393A"/>
                          </a:solidFill>
                          <a:effectLst/>
                          <a:latin typeface="Calibri" panose="020F0502020204030204" pitchFamily="34" charset="0"/>
                        </a:rPr>
                        <a:t>10%</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15"/>
                  </a:ext>
                </a:extLst>
              </a:tr>
              <a:tr h="197312">
                <a:tc>
                  <a:txBody>
                    <a:bodyPr/>
                    <a:lstStyle/>
                    <a:p>
                      <a:pPr algn="l" rtl="0" fontAlgn="ctr"/>
                      <a:r>
                        <a:rPr lang="en-US" sz="1050" b="0" i="0" u="none" strike="noStrike" dirty="0">
                          <a:solidFill>
                            <a:srgbClr val="000000"/>
                          </a:solidFill>
                          <a:effectLst/>
                          <a:latin typeface="Calibri" panose="020F0502020204030204" pitchFamily="34" charset="0"/>
                        </a:rPr>
                        <a:t>Daily/Sunday Mirror</a:t>
                      </a:r>
                    </a:p>
                  </a:txBody>
                  <a:tcPr marL="86400" marR="9525"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rtl="0" fontAlgn="ctr"/>
                      <a:r>
                        <a:rPr lang="en-US" sz="1000" b="0" i="0" u="none" strike="noStrike">
                          <a:solidFill>
                            <a:srgbClr val="38393A"/>
                          </a:solidFill>
                          <a:effectLst/>
                          <a:latin typeface="Calibri" panose="020F0502020204030204" pitchFamily="34" charset="0"/>
                        </a:rPr>
                        <a:t>5%</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ctr"/>
                      <a:r>
                        <a:rPr lang="en-US" sz="1000" b="0" i="0" u="none" strike="noStrike">
                          <a:solidFill>
                            <a:srgbClr val="38393A"/>
                          </a:solidFill>
                          <a:effectLst/>
                          <a:latin typeface="Calibri" panose="020F0502020204030204" pitchFamily="34" charset="0"/>
                        </a:rPr>
                        <a:t>8%</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ctr"/>
                      <a:r>
                        <a:rPr lang="en-US" sz="1000" b="0" i="0" u="none" strike="noStrike">
                          <a:solidFill>
                            <a:srgbClr val="38393A"/>
                          </a:solidFill>
                          <a:effectLst/>
                          <a:latin typeface="Calibri" panose="020F0502020204030204" pitchFamily="34" charset="0"/>
                        </a:rPr>
                        <a:t>8%</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ctr"/>
                      <a:r>
                        <a:rPr lang="en-US" sz="1000" b="0" i="0" u="none" strike="noStrike">
                          <a:solidFill>
                            <a:srgbClr val="38393A"/>
                          </a:solidFill>
                          <a:effectLst/>
                          <a:latin typeface="Calibri" panose="020F0502020204030204" pitchFamily="34" charset="0"/>
                        </a:rPr>
                        <a:t>10%</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16"/>
                  </a:ext>
                </a:extLst>
              </a:tr>
              <a:tr h="197312">
                <a:tc>
                  <a:txBody>
                    <a:bodyPr/>
                    <a:lstStyle/>
                    <a:p>
                      <a:pPr algn="l" rtl="0" fontAlgn="ctr"/>
                      <a:r>
                        <a:rPr lang="en-US" sz="1050" b="0" i="0" u="none" strike="noStrike" dirty="0">
                          <a:solidFill>
                            <a:srgbClr val="000000"/>
                          </a:solidFill>
                          <a:effectLst/>
                          <a:latin typeface="Calibri" panose="020F0502020204030204" pitchFamily="34" charset="0"/>
                        </a:rPr>
                        <a:t>Google (search engine)</a:t>
                      </a:r>
                    </a:p>
                  </a:txBody>
                  <a:tcPr marL="86400" marR="9525" marT="0" marB="0" anchor="ctr">
                    <a:lnR w="38100" cap="flat" cmpd="sng" algn="ctr">
                      <a:solidFill>
                        <a:schemeClr val="bg1"/>
                      </a:solidFill>
                      <a:prstDash val="solid"/>
                      <a:round/>
                      <a:headEnd type="none" w="med" len="med"/>
                      <a:tailEnd type="none" w="med" len="med"/>
                    </a:lnR>
                    <a:solidFill>
                      <a:schemeClr val="accent5"/>
                    </a:solidFill>
                  </a:tcPr>
                </a:tc>
                <a:tc>
                  <a:txBody>
                    <a:bodyPr/>
                    <a:lstStyle/>
                    <a:p>
                      <a:pPr algn="ctr" rtl="0" fontAlgn="ctr"/>
                      <a:r>
                        <a:rPr lang="en-US" sz="1000" b="0" i="0" u="none" strike="noStrike">
                          <a:solidFill>
                            <a:srgbClr val="38393A"/>
                          </a:solidFill>
                          <a:effectLst/>
                          <a:latin typeface="Calibri" panose="020F0502020204030204" pitchFamily="34" charset="0"/>
                        </a:rPr>
                        <a:t>10%</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ctr"/>
                      <a:r>
                        <a:rPr lang="en-US" sz="1000" b="0" i="0" u="none" strike="noStrike">
                          <a:solidFill>
                            <a:srgbClr val="38393A"/>
                          </a:solidFill>
                          <a:effectLst/>
                          <a:latin typeface="Calibri" panose="020F0502020204030204" pitchFamily="34" charset="0"/>
                        </a:rPr>
                        <a:t>8%</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ctr"/>
                      <a:r>
                        <a:rPr lang="en-US" sz="1000" b="0" i="0" u="none" strike="noStrike">
                          <a:solidFill>
                            <a:srgbClr val="38393A"/>
                          </a:solidFill>
                          <a:effectLst/>
                          <a:latin typeface="Calibri" panose="020F0502020204030204" pitchFamily="34" charset="0"/>
                        </a:rPr>
                        <a:t>13%</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ctr"/>
                      <a:r>
                        <a:rPr lang="en-US" sz="1000" b="0" i="0" u="none" strike="noStrike">
                          <a:solidFill>
                            <a:srgbClr val="38393A"/>
                          </a:solidFill>
                          <a:effectLst/>
                          <a:latin typeface="Calibri" panose="020F0502020204030204" pitchFamily="34" charset="0"/>
                        </a:rPr>
                        <a:t>8%</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17"/>
                  </a:ext>
                </a:extLst>
              </a:tr>
              <a:tr h="197312">
                <a:tc>
                  <a:txBody>
                    <a:bodyPr/>
                    <a:lstStyle/>
                    <a:p>
                      <a:pPr algn="l" rtl="0" fontAlgn="ctr">
                        <a:lnSpc>
                          <a:spcPct val="90000"/>
                        </a:lnSpc>
                      </a:pPr>
                      <a:r>
                        <a:rPr lang="en-CA" sz="1000" b="0" i="0" u="none" strike="noStrike" dirty="0">
                          <a:solidFill>
                            <a:srgbClr val="FFFFFF"/>
                          </a:solidFill>
                          <a:effectLst/>
                          <a:latin typeface="Calibri" panose="020F0502020204030204" pitchFamily="34" charset="0"/>
                        </a:rPr>
                        <a:t>RTE Channels/Virgin Media One/TG4</a:t>
                      </a:r>
                    </a:p>
                  </a:txBody>
                  <a:tcPr marL="864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rtl="0" fontAlgn="ctr"/>
                      <a:r>
                        <a:rPr lang="en-US" sz="1000" b="0" i="0" u="none" strike="noStrike">
                          <a:solidFill>
                            <a:srgbClr val="38393A"/>
                          </a:solidFill>
                          <a:effectLst/>
                          <a:latin typeface="Calibri" panose="020F0502020204030204" pitchFamily="34" charset="0"/>
                        </a:rPr>
                        <a:t>8%</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5F6FB"/>
                    </a:solidFill>
                  </a:tcPr>
                </a:tc>
                <a:tc>
                  <a:txBody>
                    <a:bodyPr/>
                    <a:lstStyle/>
                    <a:p>
                      <a:pPr algn="ctr" rtl="0" fontAlgn="ctr"/>
                      <a:r>
                        <a:rPr lang="en-US" sz="1000" b="0" i="0" u="none" strike="noStrike">
                          <a:solidFill>
                            <a:srgbClr val="38393A"/>
                          </a:solidFill>
                          <a:effectLst/>
                          <a:latin typeface="Calibri" panose="020F0502020204030204" pitchFamily="34" charset="0"/>
                        </a:rPr>
                        <a:t>8%</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DAE2"/>
                    </a:solidFill>
                  </a:tcPr>
                </a:tc>
                <a:tc>
                  <a:txBody>
                    <a:bodyPr/>
                    <a:lstStyle/>
                    <a:p>
                      <a:pPr algn="ctr" rtl="0" fontAlgn="ctr"/>
                      <a:r>
                        <a:rPr lang="en-US" sz="1000" b="0" i="0" u="none" strike="noStrike">
                          <a:solidFill>
                            <a:srgbClr val="38393A"/>
                          </a:solidFill>
                          <a:effectLst/>
                          <a:latin typeface="Calibri" panose="020F0502020204030204" pitchFamily="34" charset="0"/>
                        </a:rPr>
                        <a:t>9%</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rtl="0" fontAlgn="ctr"/>
                      <a:r>
                        <a:rPr lang="en-US" sz="1000" b="0" i="0" u="none" strike="noStrike" dirty="0">
                          <a:solidFill>
                            <a:srgbClr val="38393A"/>
                          </a:solidFill>
                          <a:effectLst/>
                          <a:latin typeface="Calibri" panose="020F0502020204030204" pitchFamily="34" charset="0"/>
                        </a:rPr>
                        <a:t>8%</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18"/>
                  </a:ext>
                </a:extLst>
              </a:tr>
            </a:tbl>
          </a:graphicData>
        </a:graphic>
      </p:graphicFrame>
      <p:graphicFrame>
        <p:nvGraphicFramePr>
          <p:cNvPr id="16" name="Table 15">
            <a:extLst>
              <a:ext uri="{C183D7F6-B498-43B3-948B-1728B52AA6E4}">
                <adec:decorative xmlns:adec="http://schemas.microsoft.com/office/drawing/2017/decorative" val="1"/>
              </a:ext>
            </a:extLst>
          </p:cNvPr>
          <p:cNvGraphicFramePr>
            <a:graphicFrameLocks noGrp="1"/>
          </p:cNvGraphicFramePr>
          <p:nvPr/>
        </p:nvGraphicFramePr>
        <p:xfrm>
          <a:off x="304323" y="2223453"/>
          <a:ext cx="1371600" cy="1600200"/>
        </p:xfrm>
        <a:graphic>
          <a:graphicData uri="http://schemas.openxmlformats.org/drawingml/2006/table">
            <a:tbl>
              <a:tblPr bandRow="1">
                <a:tableStyleId>{5C22544A-7EE6-4342-B048-85BDC9FD1C3A}</a:tableStyleId>
              </a:tblPr>
              <a:tblGrid>
                <a:gridCol w="1371600">
                  <a:extLst>
                    <a:ext uri="{9D8B030D-6E8A-4147-A177-3AD203B41FA5}">
                      <a16:colId xmlns:a16="http://schemas.microsoft.com/office/drawing/2014/main" val="20000"/>
                    </a:ext>
                  </a:extLst>
                </a:gridCol>
              </a:tblGrid>
              <a:tr h="3200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a:solidFill>
                            <a:schemeClr val="bg1"/>
                          </a:solidFill>
                        </a:rPr>
                        <a:t>TV channel</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320040">
                <a:tc>
                  <a:txBody>
                    <a:bodyPr/>
                    <a:lstStyle/>
                    <a:p>
                      <a:pPr algn="ctr">
                        <a:lnSpc>
                          <a:spcPct val="85000"/>
                        </a:lnSpc>
                      </a:pPr>
                      <a:r>
                        <a:rPr lang="en-GB" sz="1200">
                          <a:solidFill>
                            <a:srgbClr val="000000"/>
                          </a:solidFill>
                        </a:rPr>
                        <a:t>Newspaper</a:t>
                      </a:r>
                      <a:br>
                        <a:rPr lang="en-GB" sz="1200">
                          <a:solidFill>
                            <a:srgbClr val="000000"/>
                          </a:solidFill>
                        </a:rPr>
                      </a:br>
                      <a:r>
                        <a:rPr lang="en-GB" sz="1000">
                          <a:solidFill>
                            <a:srgbClr val="000000"/>
                          </a:solidFill>
                        </a:rPr>
                        <a:t>(print + website/app)</a:t>
                      </a:r>
                      <a:endParaRPr lang="en-US" sz="1200">
                        <a:solidFill>
                          <a:srgbClr val="000000"/>
                        </a:solidFill>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3200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a:solidFill>
                            <a:schemeClr val="bg1"/>
                          </a:solidFill>
                        </a:rPr>
                        <a:t>Radio station</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10002"/>
                  </a:ext>
                </a:extLst>
              </a:tr>
              <a:tr h="3200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a:solidFill>
                            <a:schemeClr val="bg1"/>
                          </a:solidFill>
                        </a:rPr>
                        <a:t>Social media</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lumMod val="75000"/>
                      </a:schemeClr>
                    </a:solidFill>
                  </a:tcPr>
                </a:tc>
                <a:extLst>
                  <a:ext uri="{0D108BD9-81ED-4DB2-BD59-A6C34878D82A}">
                    <a16:rowId xmlns:a16="http://schemas.microsoft.com/office/drawing/2014/main" val="10003"/>
                  </a:ext>
                </a:extLst>
              </a:tr>
              <a:tr h="3200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dirty="0">
                          <a:solidFill>
                            <a:srgbClr val="000000"/>
                          </a:solidFill>
                        </a:rPr>
                        <a:t>Other website/app</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0004"/>
                  </a:ext>
                </a:extLst>
              </a:tr>
            </a:tbl>
          </a:graphicData>
        </a:graphic>
      </p:graphicFrame>
      <p:sp>
        <p:nvSpPr>
          <p:cNvPr id="19" name="Text Placeholder 4">
            <a:extLst>
              <a:ext uri="{FF2B5EF4-FFF2-40B4-BE49-F238E27FC236}">
                <a16:creationId xmlns:a16="http://schemas.microsoft.com/office/drawing/2014/main" id="{14D9426D-6856-68E7-4EF9-69225DF36DF1}"/>
              </a:ext>
            </a:extLst>
          </p:cNvPr>
          <p:cNvSpPr txBox="1">
            <a:spLocks/>
          </p:cNvSpPr>
          <p:nvPr/>
        </p:nvSpPr>
        <p:spPr>
          <a:xfrm>
            <a:off x="11253" y="5972438"/>
            <a:ext cx="9046078" cy="880439"/>
          </a:xfrm>
          <a:prstGeom prst="rect">
            <a:avLst/>
          </a:prstGeom>
        </p:spPr>
        <p:txBody>
          <a:bodyPr/>
          <a:lstStyle>
            <a:lvl1pPr marL="0" indent="0" algn="l" defTabSz="457200" rtl="0" eaLnBrk="1" latinLnBrk="0" hangingPunct="1">
              <a:spcBef>
                <a:spcPct val="20000"/>
              </a:spcBef>
              <a:buFont typeface="Arial"/>
              <a:buNone/>
              <a:defRPr sz="1000" kern="1200" baseline="0">
                <a:ln>
                  <a:noFill/>
                </a:ln>
                <a:solidFill>
                  <a:schemeClr val="bg1"/>
                </a:solidFill>
                <a:effectLst/>
                <a:latin typeface="+mj-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spcBef>
                <a:spcPts val="200"/>
              </a:spcBef>
              <a:tabLst>
                <a:tab pos="8229600" algn="r"/>
              </a:tabLst>
            </a:pPr>
            <a:r>
              <a:rPr lang="en-GB" dirty="0"/>
              <a:t>Source: </a:t>
            </a:r>
            <a:r>
              <a:rPr lang="en-CA" dirty="0"/>
              <a:t>Ofcom News Consumption Survey 2022 – </a:t>
            </a:r>
            <a:r>
              <a:rPr lang="en-CA" dirty="0">
                <a:solidFill>
                  <a:srgbClr val="FFFF00"/>
                </a:solidFill>
              </a:rPr>
              <a:t>COMBINED F2F &amp; ONLINE </a:t>
            </a:r>
            <a:r>
              <a:rPr lang="en-CA" dirty="0"/>
              <a:t>sample</a:t>
            </a:r>
          </a:p>
          <a:p>
            <a:pPr>
              <a:lnSpc>
                <a:spcPct val="90000"/>
              </a:lnSpc>
              <a:spcBef>
                <a:spcPts val="200"/>
              </a:spcBef>
            </a:pPr>
            <a:r>
              <a:rPr lang="en-GB" dirty="0"/>
              <a:t>Question: D2a-D8a</a:t>
            </a:r>
            <a:r>
              <a:rPr lang="nl-NL" dirty="0"/>
              <a:t>. </a:t>
            </a:r>
            <a:r>
              <a:rPr lang="en-GB" dirty="0"/>
              <a:t>Thinking specifically about  &lt;platform&gt;, which of the following do you use for news nowadays?</a:t>
            </a:r>
            <a:endParaRPr lang="en-US" dirty="0"/>
          </a:p>
          <a:p>
            <a:pPr>
              <a:lnSpc>
                <a:spcPct val="90000"/>
              </a:lnSpc>
              <a:spcBef>
                <a:spcPts val="200"/>
              </a:spcBef>
            </a:pPr>
            <a:r>
              <a:rPr lang="en-GB" dirty="0"/>
              <a:t>Base: All Adults 16+ in Northern Ireland - 2022 W2*=305, 2020=408, 2019=420, 2018=414</a:t>
            </a:r>
          </a:p>
          <a:p>
            <a:pPr>
              <a:lnSpc>
                <a:spcPct val="90000"/>
              </a:lnSpc>
              <a:spcBef>
                <a:spcPts val="200"/>
              </a:spcBef>
            </a:pPr>
            <a:r>
              <a:rPr lang="en-GB" dirty="0"/>
              <a:t>*2022 W1, and </a:t>
            </a:r>
            <a:r>
              <a:rPr lang="en-CA" dirty="0"/>
              <a:t>2021, data not shown because face-to-face fieldwork was not possible during Covid-19 pandemic   *</a:t>
            </a:r>
            <a:r>
              <a:rPr lang="en-US" dirty="0"/>
              <a:t>*U105 added in 2022   </a:t>
            </a:r>
            <a:r>
              <a:rPr lang="en-GB" sz="1000" dirty="0"/>
              <a:t>***Website/app added in 2022</a:t>
            </a:r>
            <a:endParaRPr lang="en-US" dirty="0"/>
          </a:p>
          <a:p>
            <a:pPr>
              <a:lnSpc>
                <a:spcPct val="90000"/>
              </a:lnSpc>
              <a:spcBef>
                <a:spcPts val="200"/>
              </a:spcBef>
            </a:pPr>
            <a:r>
              <a:rPr lang="en-US" dirty="0"/>
              <a:t>Green/red triangles </a:t>
            </a:r>
            <a:r>
              <a:rPr lang="en-GB" dirty="0"/>
              <a:t>indicate statistically significant differences between 2022 and 2020 (at 99% confidence level)</a:t>
            </a:r>
          </a:p>
        </p:txBody>
      </p:sp>
      <p:pic>
        <p:nvPicPr>
          <p:cNvPr id="9" name="Picture 8">
            <a:extLst>
              <a:ext uri="{FF2B5EF4-FFF2-40B4-BE49-F238E27FC236}">
                <a16:creationId xmlns:a16="http://schemas.microsoft.com/office/drawing/2014/main" id="{BD7F1BD9-9D84-468E-9BAB-0197892B9125}"/>
              </a:ext>
              <a:ext uri="{C183D7F6-B498-43B3-948B-1728B52AA6E4}">
                <adec:decorative xmlns:adec="http://schemas.microsoft.com/office/drawing/2017/decorative" val="1"/>
              </a:ext>
            </a:extLst>
          </p:cNvPr>
          <p:cNvPicPr>
            <a:picLocks noChangeAspect="1"/>
          </p:cNvPicPr>
          <p:nvPr/>
        </p:nvPicPr>
        <p:blipFill>
          <a:blip r:embed="rId3">
            <a:duotone>
              <a:schemeClr val="accent2">
                <a:shade val="45000"/>
                <a:satMod val="135000"/>
              </a:schemeClr>
              <a:prstClr val="white"/>
            </a:duotone>
          </a:blip>
          <a:stretch>
            <a:fillRect/>
          </a:stretch>
        </p:blipFill>
        <p:spPr>
          <a:xfrm>
            <a:off x="7562618" y="1589194"/>
            <a:ext cx="1144424" cy="943616"/>
          </a:xfrm>
          <a:prstGeom prst="rect">
            <a:avLst/>
          </a:prstGeom>
        </p:spPr>
      </p:pic>
    </p:spTree>
    <p:extLst>
      <p:ext uri="{BB962C8B-B14F-4D97-AF65-F5344CB8AC3E}">
        <p14:creationId xmlns:p14="http://schemas.microsoft.com/office/powerpoint/2010/main" val="35274762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5">
            <a:extLst>
              <a:ext uri="{FF2B5EF4-FFF2-40B4-BE49-F238E27FC236}">
                <a16:creationId xmlns:a16="http://schemas.microsoft.com/office/drawing/2014/main" id="{A10E4B33-E463-8090-2009-14B9C640C27A}"/>
              </a:ext>
            </a:extLst>
          </p:cNvPr>
          <p:cNvSpPr>
            <a:spLocks noGrp="1"/>
          </p:cNvSpPr>
          <p:nvPr>
            <p:ph type="title"/>
          </p:nvPr>
        </p:nvSpPr>
        <p:spPr>
          <a:xfrm>
            <a:off x="97922" y="1203652"/>
            <a:ext cx="9046078" cy="300991"/>
          </a:xfrm>
          <a:prstGeom prst="rect">
            <a:avLst/>
          </a:prstGeom>
        </p:spPr>
        <p:txBody>
          <a:bodyPr/>
          <a:lstStyle/>
          <a:p>
            <a:r>
              <a:rPr lang="en-GB" kern="0">
                <a:cs typeface="Arial" pitchFamily="34" charset="0"/>
              </a:rPr>
              <a:t>Single most important source for news in general 2022* – by Nation</a:t>
            </a:r>
            <a:br>
              <a:rPr lang="en-GB" kern="0">
                <a:cs typeface="Arial" pitchFamily="34" charset="0"/>
              </a:rPr>
            </a:br>
            <a:r>
              <a:rPr lang="en-GB" sz="1100" i="1" kern="0">
                <a:cs typeface="Arial" pitchFamily="34" charset="0"/>
              </a:rPr>
              <a:t>All adults 16+ in each Nation using </a:t>
            </a:r>
            <a:r>
              <a:rPr lang="en-CA" sz="1100" i="1" kern="0">
                <a:cs typeface="Arial" pitchFamily="34" charset="0"/>
              </a:rPr>
              <a:t>TV/Newspapers/Radio/Internet/Magazines for news </a:t>
            </a:r>
            <a:br>
              <a:rPr lang="en-GB" kern="0">
                <a:cs typeface="Arial" pitchFamily="34" charset="0"/>
              </a:rPr>
            </a:br>
            <a:endParaRPr lang="en-GB"/>
          </a:p>
        </p:txBody>
      </p:sp>
      <p:sp>
        <p:nvSpPr>
          <p:cNvPr id="13" name="Text Placeholder 3">
            <a:extLst>
              <a:ext uri="{FF2B5EF4-FFF2-40B4-BE49-F238E27FC236}">
                <a16:creationId xmlns:a16="http://schemas.microsoft.com/office/drawing/2014/main" id="{4E6DA36F-FAF9-02F4-5C2C-EB01BC806698}"/>
              </a:ext>
            </a:extLst>
          </p:cNvPr>
          <p:cNvSpPr>
            <a:spLocks noGrp="1"/>
          </p:cNvSpPr>
          <p:nvPr>
            <p:ph type="body" sz="quarter" idx="14"/>
          </p:nvPr>
        </p:nvSpPr>
        <p:spPr>
          <a:xfrm>
            <a:off x="96586" y="321780"/>
            <a:ext cx="7545785" cy="705057"/>
          </a:xfrm>
          <a:prstGeom prst="rect">
            <a:avLst/>
          </a:prstGeom>
        </p:spPr>
        <p:txBody>
          <a:bodyPr anchor="t" anchorCtr="0"/>
          <a:lstStyle/>
          <a:p>
            <a:pPr>
              <a:lnSpc>
                <a:spcPts val="1800"/>
              </a:lnSpc>
            </a:pPr>
            <a:r>
              <a:rPr lang="en-GB" sz="1800" dirty="0"/>
              <a:t>BBC One is the single most important news source across Wales, England, Scotland, and joint most important with ITV/UTV in Northern Ireland.</a:t>
            </a:r>
          </a:p>
        </p:txBody>
      </p:sp>
      <p:sp>
        <p:nvSpPr>
          <p:cNvPr id="14" name="Title 1">
            <a:extLst>
              <a:ext uri="{FF2B5EF4-FFF2-40B4-BE49-F238E27FC236}">
                <a16:creationId xmlns:a16="http://schemas.microsoft.com/office/drawing/2014/main" id="{FB5D60CA-44CF-593F-3762-9FA55FCCC2A4}"/>
              </a:ext>
            </a:extLst>
          </p:cNvPr>
          <p:cNvSpPr txBox="1">
            <a:spLocks/>
          </p:cNvSpPr>
          <p:nvPr/>
        </p:nvSpPr>
        <p:spPr>
          <a:xfrm>
            <a:off x="97922" y="948082"/>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dirty="0">
                <a:latin typeface="+mn-lt"/>
                <a:cs typeface="Arial" pitchFamily="34" charset="0"/>
              </a:rPr>
              <a:t>Figure 11.7</a:t>
            </a:r>
            <a:br>
              <a:rPr lang="en-GB" sz="1800" b="1" dirty="0">
                <a:latin typeface="+mn-lt"/>
                <a:cs typeface="Arial" pitchFamily="34" charset="0"/>
              </a:rPr>
            </a:br>
            <a:endParaRPr lang="en-GB" sz="1800" b="1" dirty="0">
              <a:latin typeface="+mn-lt"/>
              <a:cs typeface="Arial" pitchFamily="34" charset="0"/>
            </a:endParaRPr>
          </a:p>
        </p:txBody>
      </p:sp>
      <p:graphicFrame>
        <p:nvGraphicFramePr>
          <p:cNvPr id="11" name="Chart Placeholder 10" descr="This chart shows the single most important news source, for news in general, by nation – using the 2022 combined F2F &amp; online data.  BBC One is the single most important news source across Wales (28%), England (21%), Scotland (18%), and joint most important (18%) with ITV/UTV (17%) in Northern Ireland.">
            <a:extLst>
              <a:ext uri="{FF2B5EF4-FFF2-40B4-BE49-F238E27FC236}">
                <a16:creationId xmlns:a16="http://schemas.microsoft.com/office/drawing/2014/main" id="{A4AD9BD9-C16C-269C-B47C-97F121B7EC2D}"/>
              </a:ext>
            </a:extLst>
          </p:cNvPr>
          <p:cNvGraphicFramePr>
            <a:graphicFrameLocks/>
          </p:cNvGraphicFramePr>
          <p:nvPr>
            <p:extLst>
              <p:ext uri="{D42A27DB-BD31-4B8C-83A1-F6EECF244321}">
                <p14:modId xmlns:p14="http://schemas.microsoft.com/office/powerpoint/2010/main" val="744211060"/>
              </p:ext>
            </p:extLst>
          </p:nvPr>
        </p:nvGraphicFramePr>
        <p:xfrm>
          <a:off x="414868" y="1498204"/>
          <a:ext cx="7110373" cy="44891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Table 11">
            <a:extLst>
              <a:ext uri="{FF2B5EF4-FFF2-40B4-BE49-F238E27FC236}">
                <a16:creationId xmlns:a16="http://schemas.microsoft.com/office/drawing/2014/main" id="{9E65021E-BBF7-B396-9491-4C161B9A78D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46279162"/>
              </p:ext>
            </p:extLst>
          </p:nvPr>
        </p:nvGraphicFramePr>
        <p:xfrm>
          <a:off x="7959806" y="1617042"/>
          <a:ext cx="387706" cy="4275462"/>
        </p:xfrm>
        <a:graphic>
          <a:graphicData uri="http://schemas.openxmlformats.org/drawingml/2006/table">
            <a:tbl>
              <a:tblPr/>
              <a:tblGrid>
                <a:gridCol w="387706">
                  <a:extLst>
                    <a:ext uri="{9D8B030D-6E8A-4147-A177-3AD203B41FA5}">
                      <a16:colId xmlns:a16="http://schemas.microsoft.com/office/drawing/2014/main" val="20000"/>
                    </a:ext>
                  </a:extLst>
                </a:gridCol>
              </a:tblGrid>
              <a:tr h="151850">
                <a:tc>
                  <a:txBody>
                    <a:bodyPr/>
                    <a:lstStyle/>
                    <a:p>
                      <a:pPr algn="ctr" fontAlgn="b">
                        <a:lnSpc>
                          <a:spcPct val="100000"/>
                        </a:lnSpc>
                      </a:pPr>
                      <a:r>
                        <a:rPr lang="en-US" sz="1000" b="1" i="0" u="none" strike="noStrike">
                          <a:solidFill>
                            <a:srgbClr val="000000"/>
                          </a:solidFill>
                          <a:latin typeface="Calibri"/>
                        </a:rPr>
                        <a:t>2020</a:t>
                      </a:r>
                    </a:p>
                  </a:txBody>
                  <a:tcPr marL="0" marR="0" marT="0" marB="0">
                    <a:lnL>
                      <a:noFill/>
                    </a:lnL>
                    <a:lnR>
                      <a:noFill/>
                    </a:lnR>
                    <a:lnT>
                      <a:noFill/>
                    </a:lnT>
                    <a:lnB w="3175"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76353">
                <a:tc>
                  <a:txBody>
                    <a:bodyPr/>
                    <a:lstStyle/>
                    <a:p>
                      <a:pPr algn="ctr" rtl="0" fontAlgn="b">
                        <a:lnSpc>
                          <a:spcPct val="70000"/>
                        </a:lnSpc>
                      </a:pPr>
                      <a:r>
                        <a:rPr lang="en-US" sz="700" b="0" i="0" u="none" strike="noStrike">
                          <a:solidFill>
                            <a:srgbClr val="532A59"/>
                          </a:solidFill>
                          <a:latin typeface="Calibri"/>
                        </a:rPr>
                        <a:t>23%</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1"/>
                  </a:ext>
                </a:extLst>
              </a:tr>
              <a:tr h="76353">
                <a:tc>
                  <a:txBody>
                    <a:bodyPr/>
                    <a:lstStyle/>
                    <a:p>
                      <a:pPr algn="ctr" rtl="0" fontAlgn="b">
                        <a:lnSpc>
                          <a:spcPct val="70000"/>
                        </a:lnSpc>
                      </a:pPr>
                      <a:r>
                        <a:rPr lang="en-US" sz="700" b="0" i="0" u="none" strike="noStrike">
                          <a:solidFill>
                            <a:srgbClr val="606C21"/>
                          </a:solidFill>
                          <a:latin typeface="Calibri"/>
                        </a:rPr>
                        <a:t>18%</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2"/>
                  </a:ext>
                </a:extLst>
              </a:tr>
              <a:tr h="76353">
                <a:tc>
                  <a:txBody>
                    <a:bodyPr/>
                    <a:lstStyle/>
                    <a:p>
                      <a:pPr algn="ctr" rtl="0" fontAlgn="b">
                        <a:lnSpc>
                          <a:spcPct val="70000"/>
                        </a:lnSpc>
                      </a:pPr>
                      <a:r>
                        <a:rPr lang="en-US" sz="700" b="0" i="0" u="none" strike="noStrike">
                          <a:solidFill>
                            <a:srgbClr val="AE153B"/>
                          </a:solidFill>
                          <a:latin typeface="Calibri"/>
                        </a:rPr>
                        <a:t>34%</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3"/>
                  </a:ext>
                </a:extLst>
              </a:tr>
              <a:tr h="76353">
                <a:tc>
                  <a:txBody>
                    <a:bodyPr/>
                    <a:lstStyle/>
                    <a:p>
                      <a:pPr algn="ctr" rtl="0" fontAlgn="b">
                        <a:lnSpc>
                          <a:spcPct val="70000"/>
                        </a:lnSpc>
                      </a:pPr>
                      <a:r>
                        <a:rPr lang="en-US" sz="700" b="0" i="0" u="none" strike="noStrike">
                          <a:solidFill>
                            <a:srgbClr val="0F9EB1"/>
                          </a:solidFill>
                          <a:latin typeface="Calibri"/>
                        </a:rPr>
                        <a:t>22%</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4"/>
                  </a:ext>
                </a:extLst>
              </a:tr>
              <a:tr h="76353">
                <a:tc>
                  <a:txBody>
                    <a:bodyPr/>
                    <a:lstStyle/>
                    <a:p>
                      <a:pPr algn="ctr" fontAlgn="b">
                        <a:lnSpc>
                          <a:spcPct val="70000"/>
                        </a:lnSpc>
                      </a:pPr>
                      <a:r>
                        <a:rPr lang="en-US" sz="700" b="0" i="0" u="none" strike="noStrike">
                          <a:solidFill>
                            <a:srgbClr val="000000"/>
                          </a:solidFill>
                          <a:latin typeface="Calibri"/>
                        </a:rPr>
                        <a:t> </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5"/>
                  </a:ext>
                </a:extLst>
              </a:tr>
              <a:tr h="76353">
                <a:tc>
                  <a:txBody>
                    <a:bodyPr/>
                    <a:lstStyle/>
                    <a:p>
                      <a:pPr algn="ctr" rtl="0" fontAlgn="b">
                        <a:lnSpc>
                          <a:spcPct val="70000"/>
                        </a:lnSpc>
                      </a:pPr>
                      <a:r>
                        <a:rPr lang="en-US" sz="700" b="0" i="0" u="none" strike="noStrike">
                          <a:solidFill>
                            <a:srgbClr val="532A59"/>
                          </a:solidFill>
                          <a:latin typeface="Calibri"/>
                        </a:rPr>
                        <a:t>10%</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6"/>
                  </a:ext>
                </a:extLst>
              </a:tr>
              <a:tr h="76353">
                <a:tc>
                  <a:txBody>
                    <a:bodyPr/>
                    <a:lstStyle/>
                    <a:p>
                      <a:pPr algn="ctr" rtl="0" fontAlgn="b">
                        <a:lnSpc>
                          <a:spcPct val="70000"/>
                        </a:lnSpc>
                      </a:pPr>
                      <a:r>
                        <a:rPr lang="en-US" sz="700" b="0" i="0" u="none" strike="noStrike">
                          <a:solidFill>
                            <a:srgbClr val="606C21"/>
                          </a:solidFill>
                          <a:latin typeface="Calibri"/>
                        </a:rPr>
                        <a:t>17%</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7"/>
                  </a:ext>
                </a:extLst>
              </a:tr>
              <a:tr h="76353">
                <a:tc>
                  <a:txBody>
                    <a:bodyPr/>
                    <a:lstStyle/>
                    <a:p>
                      <a:pPr algn="ctr" rtl="0" fontAlgn="b">
                        <a:lnSpc>
                          <a:spcPct val="70000"/>
                        </a:lnSpc>
                      </a:pPr>
                      <a:r>
                        <a:rPr lang="en-US" sz="700" b="0" i="0" u="none" strike="noStrike">
                          <a:solidFill>
                            <a:srgbClr val="AE153B"/>
                          </a:solidFill>
                          <a:latin typeface="Calibri"/>
                        </a:rPr>
                        <a:t>14%</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8"/>
                  </a:ext>
                </a:extLst>
              </a:tr>
              <a:tr h="76353">
                <a:tc>
                  <a:txBody>
                    <a:bodyPr/>
                    <a:lstStyle/>
                    <a:p>
                      <a:pPr algn="ctr" rtl="0" fontAlgn="b">
                        <a:lnSpc>
                          <a:spcPct val="70000"/>
                        </a:lnSpc>
                      </a:pPr>
                      <a:r>
                        <a:rPr lang="en-US" sz="700" b="0" i="0" u="none" strike="noStrike">
                          <a:solidFill>
                            <a:srgbClr val="0F9EB1"/>
                          </a:solidFill>
                          <a:latin typeface="Calibri"/>
                        </a:rPr>
                        <a:t>26%</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9"/>
                  </a:ext>
                </a:extLst>
              </a:tr>
              <a:tr h="76353">
                <a:tc>
                  <a:txBody>
                    <a:bodyPr/>
                    <a:lstStyle/>
                    <a:p>
                      <a:pPr algn="ctr" fontAlgn="b">
                        <a:lnSpc>
                          <a:spcPct val="70000"/>
                        </a:lnSpc>
                      </a:pPr>
                      <a:r>
                        <a:rPr lang="en-US" sz="700" b="0" i="0" u="none" strike="noStrike">
                          <a:solidFill>
                            <a:srgbClr val="000000"/>
                          </a:solidFill>
                          <a:latin typeface="Calibri"/>
                        </a:rPr>
                        <a:t> </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10"/>
                  </a:ext>
                </a:extLst>
              </a:tr>
              <a:tr h="76353">
                <a:tc>
                  <a:txBody>
                    <a:bodyPr/>
                    <a:lstStyle/>
                    <a:p>
                      <a:pPr algn="ctr" rtl="0" fontAlgn="b">
                        <a:lnSpc>
                          <a:spcPct val="70000"/>
                        </a:lnSpc>
                      </a:pPr>
                      <a:r>
                        <a:rPr lang="en-US" sz="700" b="0" i="0" u="none" strike="noStrike">
                          <a:solidFill>
                            <a:srgbClr val="532A59"/>
                          </a:solidFill>
                          <a:latin typeface="Calibri"/>
                        </a:rPr>
                        <a:t>6%</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11"/>
                  </a:ext>
                </a:extLst>
              </a:tr>
              <a:tr h="76353">
                <a:tc>
                  <a:txBody>
                    <a:bodyPr/>
                    <a:lstStyle/>
                    <a:p>
                      <a:pPr algn="ctr" rtl="0" fontAlgn="b">
                        <a:lnSpc>
                          <a:spcPct val="70000"/>
                        </a:lnSpc>
                      </a:pPr>
                      <a:r>
                        <a:rPr lang="en-US" sz="700" b="0" i="0" u="none" strike="noStrike">
                          <a:solidFill>
                            <a:srgbClr val="606C21"/>
                          </a:solidFill>
                          <a:latin typeface="Calibri"/>
                        </a:rPr>
                        <a:t>5%</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12"/>
                  </a:ext>
                </a:extLst>
              </a:tr>
              <a:tr h="76353">
                <a:tc>
                  <a:txBody>
                    <a:bodyPr/>
                    <a:lstStyle/>
                    <a:p>
                      <a:pPr algn="ctr" rtl="0" fontAlgn="b">
                        <a:lnSpc>
                          <a:spcPct val="70000"/>
                        </a:lnSpc>
                      </a:pPr>
                      <a:r>
                        <a:rPr lang="en-US" sz="700" b="0" i="0" u="none" strike="noStrike">
                          <a:solidFill>
                            <a:srgbClr val="AE153B"/>
                          </a:solidFill>
                          <a:latin typeface="Calibri"/>
                        </a:rPr>
                        <a:t>4%</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13"/>
                  </a:ext>
                </a:extLst>
              </a:tr>
              <a:tr h="76353">
                <a:tc>
                  <a:txBody>
                    <a:bodyPr/>
                    <a:lstStyle/>
                    <a:p>
                      <a:pPr algn="ctr" rtl="0" fontAlgn="b">
                        <a:lnSpc>
                          <a:spcPct val="70000"/>
                        </a:lnSpc>
                      </a:pPr>
                      <a:r>
                        <a:rPr lang="en-US" sz="700" b="0" i="0" u="none" strike="noStrike">
                          <a:solidFill>
                            <a:srgbClr val="0F9EB1"/>
                          </a:solidFill>
                          <a:latin typeface="Calibri"/>
                        </a:rPr>
                        <a:t>3%</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14"/>
                  </a:ext>
                </a:extLst>
              </a:tr>
              <a:tr h="76353">
                <a:tc>
                  <a:txBody>
                    <a:bodyPr/>
                    <a:lstStyle/>
                    <a:p>
                      <a:pPr algn="ctr" fontAlgn="b">
                        <a:lnSpc>
                          <a:spcPct val="70000"/>
                        </a:lnSpc>
                      </a:pPr>
                      <a:r>
                        <a:rPr lang="en-US" sz="700" b="0" i="0" u="none" strike="noStrike">
                          <a:solidFill>
                            <a:srgbClr val="000000"/>
                          </a:solidFill>
                          <a:latin typeface="Calibri"/>
                        </a:rPr>
                        <a:t> </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15"/>
                  </a:ext>
                </a:extLst>
              </a:tr>
              <a:tr h="76353">
                <a:tc>
                  <a:txBody>
                    <a:bodyPr/>
                    <a:lstStyle/>
                    <a:p>
                      <a:pPr algn="ctr" rtl="0" fontAlgn="b">
                        <a:lnSpc>
                          <a:spcPct val="70000"/>
                        </a:lnSpc>
                      </a:pPr>
                      <a:r>
                        <a:rPr lang="en-US" sz="700" b="0" i="0" u="none" strike="noStrike">
                          <a:solidFill>
                            <a:srgbClr val="532A59"/>
                          </a:solidFill>
                          <a:latin typeface="Calibri"/>
                        </a:rPr>
                        <a:t>7%</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16"/>
                  </a:ext>
                </a:extLst>
              </a:tr>
              <a:tr h="76353">
                <a:tc>
                  <a:txBody>
                    <a:bodyPr/>
                    <a:lstStyle/>
                    <a:p>
                      <a:pPr algn="ctr" rtl="0" fontAlgn="b">
                        <a:lnSpc>
                          <a:spcPct val="70000"/>
                        </a:lnSpc>
                      </a:pPr>
                      <a:r>
                        <a:rPr lang="en-US" sz="700" b="0" i="0" u="none" strike="noStrike">
                          <a:solidFill>
                            <a:srgbClr val="606C21"/>
                          </a:solidFill>
                          <a:latin typeface="Calibri"/>
                        </a:rPr>
                        <a:t>9%</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17"/>
                  </a:ext>
                </a:extLst>
              </a:tr>
              <a:tr h="76353">
                <a:tc>
                  <a:txBody>
                    <a:bodyPr/>
                    <a:lstStyle/>
                    <a:p>
                      <a:pPr algn="ctr" rtl="0" fontAlgn="b">
                        <a:lnSpc>
                          <a:spcPct val="70000"/>
                        </a:lnSpc>
                      </a:pPr>
                      <a:r>
                        <a:rPr lang="en-US" sz="700" b="0" i="0" u="none" strike="noStrike">
                          <a:solidFill>
                            <a:srgbClr val="AE153B"/>
                          </a:solidFill>
                          <a:latin typeface="Calibri"/>
                        </a:rPr>
                        <a:t>7%</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18"/>
                  </a:ext>
                </a:extLst>
              </a:tr>
              <a:tr h="76353">
                <a:tc>
                  <a:txBody>
                    <a:bodyPr/>
                    <a:lstStyle/>
                    <a:p>
                      <a:pPr algn="ctr" rtl="0" fontAlgn="b">
                        <a:lnSpc>
                          <a:spcPct val="70000"/>
                        </a:lnSpc>
                      </a:pPr>
                      <a:r>
                        <a:rPr lang="en-US" sz="700" b="0" i="0" u="none" strike="noStrike">
                          <a:solidFill>
                            <a:srgbClr val="0F9EB1"/>
                          </a:solidFill>
                          <a:latin typeface="Calibri"/>
                        </a:rPr>
                        <a:t>9%</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19"/>
                  </a:ext>
                </a:extLst>
              </a:tr>
              <a:tr h="76353">
                <a:tc>
                  <a:txBody>
                    <a:bodyPr/>
                    <a:lstStyle/>
                    <a:p>
                      <a:pPr algn="ctr" fontAlgn="b">
                        <a:lnSpc>
                          <a:spcPct val="70000"/>
                        </a:lnSpc>
                      </a:pPr>
                      <a:endParaRPr lang="en-US" sz="700" b="0" i="0" u="none" strike="noStrike">
                        <a:solidFill>
                          <a:srgbClr val="000000"/>
                        </a:solidFill>
                        <a:latin typeface="Calibri"/>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957293652"/>
                  </a:ext>
                </a:extLst>
              </a:tr>
              <a:tr h="76353">
                <a:tc>
                  <a:txBody>
                    <a:bodyPr/>
                    <a:lstStyle/>
                    <a:p>
                      <a:pPr algn="ctr" rtl="0" fontAlgn="b">
                        <a:lnSpc>
                          <a:spcPct val="70000"/>
                        </a:lnSpc>
                      </a:pPr>
                      <a:r>
                        <a:rPr lang="en-US" sz="700" b="0" i="0" u="none" strike="noStrike">
                          <a:solidFill>
                            <a:srgbClr val="532A59"/>
                          </a:solidFill>
                          <a:latin typeface="Calibri"/>
                        </a:rPr>
                        <a:t>5%</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232190227"/>
                  </a:ext>
                </a:extLst>
              </a:tr>
              <a:tr h="76353">
                <a:tc>
                  <a:txBody>
                    <a:bodyPr/>
                    <a:lstStyle/>
                    <a:p>
                      <a:pPr algn="ctr" rtl="0" fontAlgn="b">
                        <a:lnSpc>
                          <a:spcPct val="70000"/>
                        </a:lnSpc>
                      </a:pPr>
                      <a:r>
                        <a:rPr lang="en-US" sz="700" b="0" i="0" u="none" strike="noStrike">
                          <a:solidFill>
                            <a:srgbClr val="606C21"/>
                          </a:solidFill>
                          <a:latin typeface="Calibri"/>
                        </a:rPr>
                        <a:t>4%</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404854998"/>
                  </a:ext>
                </a:extLst>
              </a:tr>
              <a:tr h="76353">
                <a:tc>
                  <a:txBody>
                    <a:bodyPr/>
                    <a:lstStyle/>
                    <a:p>
                      <a:pPr algn="ctr" rtl="0" fontAlgn="b">
                        <a:lnSpc>
                          <a:spcPct val="70000"/>
                        </a:lnSpc>
                      </a:pPr>
                      <a:r>
                        <a:rPr lang="en-US" sz="700" b="0" i="0" u="none" strike="noStrike">
                          <a:solidFill>
                            <a:srgbClr val="AE153B"/>
                          </a:solidFill>
                          <a:latin typeface="Calibri"/>
                        </a:rPr>
                        <a:t>2%</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546599547"/>
                  </a:ext>
                </a:extLst>
              </a:tr>
              <a:tr h="76353">
                <a:tc>
                  <a:txBody>
                    <a:bodyPr/>
                    <a:lstStyle/>
                    <a:p>
                      <a:pPr algn="ctr" rtl="0" fontAlgn="b">
                        <a:lnSpc>
                          <a:spcPct val="70000"/>
                        </a:lnSpc>
                      </a:pPr>
                      <a:r>
                        <a:rPr lang="en-US" sz="700" b="0" i="0" u="none" strike="noStrike">
                          <a:solidFill>
                            <a:srgbClr val="0F9EB1"/>
                          </a:solidFill>
                          <a:latin typeface="Calibri"/>
                        </a:rPr>
                        <a:t>1%</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818727148"/>
                  </a:ext>
                </a:extLst>
              </a:tr>
              <a:tr h="76353">
                <a:tc>
                  <a:txBody>
                    <a:bodyPr/>
                    <a:lstStyle/>
                    <a:p>
                      <a:pPr algn="ctr" fontAlgn="b">
                        <a:lnSpc>
                          <a:spcPct val="70000"/>
                        </a:lnSpc>
                      </a:pPr>
                      <a:r>
                        <a:rPr lang="en-US" sz="700" b="0" i="0" u="none" strike="noStrike">
                          <a:solidFill>
                            <a:srgbClr val="000000"/>
                          </a:solidFill>
                          <a:latin typeface="Calibri"/>
                        </a:rPr>
                        <a:t> </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20"/>
                  </a:ext>
                </a:extLst>
              </a:tr>
              <a:tr h="76353">
                <a:tc>
                  <a:txBody>
                    <a:bodyPr/>
                    <a:lstStyle/>
                    <a:p>
                      <a:pPr algn="ctr" rtl="0" fontAlgn="b">
                        <a:lnSpc>
                          <a:spcPct val="70000"/>
                        </a:lnSpc>
                      </a:pPr>
                      <a:r>
                        <a:rPr lang="en-US" sz="700" b="0" i="0" u="none" strike="noStrike">
                          <a:solidFill>
                            <a:srgbClr val="532A59"/>
                          </a:solidFill>
                          <a:latin typeface="Calibri"/>
                        </a:rPr>
                        <a:t>7%</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21"/>
                  </a:ext>
                </a:extLst>
              </a:tr>
              <a:tr h="76353">
                <a:tc>
                  <a:txBody>
                    <a:bodyPr/>
                    <a:lstStyle/>
                    <a:p>
                      <a:pPr algn="ctr" rtl="0" fontAlgn="b">
                        <a:lnSpc>
                          <a:spcPct val="70000"/>
                        </a:lnSpc>
                      </a:pPr>
                      <a:r>
                        <a:rPr lang="en-US" sz="700" b="0" i="0" u="none" strike="noStrike">
                          <a:solidFill>
                            <a:srgbClr val="606C21"/>
                          </a:solidFill>
                          <a:latin typeface="Calibri"/>
                        </a:rPr>
                        <a:t>8%</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22"/>
                  </a:ext>
                </a:extLst>
              </a:tr>
              <a:tr h="76353">
                <a:tc>
                  <a:txBody>
                    <a:bodyPr/>
                    <a:lstStyle/>
                    <a:p>
                      <a:pPr algn="ctr" rtl="0" fontAlgn="b">
                        <a:lnSpc>
                          <a:spcPct val="70000"/>
                        </a:lnSpc>
                      </a:pPr>
                      <a:r>
                        <a:rPr lang="en-US" sz="700" b="0" i="0" u="none" strike="noStrike">
                          <a:solidFill>
                            <a:srgbClr val="AE153B"/>
                          </a:solidFill>
                          <a:latin typeface="Calibri"/>
                        </a:rPr>
                        <a:t>6%</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23"/>
                  </a:ext>
                </a:extLst>
              </a:tr>
              <a:tr h="76353">
                <a:tc>
                  <a:txBody>
                    <a:bodyPr/>
                    <a:lstStyle/>
                    <a:p>
                      <a:pPr algn="ctr" rtl="0" fontAlgn="b">
                        <a:lnSpc>
                          <a:spcPct val="70000"/>
                        </a:lnSpc>
                      </a:pPr>
                      <a:r>
                        <a:rPr lang="en-US" sz="700" b="0" i="0" u="none" strike="noStrike">
                          <a:solidFill>
                            <a:srgbClr val="0F9EB1"/>
                          </a:solidFill>
                          <a:latin typeface="Calibri"/>
                        </a:rPr>
                        <a:t>1%</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24"/>
                  </a:ext>
                </a:extLst>
              </a:tr>
              <a:tr h="76353">
                <a:tc>
                  <a:txBody>
                    <a:bodyPr/>
                    <a:lstStyle/>
                    <a:p>
                      <a:pPr algn="ctr" fontAlgn="b">
                        <a:lnSpc>
                          <a:spcPct val="70000"/>
                        </a:lnSpc>
                      </a:pPr>
                      <a:r>
                        <a:rPr lang="en-US" sz="700" b="0" i="0" u="none" strike="noStrike">
                          <a:solidFill>
                            <a:srgbClr val="000000"/>
                          </a:solidFill>
                          <a:latin typeface="Calibri"/>
                        </a:rPr>
                        <a:t> </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30"/>
                  </a:ext>
                </a:extLst>
              </a:tr>
              <a:tr h="76353">
                <a:tc>
                  <a:txBody>
                    <a:bodyPr/>
                    <a:lstStyle/>
                    <a:p>
                      <a:pPr algn="ctr" rtl="0" fontAlgn="b">
                        <a:lnSpc>
                          <a:spcPct val="70000"/>
                        </a:lnSpc>
                      </a:pPr>
                      <a:r>
                        <a:rPr lang="en-US" sz="700" b="0" i="0" u="none" strike="noStrike">
                          <a:solidFill>
                            <a:srgbClr val="532A59"/>
                          </a:solidFill>
                          <a:latin typeface="Calibri"/>
                        </a:rPr>
                        <a:t>4%</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31"/>
                  </a:ext>
                </a:extLst>
              </a:tr>
              <a:tr h="76353">
                <a:tc>
                  <a:txBody>
                    <a:bodyPr/>
                    <a:lstStyle/>
                    <a:p>
                      <a:pPr algn="ctr" rtl="0" fontAlgn="b">
                        <a:lnSpc>
                          <a:spcPct val="70000"/>
                        </a:lnSpc>
                      </a:pPr>
                      <a:r>
                        <a:rPr lang="en-US" sz="700" b="0" i="0" u="none" strike="noStrike">
                          <a:solidFill>
                            <a:srgbClr val="606C21"/>
                          </a:solidFill>
                          <a:latin typeface="Calibri"/>
                        </a:rPr>
                        <a:t>2%</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32"/>
                  </a:ext>
                </a:extLst>
              </a:tr>
              <a:tr h="76353">
                <a:tc>
                  <a:txBody>
                    <a:bodyPr/>
                    <a:lstStyle/>
                    <a:p>
                      <a:pPr algn="ctr" rtl="0" fontAlgn="b">
                        <a:lnSpc>
                          <a:spcPct val="70000"/>
                        </a:lnSpc>
                      </a:pPr>
                      <a:r>
                        <a:rPr lang="en-US" sz="700" b="0" i="0" u="none" strike="noStrike">
                          <a:solidFill>
                            <a:srgbClr val="AE153B"/>
                          </a:solidFill>
                          <a:latin typeface="Calibri"/>
                        </a:rPr>
                        <a:t>1%</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33"/>
                  </a:ext>
                </a:extLst>
              </a:tr>
              <a:tr h="76353">
                <a:tc>
                  <a:txBody>
                    <a:bodyPr/>
                    <a:lstStyle/>
                    <a:p>
                      <a:pPr algn="ctr" rtl="0" fontAlgn="b">
                        <a:lnSpc>
                          <a:spcPct val="70000"/>
                        </a:lnSpc>
                      </a:pPr>
                      <a:r>
                        <a:rPr lang="en-US" sz="700" b="0" i="0" u="none" strike="noStrike">
                          <a:solidFill>
                            <a:srgbClr val="0F9EB1"/>
                          </a:solidFill>
                          <a:latin typeface="Calibri"/>
                        </a:rPr>
                        <a:t>2%</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34"/>
                  </a:ext>
                </a:extLst>
              </a:tr>
              <a:tr h="76353">
                <a:tc>
                  <a:txBody>
                    <a:bodyPr/>
                    <a:lstStyle/>
                    <a:p>
                      <a:pPr algn="ctr" fontAlgn="b">
                        <a:lnSpc>
                          <a:spcPct val="70000"/>
                        </a:lnSpc>
                      </a:pPr>
                      <a:r>
                        <a:rPr lang="en-US" sz="700" b="0" i="0" u="none" strike="noStrike">
                          <a:solidFill>
                            <a:srgbClr val="000000"/>
                          </a:solidFill>
                          <a:latin typeface="Calibri"/>
                        </a:rPr>
                        <a:t> </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35"/>
                  </a:ext>
                </a:extLst>
              </a:tr>
              <a:tr h="76353">
                <a:tc>
                  <a:txBody>
                    <a:bodyPr/>
                    <a:lstStyle/>
                    <a:p>
                      <a:pPr algn="ctr" rtl="0" fontAlgn="b">
                        <a:lnSpc>
                          <a:spcPct val="70000"/>
                        </a:lnSpc>
                      </a:pPr>
                      <a:r>
                        <a:rPr lang="en-US" sz="700" b="0" i="0" u="none" strike="noStrike">
                          <a:solidFill>
                            <a:srgbClr val="532A59"/>
                          </a:solidFill>
                          <a:latin typeface="Calibri"/>
                        </a:rPr>
                        <a:t>3%</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36"/>
                  </a:ext>
                </a:extLst>
              </a:tr>
              <a:tr h="76353">
                <a:tc>
                  <a:txBody>
                    <a:bodyPr/>
                    <a:lstStyle/>
                    <a:p>
                      <a:pPr algn="ctr" rtl="0" fontAlgn="b">
                        <a:lnSpc>
                          <a:spcPct val="70000"/>
                        </a:lnSpc>
                      </a:pPr>
                      <a:r>
                        <a:rPr lang="en-US" sz="700" b="0" i="0" u="none" strike="noStrike">
                          <a:solidFill>
                            <a:srgbClr val="606C21"/>
                          </a:solidFill>
                          <a:latin typeface="Calibri"/>
                        </a:rPr>
                        <a:t>1%</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37"/>
                  </a:ext>
                </a:extLst>
              </a:tr>
              <a:tr h="76353">
                <a:tc>
                  <a:txBody>
                    <a:bodyPr/>
                    <a:lstStyle/>
                    <a:p>
                      <a:pPr algn="ctr" rtl="0" fontAlgn="b">
                        <a:lnSpc>
                          <a:spcPct val="70000"/>
                        </a:lnSpc>
                      </a:pPr>
                      <a:r>
                        <a:rPr lang="en-US" sz="700" b="0" i="0" u="none" strike="noStrike">
                          <a:solidFill>
                            <a:srgbClr val="AE153B"/>
                          </a:solidFill>
                          <a:latin typeface="Calibri"/>
                        </a:rPr>
                        <a:t>3%</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38"/>
                  </a:ext>
                </a:extLst>
              </a:tr>
              <a:tr h="76353">
                <a:tc>
                  <a:txBody>
                    <a:bodyPr/>
                    <a:lstStyle/>
                    <a:p>
                      <a:pPr algn="ctr" rtl="0" fontAlgn="b">
                        <a:lnSpc>
                          <a:spcPct val="70000"/>
                        </a:lnSpc>
                      </a:pPr>
                      <a:r>
                        <a:rPr lang="en-US" sz="700" b="0" i="0" u="none" strike="noStrike">
                          <a:solidFill>
                            <a:srgbClr val="0F9EB1"/>
                          </a:solidFill>
                          <a:latin typeface="Calibri"/>
                        </a:rPr>
                        <a:t>1%</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39"/>
                  </a:ext>
                </a:extLst>
              </a:tr>
              <a:tr h="76353">
                <a:tc>
                  <a:txBody>
                    <a:bodyPr/>
                    <a:lstStyle/>
                    <a:p>
                      <a:pPr algn="ctr" fontAlgn="b">
                        <a:lnSpc>
                          <a:spcPct val="70000"/>
                        </a:lnSpc>
                      </a:pPr>
                      <a:endParaRPr lang="en-US" sz="700" b="0" i="0" u="none" strike="noStrike">
                        <a:solidFill>
                          <a:srgbClr val="000000"/>
                        </a:solidFill>
                        <a:latin typeface="Calibri"/>
                      </a:endParaRP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16123776"/>
                  </a:ext>
                </a:extLst>
              </a:tr>
              <a:tr h="76353">
                <a:tc>
                  <a:txBody>
                    <a:bodyPr/>
                    <a:lstStyle/>
                    <a:p>
                      <a:pPr algn="ctr" rtl="0" fontAlgn="b">
                        <a:lnSpc>
                          <a:spcPct val="70000"/>
                        </a:lnSpc>
                      </a:pPr>
                      <a:r>
                        <a:rPr lang="en-US" sz="700" b="0" i="0" u="none" strike="noStrike">
                          <a:solidFill>
                            <a:srgbClr val="532A59"/>
                          </a:solidFill>
                          <a:latin typeface="Calibri"/>
                        </a:rPr>
                        <a:t>1%</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191057160"/>
                  </a:ext>
                </a:extLst>
              </a:tr>
              <a:tr h="76353">
                <a:tc>
                  <a:txBody>
                    <a:bodyPr/>
                    <a:lstStyle/>
                    <a:p>
                      <a:pPr algn="ctr" rtl="0" fontAlgn="b">
                        <a:lnSpc>
                          <a:spcPct val="70000"/>
                        </a:lnSpc>
                      </a:pPr>
                      <a:r>
                        <a:rPr lang="en-US" sz="700" b="0" i="0" u="none" strike="noStrike">
                          <a:solidFill>
                            <a:srgbClr val="606C21"/>
                          </a:solidFill>
                          <a:latin typeface="Calibri"/>
                        </a:rPr>
                        <a:t>1%</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90531675"/>
                  </a:ext>
                </a:extLst>
              </a:tr>
              <a:tr h="76353">
                <a:tc>
                  <a:txBody>
                    <a:bodyPr/>
                    <a:lstStyle/>
                    <a:p>
                      <a:pPr algn="ctr" rtl="0" fontAlgn="b">
                        <a:lnSpc>
                          <a:spcPct val="70000"/>
                        </a:lnSpc>
                      </a:pPr>
                      <a:r>
                        <a:rPr lang="en-US" sz="700" b="0" i="0" u="none" strike="noStrike">
                          <a:solidFill>
                            <a:srgbClr val="AE153B"/>
                          </a:solidFill>
                          <a:latin typeface="Calibri"/>
                        </a:rPr>
                        <a:t>2%</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449451495"/>
                  </a:ext>
                </a:extLst>
              </a:tr>
              <a:tr h="76353">
                <a:tc>
                  <a:txBody>
                    <a:bodyPr/>
                    <a:lstStyle/>
                    <a:p>
                      <a:pPr algn="ctr" rtl="0" fontAlgn="b">
                        <a:lnSpc>
                          <a:spcPct val="70000"/>
                        </a:lnSpc>
                      </a:pPr>
                      <a:r>
                        <a:rPr lang="en-US" sz="700" b="0" i="0" u="none" strike="noStrike">
                          <a:solidFill>
                            <a:srgbClr val="0F9EB1"/>
                          </a:solidFill>
                          <a:latin typeface="Calibri"/>
                        </a:rPr>
                        <a:t>3%</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370489655"/>
                  </a:ext>
                </a:extLst>
              </a:tr>
              <a:tr h="76353">
                <a:tc>
                  <a:txBody>
                    <a:bodyPr/>
                    <a:lstStyle/>
                    <a:p>
                      <a:pPr algn="ctr" fontAlgn="b">
                        <a:lnSpc>
                          <a:spcPct val="70000"/>
                        </a:lnSpc>
                      </a:pPr>
                      <a:r>
                        <a:rPr lang="en-US" sz="700" b="0" i="0" u="none" strike="noStrike">
                          <a:solidFill>
                            <a:srgbClr val="000000"/>
                          </a:solidFill>
                          <a:latin typeface="Calibri"/>
                        </a:rPr>
                        <a:t> </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40"/>
                  </a:ext>
                </a:extLst>
              </a:tr>
              <a:tr h="76353">
                <a:tc>
                  <a:txBody>
                    <a:bodyPr/>
                    <a:lstStyle/>
                    <a:p>
                      <a:pPr algn="ctr" rtl="0" fontAlgn="b">
                        <a:lnSpc>
                          <a:spcPct val="70000"/>
                        </a:lnSpc>
                      </a:pPr>
                      <a:r>
                        <a:rPr lang="en-US" sz="700" b="0" i="0" u="none" strike="noStrike">
                          <a:solidFill>
                            <a:srgbClr val="532A59"/>
                          </a:solidFill>
                          <a:latin typeface="Calibri"/>
                        </a:rPr>
                        <a:t>1%</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41"/>
                  </a:ext>
                </a:extLst>
              </a:tr>
              <a:tr h="76353">
                <a:tc>
                  <a:txBody>
                    <a:bodyPr/>
                    <a:lstStyle/>
                    <a:p>
                      <a:pPr algn="ctr" rtl="0" fontAlgn="b">
                        <a:lnSpc>
                          <a:spcPct val="70000"/>
                        </a:lnSpc>
                      </a:pPr>
                      <a:r>
                        <a:rPr lang="en-US" sz="700" b="0" i="0" u="none" strike="noStrike">
                          <a:solidFill>
                            <a:srgbClr val="606C21"/>
                          </a:solidFill>
                          <a:latin typeface="Calibri"/>
                        </a:rPr>
                        <a:t>1%</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42"/>
                  </a:ext>
                </a:extLst>
              </a:tr>
              <a:tr h="76353">
                <a:tc>
                  <a:txBody>
                    <a:bodyPr/>
                    <a:lstStyle/>
                    <a:p>
                      <a:pPr algn="ctr" rtl="0" fontAlgn="b">
                        <a:lnSpc>
                          <a:spcPct val="70000"/>
                        </a:lnSpc>
                      </a:pPr>
                      <a:r>
                        <a:rPr lang="en-US" sz="700" b="0" i="0" u="none" strike="noStrike">
                          <a:solidFill>
                            <a:srgbClr val="AE153B"/>
                          </a:solidFill>
                          <a:latin typeface="Calibri"/>
                        </a:rPr>
                        <a:t>2%</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43"/>
                  </a:ext>
                </a:extLst>
              </a:tr>
              <a:tr h="76353">
                <a:tc>
                  <a:txBody>
                    <a:bodyPr/>
                    <a:lstStyle/>
                    <a:p>
                      <a:pPr algn="ctr" rtl="0" fontAlgn="b">
                        <a:lnSpc>
                          <a:spcPct val="70000"/>
                        </a:lnSpc>
                      </a:pPr>
                      <a:r>
                        <a:rPr lang="en-US" sz="700" b="0" i="0" u="none" strike="noStrike">
                          <a:solidFill>
                            <a:srgbClr val="0F9EB1"/>
                          </a:solidFill>
                          <a:latin typeface="Calibri"/>
                        </a:rPr>
                        <a:t>1%</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44"/>
                  </a:ext>
                </a:extLst>
              </a:tr>
              <a:tr h="76353">
                <a:tc>
                  <a:txBody>
                    <a:bodyPr/>
                    <a:lstStyle/>
                    <a:p>
                      <a:pPr algn="ctr" fontAlgn="b">
                        <a:lnSpc>
                          <a:spcPct val="70000"/>
                        </a:lnSpc>
                      </a:pPr>
                      <a:r>
                        <a:rPr lang="en-US" sz="700" b="1" i="0" u="none" strike="noStrike">
                          <a:solidFill>
                            <a:srgbClr val="000000"/>
                          </a:solidFill>
                          <a:latin typeface="Calibri"/>
                        </a:rPr>
                        <a:t> </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45"/>
                  </a:ext>
                </a:extLst>
              </a:tr>
              <a:tr h="76353">
                <a:tc>
                  <a:txBody>
                    <a:bodyPr/>
                    <a:lstStyle/>
                    <a:p>
                      <a:pPr algn="ctr" rtl="0" fontAlgn="b">
                        <a:lnSpc>
                          <a:spcPct val="70000"/>
                        </a:lnSpc>
                      </a:pPr>
                      <a:r>
                        <a:rPr lang="en-US" sz="700" b="0" i="0" u="none" strike="noStrike">
                          <a:solidFill>
                            <a:srgbClr val="532A59"/>
                          </a:solidFill>
                          <a:latin typeface="Calibri"/>
                        </a:rPr>
                        <a:t>2%</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46"/>
                  </a:ext>
                </a:extLst>
              </a:tr>
              <a:tr h="76353">
                <a:tc>
                  <a:txBody>
                    <a:bodyPr/>
                    <a:lstStyle/>
                    <a:p>
                      <a:pPr algn="ctr" rtl="0" fontAlgn="b">
                        <a:lnSpc>
                          <a:spcPct val="70000"/>
                        </a:lnSpc>
                      </a:pPr>
                      <a:r>
                        <a:rPr lang="en-US" sz="700" b="0" i="0" u="none" strike="noStrike">
                          <a:solidFill>
                            <a:srgbClr val="606C21"/>
                          </a:solidFill>
                          <a:latin typeface="Calibri"/>
                        </a:rPr>
                        <a:t>2%</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47"/>
                  </a:ext>
                </a:extLst>
              </a:tr>
              <a:tr h="76353">
                <a:tc>
                  <a:txBody>
                    <a:bodyPr/>
                    <a:lstStyle/>
                    <a:p>
                      <a:pPr algn="ctr" rtl="0" fontAlgn="b">
                        <a:lnSpc>
                          <a:spcPct val="70000"/>
                        </a:lnSpc>
                      </a:pPr>
                      <a:r>
                        <a:rPr lang="en-US" sz="700" b="0" i="0" u="none" strike="noStrike">
                          <a:solidFill>
                            <a:srgbClr val="AE153B"/>
                          </a:solidFill>
                          <a:latin typeface="Calibri"/>
                        </a:rPr>
                        <a:t>1%</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48"/>
                  </a:ext>
                </a:extLst>
              </a:tr>
              <a:tr h="76353">
                <a:tc>
                  <a:txBody>
                    <a:bodyPr/>
                    <a:lstStyle/>
                    <a:p>
                      <a:pPr algn="ctr" rtl="0" fontAlgn="b">
                        <a:lnSpc>
                          <a:spcPct val="70000"/>
                        </a:lnSpc>
                      </a:pPr>
                      <a:r>
                        <a:rPr lang="en-US" sz="700" b="0" i="0" u="none" strike="noStrike" dirty="0">
                          <a:solidFill>
                            <a:srgbClr val="0F9EB1"/>
                          </a:solidFill>
                          <a:latin typeface="Calibri"/>
                        </a:rPr>
                        <a:t>1%</a:t>
                      </a:r>
                    </a:p>
                  </a:txBody>
                  <a:tcPr marL="0" marR="0" marT="0" marB="0"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49"/>
                  </a:ext>
                </a:extLst>
              </a:tr>
            </a:tbl>
          </a:graphicData>
        </a:graphic>
      </p:graphicFrame>
      <p:sp>
        <p:nvSpPr>
          <p:cNvPr id="9" name="Isosceles Triangle 8">
            <a:extLst>
              <a:ext uri="{FF2B5EF4-FFF2-40B4-BE49-F238E27FC236}">
                <a16:creationId xmlns:a16="http://schemas.microsoft.com/office/drawing/2014/main" id="{D754FCFA-088D-8356-B8B3-074229B3241F}"/>
              </a:ext>
              <a:ext uri="{C183D7F6-B498-43B3-948B-1728B52AA6E4}">
                <adec:decorative xmlns:adec="http://schemas.microsoft.com/office/drawing/2017/decorative" val="1"/>
              </a:ext>
            </a:extLst>
          </p:cNvPr>
          <p:cNvSpPr/>
          <p:nvPr/>
        </p:nvSpPr>
        <p:spPr bwMode="ltGray">
          <a:xfrm rot="10800000">
            <a:off x="4592045" y="2141579"/>
            <a:ext cx="72000" cy="72000"/>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a:p>
        </p:txBody>
      </p:sp>
      <p:sp>
        <p:nvSpPr>
          <p:cNvPr id="10" name="Isosceles Triangle 9">
            <a:extLst>
              <a:ext uri="{FF2B5EF4-FFF2-40B4-BE49-F238E27FC236}">
                <a16:creationId xmlns:a16="http://schemas.microsoft.com/office/drawing/2014/main" id="{426F13C4-9F0D-C6FE-A063-162329DC0457}"/>
              </a:ext>
              <a:ext uri="{C183D7F6-B498-43B3-948B-1728B52AA6E4}">
                <adec:decorative xmlns:adec="http://schemas.microsoft.com/office/drawing/2017/decorative" val="1"/>
              </a:ext>
            </a:extLst>
          </p:cNvPr>
          <p:cNvSpPr/>
          <p:nvPr/>
        </p:nvSpPr>
        <p:spPr bwMode="ltGray">
          <a:xfrm>
            <a:off x="5292821" y="3812523"/>
            <a:ext cx="72000" cy="72000"/>
          </a:xfrm>
          <a:prstGeom prst="triangle">
            <a:avLst/>
          </a:prstGeom>
          <a:solidFill>
            <a:schemeClr val="accent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a:p>
        </p:txBody>
      </p:sp>
      <p:sp>
        <p:nvSpPr>
          <p:cNvPr id="15" name="Isosceles Triangle 14">
            <a:extLst>
              <a:ext uri="{FF2B5EF4-FFF2-40B4-BE49-F238E27FC236}">
                <a16:creationId xmlns:a16="http://schemas.microsoft.com/office/drawing/2014/main" id="{174F1D03-B9D3-97A7-A736-497450F06644}"/>
              </a:ext>
              <a:ext uri="{C183D7F6-B498-43B3-948B-1728B52AA6E4}">
                <adec:decorative xmlns:adec="http://schemas.microsoft.com/office/drawing/2017/decorative" val="1"/>
              </a:ext>
            </a:extLst>
          </p:cNvPr>
          <p:cNvSpPr/>
          <p:nvPr/>
        </p:nvSpPr>
        <p:spPr bwMode="ltGray">
          <a:xfrm rot="10800000">
            <a:off x="4542314" y="2303604"/>
            <a:ext cx="72000" cy="72000"/>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a:p>
        </p:txBody>
      </p:sp>
      <p:sp>
        <p:nvSpPr>
          <p:cNvPr id="8" name="Text Placeholder 4">
            <a:extLst>
              <a:ext uri="{FF2B5EF4-FFF2-40B4-BE49-F238E27FC236}">
                <a16:creationId xmlns:a16="http://schemas.microsoft.com/office/drawing/2014/main" id="{CEA2530D-6017-2769-A548-F3FB3E5D2563}"/>
              </a:ext>
            </a:extLst>
          </p:cNvPr>
          <p:cNvSpPr txBox="1">
            <a:spLocks/>
          </p:cNvSpPr>
          <p:nvPr/>
        </p:nvSpPr>
        <p:spPr>
          <a:xfrm>
            <a:off x="11253" y="5972438"/>
            <a:ext cx="9046078" cy="880439"/>
          </a:xfrm>
          <a:prstGeom prst="rect">
            <a:avLst/>
          </a:prstGeom>
        </p:spPr>
        <p:txBody>
          <a:bodyPr/>
          <a:lstStyle>
            <a:lvl1pPr marL="0" indent="0" algn="l" defTabSz="457200" rtl="0" eaLnBrk="1" latinLnBrk="0" hangingPunct="1">
              <a:spcBef>
                <a:spcPct val="20000"/>
              </a:spcBef>
              <a:buFont typeface="Arial"/>
              <a:buNone/>
              <a:defRPr sz="1000" kern="1200" baseline="0">
                <a:ln>
                  <a:noFill/>
                </a:ln>
                <a:solidFill>
                  <a:schemeClr val="bg1"/>
                </a:solidFill>
                <a:effectLst/>
                <a:latin typeface="+mj-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spcBef>
                <a:spcPts val="0"/>
              </a:spcBef>
              <a:tabLst>
                <a:tab pos="8229600" algn="r"/>
              </a:tabLst>
            </a:pPr>
            <a:r>
              <a:rPr lang="en-GB" dirty="0"/>
              <a:t>Source: </a:t>
            </a:r>
            <a:r>
              <a:rPr lang="en-CA" dirty="0"/>
              <a:t>Ofcom News Consumption Survey 2022 – </a:t>
            </a:r>
            <a:r>
              <a:rPr lang="en-CA" dirty="0">
                <a:solidFill>
                  <a:srgbClr val="FFFF00"/>
                </a:solidFill>
              </a:rPr>
              <a:t>COMBINED F2F &amp; ONLINE </a:t>
            </a:r>
            <a:r>
              <a:rPr lang="en-CA" dirty="0"/>
              <a:t>sample</a:t>
            </a:r>
          </a:p>
          <a:p>
            <a:pPr>
              <a:lnSpc>
                <a:spcPct val="90000"/>
              </a:lnSpc>
              <a:spcBef>
                <a:spcPts val="0"/>
              </a:spcBef>
              <a:tabLst>
                <a:tab pos="8229600" algn="r"/>
              </a:tabLst>
            </a:pPr>
            <a:r>
              <a:rPr lang="en-GB" dirty="0"/>
              <a:t>Question: </a:t>
            </a:r>
            <a:r>
              <a:rPr lang="nl-NL" dirty="0"/>
              <a:t>E1a. Looking at all the sources of news you have just said that you use, which one is most important to you?</a:t>
            </a:r>
          </a:p>
          <a:p>
            <a:pPr>
              <a:lnSpc>
                <a:spcPct val="90000"/>
              </a:lnSpc>
              <a:spcBef>
                <a:spcPts val="0"/>
              </a:spcBef>
              <a:tabLst>
                <a:tab pos="8229600" algn="r"/>
              </a:tabLst>
            </a:pPr>
            <a:r>
              <a:rPr lang="en-GB" dirty="0"/>
              <a:t>Base: All adults 16+ using </a:t>
            </a:r>
            <a:r>
              <a:rPr lang="en-CA" dirty="0"/>
              <a:t>TV/Newspapers/Radio/Internet/Magazines for news </a:t>
            </a:r>
            <a:r>
              <a:rPr lang="en-GB" dirty="0"/>
              <a:t>2022 W2* – England=1727, Scotland=326, Wales=325, Northern Ireland=287 </a:t>
            </a:r>
          </a:p>
          <a:p>
            <a:pPr>
              <a:lnSpc>
                <a:spcPct val="90000"/>
              </a:lnSpc>
              <a:spcBef>
                <a:spcPts val="0"/>
              </a:spcBef>
              <a:tabLst>
                <a:tab pos="8229600" algn="r"/>
              </a:tabLst>
            </a:pPr>
            <a:r>
              <a:rPr lang="en-GB" dirty="0"/>
              <a:t>*2022 W1, and </a:t>
            </a:r>
            <a:r>
              <a:rPr lang="en-CA" dirty="0"/>
              <a:t>2021, data not shown because face-to-face fieldwork was not possible during Covid-19 pandemic </a:t>
            </a:r>
          </a:p>
          <a:p>
            <a:pPr>
              <a:lnSpc>
                <a:spcPct val="90000"/>
              </a:lnSpc>
              <a:spcBef>
                <a:spcPts val="0"/>
              </a:spcBef>
              <a:tabLst>
                <a:tab pos="8229600" algn="r"/>
              </a:tabLst>
            </a:pPr>
            <a:r>
              <a:rPr lang="en-GB" dirty="0"/>
              <a:t>Only sources with an incidence of 2%+ in 2022 for the Total sample are shown</a:t>
            </a:r>
          </a:p>
          <a:p>
            <a:pPr>
              <a:lnSpc>
                <a:spcPct val="90000"/>
              </a:lnSpc>
              <a:spcBef>
                <a:spcPts val="0"/>
              </a:spcBef>
              <a:tabLst>
                <a:tab pos="8229600" algn="r"/>
              </a:tabLst>
            </a:pPr>
            <a:r>
              <a:rPr lang="en-US" dirty="0"/>
              <a:t>Green/red triangles </a:t>
            </a:r>
            <a:r>
              <a:rPr lang="en-GB" dirty="0"/>
              <a:t>indicate statistically significant differences between 2022 and 2020 (at 99% confidence level)</a:t>
            </a:r>
          </a:p>
        </p:txBody>
      </p:sp>
    </p:spTree>
    <p:extLst>
      <p:ext uri="{BB962C8B-B14F-4D97-AF65-F5344CB8AC3E}">
        <p14:creationId xmlns:p14="http://schemas.microsoft.com/office/powerpoint/2010/main" val="12949584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101890" y="1403997"/>
            <a:ext cx="9046078" cy="300991"/>
          </a:xfrm>
          <a:prstGeom prst="rect">
            <a:avLst/>
          </a:prstGeom>
        </p:spPr>
        <p:txBody>
          <a:bodyPr/>
          <a:lstStyle/>
          <a:p>
            <a:pPr lvl="0"/>
            <a:r>
              <a:rPr lang="en-GB" kern="0" dirty="0">
                <a:cs typeface="Arial" pitchFamily="34" charset="0"/>
              </a:rPr>
              <a:t>Level of interest in news about own nation/region 2022* – by Nation</a:t>
            </a:r>
            <a:br>
              <a:rPr lang="en-GB" dirty="0"/>
            </a:br>
            <a:r>
              <a:rPr lang="en-GB" sz="1100" i="1" kern="0" dirty="0">
                <a:cs typeface="Arial" pitchFamily="34" charset="0"/>
              </a:rPr>
              <a:t>All adults 16+ who follow news</a:t>
            </a:r>
            <a:endParaRPr lang="en-GB" i="1" dirty="0"/>
          </a:p>
        </p:txBody>
      </p:sp>
      <p:sp>
        <p:nvSpPr>
          <p:cNvPr id="7" name="Text Placeholder 6"/>
          <p:cNvSpPr>
            <a:spLocks noGrp="1"/>
          </p:cNvSpPr>
          <p:nvPr>
            <p:ph type="body" sz="quarter" idx="14"/>
          </p:nvPr>
        </p:nvSpPr>
        <p:spPr>
          <a:xfrm>
            <a:off x="100805" y="326991"/>
            <a:ext cx="7544004" cy="705057"/>
          </a:xfrm>
        </p:spPr>
        <p:txBody>
          <a:bodyPr anchor="t" anchorCtr="0"/>
          <a:lstStyle/>
          <a:p>
            <a:pPr>
              <a:lnSpc>
                <a:spcPts val="1800"/>
              </a:lnSpc>
            </a:pPr>
            <a:r>
              <a:rPr lang="en-GB" sz="1800" dirty="0"/>
              <a:t>Adults in Scotland and Wales are the most likely to say they are ‘very interested’ in news about their nation, whereas those in England and Northern Ireland) are more likely to be ‘quite interested’ in their region/nation</a:t>
            </a:r>
          </a:p>
        </p:txBody>
      </p:sp>
      <p:sp>
        <p:nvSpPr>
          <p:cNvPr id="6" name="Title 1">
            <a:extLst>
              <a:ext uri="{FF2B5EF4-FFF2-40B4-BE49-F238E27FC236}">
                <a16:creationId xmlns:a16="http://schemas.microsoft.com/office/drawing/2014/main" id="{94D01236-440F-4C17-A0F3-83E36C70FCD8}"/>
              </a:ext>
            </a:extLst>
          </p:cNvPr>
          <p:cNvSpPr txBox="1">
            <a:spLocks/>
          </p:cNvSpPr>
          <p:nvPr/>
        </p:nvSpPr>
        <p:spPr>
          <a:xfrm>
            <a:off x="100806" y="1041399"/>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dirty="0">
                <a:latin typeface="+mn-lt"/>
                <a:cs typeface="Arial" pitchFamily="34" charset="0"/>
              </a:rPr>
              <a:t>Figure 11.8</a:t>
            </a:r>
            <a:br>
              <a:rPr lang="en-GB" sz="1800" b="1" dirty="0">
                <a:latin typeface="+mn-lt"/>
                <a:cs typeface="Arial" pitchFamily="34" charset="0"/>
              </a:rPr>
            </a:br>
            <a:endParaRPr lang="en-GB" sz="1800" b="1" dirty="0">
              <a:latin typeface="+mn-lt"/>
              <a:cs typeface="Arial" pitchFamily="34" charset="0"/>
            </a:endParaRPr>
          </a:p>
        </p:txBody>
      </p:sp>
      <p:pic>
        <p:nvPicPr>
          <p:cNvPr id="4" name="Picture 3" descr="This chart shows the level of interest in news about own nation/region, by nation. 75% of adults who follow news in England are very or quite interested in news about their region, less than in Scotland (90%), Wales (83%) and Northern Ireland (81%).">
            <a:extLst>
              <a:ext uri="{FF2B5EF4-FFF2-40B4-BE49-F238E27FC236}">
                <a16:creationId xmlns:a16="http://schemas.microsoft.com/office/drawing/2014/main" id="{EE6A7C9D-CC95-396A-87FC-8E7A75AEE1CC}"/>
              </a:ext>
            </a:extLst>
          </p:cNvPr>
          <p:cNvPicPr>
            <a:picLocks noChangeAspect="1"/>
          </p:cNvPicPr>
          <p:nvPr/>
        </p:nvPicPr>
        <p:blipFill>
          <a:blip r:embed="rId3"/>
          <a:stretch>
            <a:fillRect/>
          </a:stretch>
        </p:blipFill>
        <p:spPr>
          <a:xfrm>
            <a:off x="45327" y="1901760"/>
            <a:ext cx="9053345" cy="4426080"/>
          </a:xfrm>
          <a:prstGeom prst="rect">
            <a:avLst/>
          </a:prstGeom>
        </p:spPr>
      </p:pic>
      <p:sp>
        <p:nvSpPr>
          <p:cNvPr id="14" name="Text Placeholder 4">
            <a:extLst>
              <a:ext uri="{FF2B5EF4-FFF2-40B4-BE49-F238E27FC236}">
                <a16:creationId xmlns:a16="http://schemas.microsoft.com/office/drawing/2014/main" id="{85E8920B-F0F3-55F0-F8D0-8FFC3B77B64C}"/>
              </a:ext>
            </a:extLst>
          </p:cNvPr>
          <p:cNvSpPr txBox="1">
            <a:spLocks/>
          </p:cNvSpPr>
          <p:nvPr/>
        </p:nvSpPr>
        <p:spPr>
          <a:xfrm>
            <a:off x="11253" y="5972438"/>
            <a:ext cx="9046078" cy="880439"/>
          </a:xfrm>
          <a:prstGeom prst="rect">
            <a:avLst/>
          </a:prstGeom>
        </p:spPr>
        <p:txBody>
          <a:bodyPr/>
          <a:lstStyle>
            <a:lvl1pPr marL="0" indent="0" algn="l" defTabSz="457200" rtl="0" eaLnBrk="1" latinLnBrk="0" hangingPunct="1">
              <a:spcBef>
                <a:spcPct val="20000"/>
              </a:spcBef>
              <a:buFont typeface="Arial"/>
              <a:buNone/>
              <a:defRPr sz="1000" kern="1200" baseline="0">
                <a:ln>
                  <a:noFill/>
                </a:ln>
                <a:solidFill>
                  <a:schemeClr val="bg1"/>
                </a:solidFill>
                <a:effectLst/>
                <a:latin typeface="+mj-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spcBef>
                <a:spcPts val="200"/>
              </a:spcBef>
              <a:tabLst>
                <a:tab pos="8229600" algn="r"/>
              </a:tabLst>
            </a:pPr>
            <a:r>
              <a:rPr lang="en-GB" dirty="0"/>
              <a:t>Source: </a:t>
            </a:r>
            <a:r>
              <a:rPr lang="en-CA" dirty="0"/>
              <a:t>Ofcom News Consumption Survey 2022 – </a:t>
            </a:r>
            <a:r>
              <a:rPr lang="en-CA" dirty="0">
                <a:solidFill>
                  <a:srgbClr val="FFFF00"/>
                </a:solidFill>
              </a:rPr>
              <a:t>COMBINED F2F &amp; ONLINE </a:t>
            </a:r>
            <a:r>
              <a:rPr lang="en-CA" dirty="0"/>
              <a:t>sample</a:t>
            </a:r>
          </a:p>
          <a:p>
            <a:pPr>
              <a:lnSpc>
                <a:spcPct val="90000"/>
              </a:lnSpc>
              <a:spcBef>
                <a:spcPts val="200"/>
              </a:spcBef>
            </a:pPr>
            <a:r>
              <a:rPr lang="en-GB" dirty="0"/>
              <a:t>Question: </a:t>
            </a:r>
            <a:r>
              <a:rPr lang="en-US" dirty="0"/>
              <a:t>F3. How interested are you in news about &lt;NATION/REGION&gt;?</a:t>
            </a:r>
            <a:endParaRPr lang="en-GB" dirty="0"/>
          </a:p>
          <a:p>
            <a:pPr>
              <a:lnSpc>
                <a:spcPct val="90000"/>
              </a:lnSpc>
              <a:spcBef>
                <a:spcPts val="200"/>
              </a:spcBef>
            </a:pPr>
            <a:r>
              <a:rPr lang="en-GB" dirty="0"/>
              <a:t>Base: All adults 16+ who follow news 2022 W2* - Total=2708, England=1758, Scotland=332, Wales=329, Northern Ireland=289 </a:t>
            </a:r>
          </a:p>
          <a:p>
            <a:pPr>
              <a:lnSpc>
                <a:spcPct val="90000"/>
              </a:lnSpc>
              <a:spcBef>
                <a:spcPts val="200"/>
              </a:spcBef>
            </a:pPr>
            <a:r>
              <a:rPr lang="en-GB" dirty="0"/>
              <a:t>*2022 W1, and </a:t>
            </a:r>
            <a:r>
              <a:rPr lang="en-CA" dirty="0"/>
              <a:t>2021, data not shown because face-to-face fieldwork was not possible during Covid-19 pandemic </a:t>
            </a:r>
          </a:p>
          <a:p>
            <a:pPr>
              <a:lnSpc>
                <a:spcPct val="90000"/>
              </a:lnSpc>
              <a:spcBef>
                <a:spcPts val="200"/>
              </a:spcBef>
            </a:pPr>
            <a:r>
              <a:rPr lang="en-US" dirty="0"/>
              <a:t>Green/red triangles </a:t>
            </a:r>
            <a:r>
              <a:rPr lang="en-GB" dirty="0"/>
              <a:t>indicate statistically significant differences between 2022 and 2020 (at 99% confidence level)</a:t>
            </a:r>
          </a:p>
        </p:txBody>
      </p:sp>
    </p:spTree>
    <p:extLst>
      <p:ext uri="{BB962C8B-B14F-4D97-AF65-F5344CB8AC3E}">
        <p14:creationId xmlns:p14="http://schemas.microsoft.com/office/powerpoint/2010/main" val="22125283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2"/>
          <p:cNvSpPr>
            <a:spLocks noGrp="1"/>
          </p:cNvSpPr>
          <p:nvPr>
            <p:ph type="title"/>
          </p:nvPr>
        </p:nvSpPr>
        <p:spPr>
          <a:xfrm>
            <a:off x="106111" y="1352761"/>
            <a:ext cx="9046078" cy="300991"/>
          </a:xfrm>
        </p:spPr>
        <p:txBody>
          <a:bodyPr/>
          <a:lstStyle/>
          <a:p>
            <a:r>
              <a:rPr lang="en-GB" kern="0" dirty="0">
                <a:latin typeface="+mn-lt"/>
                <a:cs typeface="Arial" pitchFamily="34" charset="0"/>
              </a:rPr>
              <a:t>Platforms used to access news about own region in </a:t>
            </a:r>
            <a:r>
              <a:rPr lang="en-GB" b="1" kern="0" dirty="0">
                <a:latin typeface="+mn-lt"/>
                <a:cs typeface="Arial" pitchFamily="34" charset="0"/>
              </a:rPr>
              <a:t>England</a:t>
            </a:r>
            <a:r>
              <a:rPr lang="en-GB" kern="0" dirty="0">
                <a:latin typeface="+mn-lt"/>
                <a:cs typeface="Arial" pitchFamily="34" charset="0"/>
              </a:rPr>
              <a:t> 2022*</a:t>
            </a:r>
            <a:br>
              <a:rPr lang="en-GB" kern="0" dirty="0">
                <a:latin typeface="+mn-lt"/>
                <a:cs typeface="Arial" pitchFamily="34" charset="0"/>
              </a:rPr>
            </a:br>
            <a:r>
              <a:rPr lang="en-GB" sz="1100" i="1" kern="0" dirty="0">
                <a:cs typeface="Arial" pitchFamily="34" charset="0"/>
              </a:rPr>
              <a:t>All adults 16+ who follow news</a:t>
            </a:r>
            <a:endParaRPr lang="en-US" i="1" kern="0" dirty="0">
              <a:latin typeface="+mn-lt"/>
              <a:cs typeface="Arial" pitchFamily="34" charset="0"/>
            </a:endParaRPr>
          </a:p>
        </p:txBody>
      </p:sp>
      <p:sp>
        <p:nvSpPr>
          <p:cNvPr id="8" name="Text Placeholder 7"/>
          <p:cNvSpPr>
            <a:spLocks noGrp="1"/>
          </p:cNvSpPr>
          <p:nvPr>
            <p:ph type="body" sz="quarter" idx="14"/>
          </p:nvPr>
        </p:nvSpPr>
        <p:spPr>
          <a:xfrm>
            <a:off x="106111" y="320263"/>
            <a:ext cx="7447214" cy="705057"/>
          </a:xfrm>
        </p:spPr>
        <p:txBody>
          <a:bodyPr anchor="t" anchorCtr="0"/>
          <a:lstStyle/>
          <a:p>
            <a:pPr>
              <a:lnSpc>
                <a:spcPts val="1800"/>
              </a:lnSpc>
              <a:spcBef>
                <a:spcPts val="0"/>
              </a:spcBef>
            </a:pPr>
            <a:r>
              <a:rPr lang="en-GB" sz="1800" dirty="0"/>
              <a:t>TV is the most used platform for accessing regional news in England. Satisfaction with the quality of news is generally higher for the traditional media channels compared to social media sites</a:t>
            </a:r>
            <a:endParaRPr lang="en-US" sz="1800" dirty="0"/>
          </a:p>
        </p:txBody>
      </p:sp>
      <p:sp>
        <p:nvSpPr>
          <p:cNvPr id="15" name="Title 1">
            <a:extLst>
              <a:ext uri="{FF2B5EF4-FFF2-40B4-BE49-F238E27FC236}">
                <a16:creationId xmlns:a16="http://schemas.microsoft.com/office/drawing/2014/main" id="{DF9FEF17-DA50-4597-ABB8-34794A788253}"/>
              </a:ext>
            </a:extLst>
          </p:cNvPr>
          <p:cNvSpPr txBox="1">
            <a:spLocks/>
          </p:cNvSpPr>
          <p:nvPr/>
        </p:nvSpPr>
        <p:spPr>
          <a:xfrm>
            <a:off x="111071" y="1084636"/>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dirty="0">
                <a:latin typeface="+mn-lt"/>
                <a:cs typeface="Arial" pitchFamily="34" charset="0"/>
              </a:rPr>
              <a:t>Figure 11.9</a:t>
            </a:r>
            <a:br>
              <a:rPr lang="en-GB" sz="1800" b="1" dirty="0">
                <a:latin typeface="+mn-lt"/>
                <a:cs typeface="Arial" pitchFamily="34" charset="0"/>
              </a:rPr>
            </a:br>
            <a:endParaRPr lang="en-GB" sz="1800" b="1" dirty="0">
              <a:latin typeface="+mn-lt"/>
              <a:cs typeface="Arial" pitchFamily="34" charset="0"/>
            </a:endParaRPr>
          </a:p>
        </p:txBody>
      </p:sp>
      <p:pic>
        <p:nvPicPr>
          <p:cNvPr id="4" name="Picture 3" descr="This chart shows the platforms used to access regional news in England and the satisfaction with the news provided – using the 2022 combined F2F and online data for England.  The main findings are referred to in the commentary text.">
            <a:extLst>
              <a:ext uri="{FF2B5EF4-FFF2-40B4-BE49-F238E27FC236}">
                <a16:creationId xmlns:a16="http://schemas.microsoft.com/office/drawing/2014/main" id="{4442AD8D-36F5-9546-826F-795BBDBA0DEF}"/>
              </a:ext>
            </a:extLst>
          </p:cNvPr>
          <p:cNvPicPr>
            <a:picLocks noChangeAspect="1"/>
          </p:cNvPicPr>
          <p:nvPr/>
        </p:nvPicPr>
        <p:blipFill>
          <a:blip r:embed="rId3"/>
          <a:stretch>
            <a:fillRect/>
          </a:stretch>
        </p:blipFill>
        <p:spPr>
          <a:xfrm>
            <a:off x="182499" y="1365679"/>
            <a:ext cx="8779001" cy="4755292"/>
          </a:xfrm>
          <a:prstGeom prst="rect">
            <a:avLst/>
          </a:prstGeom>
        </p:spPr>
      </p:pic>
      <p:sp>
        <p:nvSpPr>
          <p:cNvPr id="7" name="Text Placeholder 6"/>
          <p:cNvSpPr>
            <a:spLocks noGrp="1"/>
          </p:cNvSpPr>
          <p:nvPr>
            <p:ph type="body" sz="quarter" idx="12"/>
          </p:nvPr>
        </p:nvSpPr>
        <p:spPr/>
        <p:txBody>
          <a:bodyPr/>
          <a:lstStyle/>
          <a:p>
            <a:pPr>
              <a:lnSpc>
                <a:spcPct val="90000"/>
              </a:lnSpc>
              <a:spcBef>
                <a:spcPts val="0"/>
              </a:spcBef>
              <a:tabLst>
                <a:tab pos="8229600" algn="r"/>
              </a:tabLst>
            </a:pPr>
            <a:r>
              <a:rPr lang="en-CA" dirty="0"/>
              <a:t>Source: Ofcom News Consumption Survey 2022 – </a:t>
            </a:r>
            <a:r>
              <a:rPr lang="en-CA" dirty="0">
                <a:solidFill>
                  <a:srgbClr val="FFFF00"/>
                </a:solidFill>
              </a:rPr>
              <a:t>COMBINED F2F &amp; ONLINE</a:t>
            </a:r>
            <a:r>
              <a:rPr lang="en-CA" dirty="0"/>
              <a:t> sample</a:t>
            </a:r>
            <a:endParaRPr lang="en-GB" dirty="0"/>
          </a:p>
          <a:p>
            <a:pPr>
              <a:lnSpc>
                <a:spcPct val="90000"/>
              </a:lnSpc>
              <a:spcBef>
                <a:spcPts val="0"/>
              </a:spcBef>
              <a:tabLst>
                <a:tab pos="8229600" algn="r"/>
              </a:tabLst>
            </a:pPr>
            <a:r>
              <a:rPr lang="en-GB" dirty="0"/>
              <a:t>Question: F4.</a:t>
            </a:r>
            <a:r>
              <a:rPr lang="en-US" dirty="0"/>
              <a:t> </a:t>
            </a:r>
            <a:r>
              <a:rPr lang="nl-NL" dirty="0"/>
              <a:t>Thinking particularly about your source of news for what is going on in your region, which of the following do </a:t>
            </a:r>
            <a:br>
              <a:rPr lang="nl-NL" dirty="0"/>
            </a:br>
            <a:r>
              <a:rPr lang="nl-NL" dirty="0"/>
              <a:t>you use?</a:t>
            </a:r>
            <a:r>
              <a:rPr lang="en-US" dirty="0"/>
              <a:t>   </a:t>
            </a:r>
            <a:r>
              <a:rPr lang="en-GB" dirty="0"/>
              <a:t>Base: All adults 16+ who follow news 2022 W2* - England=1758</a:t>
            </a:r>
          </a:p>
          <a:p>
            <a:pPr>
              <a:lnSpc>
                <a:spcPct val="90000"/>
              </a:lnSpc>
              <a:spcBef>
                <a:spcPts val="0"/>
              </a:spcBef>
            </a:pPr>
            <a:r>
              <a:rPr lang="en-US" dirty="0"/>
              <a:t>F5. How satisfied are you with the quality of the news about your region available from [source]?  </a:t>
            </a:r>
            <a:br>
              <a:rPr lang="en-US" dirty="0"/>
            </a:br>
            <a:r>
              <a:rPr lang="en-US" dirty="0"/>
              <a:t>Base: All </a:t>
            </a:r>
            <a:r>
              <a:rPr lang="en-GB" dirty="0"/>
              <a:t>using each source – 2022 W2*=103-804       **sample size &lt;100  </a:t>
            </a:r>
          </a:p>
          <a:p>
            <a:pPr>
              <a:lnSpc>
                <a:spcPct val="90000"/>
              </a:lnSpc>
              <a:spcBef>
                <a:spcPts val="0"/>
              </a:spcBef>
            </a:pPr>
            <a:r>
              <a:rPr lang="en-GB" dirty="0"/>
              <a:t>*2022 W1 </a:t>
            </a:r>
            <a:r>
              <a:rPr lang="en-CA" dirty="0"/>
              <a:t>data not shown because face-to-face fieldwork was not possible during Covid-19 pandemic</a:t>
            </a:r>
            <a:endParaRPr lang="en-US" dirty="0"/>
          </a:p>
        </p:txBody>
      </p:sp>
      <p:sp>
        <p:nvSpPr>
          <p:cNvPr id="20" name="TextBox 19">
            <a:extLst>
              <a:ext uri="{FF2B5EF4-FFF2-40B4-BE49-F238E27FC236}">
                <a16:creationId xmlns:a16="http://schemas.microsoft.com/office/drawing/2014/main" id="{232D4286-65A7-476D-9D5D-C9263E85064F}"/>
              </a:ext>
            </a:extLst>
          </p:cNvPr>
          <p:cNvSpPr txBox="1"/>
          <p:nvPr/>
        </p:nvSpPr>
        <p:spPr>
          <a:xfrm>
            <a:off x="6886575" y="5997158"/>
            <a:ext cx="2008371" cy="830997"/>
          </a:xfrm>
          <a:prstGeom prst="rect">
            <a:avLst/>
          </a:prstGeom>
          <a:solidFill>
            <a:schemeClr val="accent6"/>
          </a:solidFill>
        </p:spPr>
        <p:txBody>
          <a:bodyPr wrap="square" lIns="36000" rIns="36000" rtlCol="0">
            <a:spAutoFit/>
          </a:bodyPr>
          <a:lstStyle/>
          <a:p>
            <a:pPr algn="ctr"/>
            <a:r>
              <a:rPr lang="en-GB" sz="1200" dirty="0">
                <a:solidFill>
                  <a:srgbClr val="000000"/>
                </a:solidFill>
              </a:rPr>
              <a:t>England not asked this question pre-2022, so no comparable data from previous surveys</a:t>
            </a:r>
          </a:p>
        </p:txBody>
      </p:sp>
    </p:spTree>
    <p:extLst>
      <p:ext uri="{BB962C8B-B14F-4D97-AF65-F5344CB8AC3E}">
        <p14:creationId xmlns:p14="http://schemas.microsoft.com/office/powerpoint/2010/main" val="3530237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60EF0800-6CF5-4A23-82B3-68E8750390CE}"/>
              </a:ext>
            </a:extLst>
          </p:cNvPr>
          <p:cNvSpPr>
            <a:spLocks noGrp="1"/>
          </p:cNvSpPr>
          <p:nvPr>
            <p:ph type="title"/>
          </p:nvPr>
        </p:nvSpPr>
        <p:spPr>
          <a:xfrm>
            <a:off x="246979" y="365536"/>
            <a:ext cx="8248650" cy="307777"/>
          </a:xfrm>
        </p:spPr>
        <p:txBody>
          <a:bodyPr/>
          <a:lstStyle/>
          <a:p>
            <a:pPr algn="l"/>
            <a:r>
              <a:rPr lang="en-GB" sz="2400" b="1">
                <a:solidFill>
                  <a:schemeClr val="tx1"/>
                </a:solidFill>
                <a:latin typeface="+mn-lt"/>
                <a:cs typeface="Arial" panose="020B0604020202020204" pitchFamily="34" charset="0"/>
              </a:rPr>
              <a:t>Overall summary </a:t>
            </a:r>
            <a:r>
              <a:rPr lang="en-GB" sz="2400" b="1">
                <a:solidFill>
                  <a:schemeClr val="tx1"/>
                </a:solidFill>
                <a:cs typeface="Arial" panose="020B0604020202020204" pitchFamily="34" charset="0"/>
              </a:rPr>
              <a:t>– Adults (1)</a:t>
            </a:r>
            <a:endParaRPr lang="en-GB" sz="2400" b="1">
              <a:solidFill>
                <a:schemeClr val="tx1"/>
              </a:solidFill>
              <a:latin typeface="+mn-lt"/>
              <a:cs typeface="Arial" panose="020B0604020202020204" pitchFamily="34" charset="0"/>
            </a:endParaRPr>
          </a:p>
        </p:txBody>
      </p:sp>
      <p:sp>
        <p:nvSpPr>
          <p:cNvPr id="5" name="Rectangle 4">
            <a:extLst>
              <a:ext uri="{FF2B5EF4-FFF2-40B4-BE49-F238E27FC236}">
                <a16:creationId xmlns:a16="http://schemas.microsoft.com/office/drawing/2014/main" id="{FE8AF4DC-5CF5-470A-98E5-9B84A000D06D}"/>
              </a:ext>
            </a:extLst>
          </p:cNvPr>
          <p:cNvSpPr/>
          <p:nvPr/>
        </p:nvSpPr>
        <p:spPr>
          <a:xfrm>
            <a:off x="246979" y="959077"/>
            <a:ext cx="8396507" cy="6083588"/>
          </a:xfrm>
          <a:prstGeom prst="rect">
            <a:avLst/>
          </a:prstGeom>
        </p:spPr>
        <p:txBody>
          <a:bodyPr wrap="square" lIns="91440" tIns="45720" rIns="91440" bIns="45720" anchor="t">
            <a:spAutoFit/>
          </a:bodyPr>
          <a:lstStyle/>
          <a:p>
            <a:pPr>
              <a:lnSpc>
                <a:spcPct val="107000"/>
              </a:lnSpc>
            </a:pPr>
            <a:r>
              <a:rPr lang="en-GB" sz="1200" b="1" u="sng" dirty="0">
                <a:latin typeface="Calibri" panose="020F0502020204030204" pitchFamily="34" charset="0"/>
                <a:ea typeface="Arial" panose="020B0604020202020204" pitchFamily="34" charset="0"/>
                <a:cs typeface="Arial" panose="020B0604020202020204" pitchFamily="34" charset="0"/>
              </a:rPr>
              <a:t>Platforms used for news</a:t>
            </a:r>
          </a:p>
          <a:p>
            <a:pPr>
              <a:lnSpc>
                <a:spcPct val="107000"/>
              </a:lnSpc>
            </a:pPr>
            <a:endParaRPr lang="en-GB" sz="1200" b="1" dirty="0">
              <a:latin typeface="Calibri" panose="020F0502020204030204" pitchFamily="34" charset="0"/>
              <a:cs typeface="Arial" panose="020B0604020202020204" pitchFamily="34" charset="0"/>
            </a:endParaRPr>
          </a:p>
          <a:p>
            <a:pPr marL="171450" lvl="0" indent="-171450" fontAlgn="ctr">
              <a:buSzPts val="1000"/>
              <a:buFont typeface="Arial" panose="020B0604020202020204" pitchFamily="34" charset="0"/>
              <a:buChar char="•"/>
              <a:tabLst>
                <a:tab pos="457200" algn="l"/>
              </a:tabLst>
            </a:pPr>
            <a:r>
              <a:rPr lang="en-GB" sz="1200" b="1" dirty="0">
                <a:latin typeface="Calibri"/>
                <a:cs typeface="Arial"/>
              </a:rPr>
              <a:t>Reach of TV </a:t>
            </a:r>
            <a:r>
              <a:rPr lang="en-GB" sz="1200" b="1" dirty="0">
                <a:effectLst/>
                <a:latin typeface="Calibri"/>
                <a:ea typeface="Arial" panose="020B0604020202020204" pitchFamily="34" charset="0"/>
                <a:cs typeface="Arial"/>
              </a:rPr>
              <a:t>(74%),</a:t>
            </a:r>
            <a:r>
              <a:rPr lang="en-GB" sz="1200" b="1" dirty="0">
                <a:latin typeface="Calibri"/>
                <a:cs typeface="Arial"/>
              </a:rPr>
              <a:t> and internet (66%) platforms remains steady.</a:t>
            </a:r>
            <a:r>
              <a:rPr lang="en-GB" sz="1200" dirty="0">
                <a:latin typeface="Calibri"/>
                <a:cs typeface="Arial"/>
              </a:rPr>
              <a:t> There is some evidence of longer term erosion of radio reach (40% in 2022 down from 44% in 2018).</a:t>
            </a:r>
          </a:p>
          <a:p>
            <a:pPr marL="171450" indent="-171450" fontAlgn="ctr">
              <a:buSzPts val="1000"/>
              <a:buFont typeface="Arial" panose="020B0604020202020204" pitchFamily="34" charset="0"/>
              <a:buChar char="•"/>
              <a:tabLst>
                <a:tab pos="457200" algn="l"/>
              </a:tabLst>
            </a:pPr>
            <a:r>
              <a:rPr lang="en-GB" sz="1200" b="1" dirty="0">
                <a:latin typeface="Calibri"/>
                <a:cs typeface="Arial"/>
              </a:rPr>
              <a:t>Reach of print/online newspapers decreased from 2020 (47%) to 2022 (38%)</a:t>
            </a:r>
            <a:r>
              <a:rPr lang="en-GB" sz="1200" dirty="0">
                <a:latin typeface="Calibri"/>
                <a:cs typeface="Arial"/>
              </a:rPr>
              <a:t>, with the previous trend of steady decreases likely exacerbated by the pandemic. Its reach doubles for younger groups when online newspaper reach is added to print.</a:t>
            </a:r>
          </a:p>
          <a:p>
            <a:pPr marL="171450" indent="-171450" fontAlgn="ctr">
              <a:buSzPts val="1000"/>
              <a:buFont typeface="Arial" panose="020B0604020202020204" pitchFamily="34" charset="0"/>
              <a:buChar char="•"/>
              <a:tabLst>
                <a:tab pos="457200" algn="l"/>
              </a:tabLst>
            </a:pPr>
            <a:r>
              <a:rPr lang="en-GB" sz="1200" b="1" dirty="0">
                <a:latin typeface="Calibri"/>
                <a:cs typeface="Arial"/>
              </a:rPr>
              <a:t>The differences between platforms used across age groups are striking</a:t>
            </a:r>
            <a:r>
              <a:rPr lang="en-GB" sz="1200" dirty="0">
                <a:latin typeface="Calibri"/>
                <a:cs typeface="Arial"/>
              </a:rPr>
              <a:t>; younger age groups continue to be more likely to use the internet and social media for news, whereas their older counterparts favour print, radio and TV.</a:t>
            </a:r>
          </a:p>
          <a:p>
            <a:pPr marL="171450" indent="-171450" fontAlgn="ctr">
              <a:buSzPts val="1000"/>
              <a:buFont typeface="Arial" panose="020B0604020202020204" pitchFamily="34" charset="0"/>
              <a:buChar char="•"/>
              <a:tabLst>
                <a:tab pos="457200" algn="l"/>
              </a:tabLst>
            </a:pPr>
            <a:r>
              <a:rPr lang="en-GB" sz="1200" b="1" dirty="0">
                <a:effectLst/>
                <a:latin typeface="Calibri"/>
                <a:ea typeface="Arial" panose="020B0604020202020204" pitchFamily="34" charset="0"/>
                <a:cs typeface="Arial"/>
              </a:rPr>
              <a:t>At a platform level, attitudes towards news provision (measures such as quality, accuracy, trustworthiness and impartiality) remain consistent with 2020</a:t>
            </a:r>
            <a:r>
              <a:rPr lang="en-GB" sz="1200" dirty="0">
                <a:effectLst/>
                <a:latin typeface="Calibri"/>
                <a:ea typeface="Arial" panose="020B0604020202020204" pitchFamily="34" charset="0"/>
                <a:cs typeface="Arial"/>
              </a:rPr>
              <a:t>, with TV performing strongest, and social media performing least well.</a:t>
            </a:r>
            <a:r>
              <a:rPr lang="en-GB" sz="1200" dirty="0">
                <a:latin typeface="Calibri"/>
                <a:ea typeface="Arial" panose="020B0604020202020204" pitchFamily="34" charset="0"/>
                <a:cs typeface="Arial"/>
              </a:rPr>
              <a:t> </a:t>
            </a:r>
            <a:endParaRPr lang="en-GB" sz="1200" dirty="0">
              <a:effectLst/>
              <a:latin typeface="Calibri" panose="020F0502020204030204" pitchFamily="34" charset="0"/>
              <a:ea typeface="Arial" panose="020B0604020202020204" pitchFamily="34" charset="0"/>
              <a:cs typeface="Arial" panose="020B0604020202020204" pitchFamily="34" charset="0"/>
            </a:endParaRPr>
          </a:p>
          <a:p>
            <a:pPr marL="171450" indent="-171450" fontAlgn="ctr">
              <a:buSzPts val="1000"/>
              <a:buFont typeface="Arial" panose="020B0604020202020204" pitchFamily="34" charset="0"/>
              <a:buChar char="•"/>
              <a:tabLst>
                <a:tab pos="457200" algn="l"/>
              </a:tabLst>
            </a:pPr>
            <a:endParaRPr lang="en-GB" sz="1200" b="1" dirty="0">
              <a:latin typeface="Calibri" panose="020F0502020204030204" pitchFamily="34" charset="0"/>
              <a:ea typeface="Arial" panose="020B0604020202020204" pitchFamily="34" charset="0"/>
              <a:cs typeface="Arial" panose="020B0604020202020204" pitchFamily="34" charset="0"/>
            </a:endParaRPr>
          </a:p>
          <a:p>
            <a:pPr fontAlgn="ctr">
              <a:buSzPts val="1000"/>
              <a:tabLst>
                <a:tab pos="457200" algn="l"/>
              </a:tabLst>
            </a:pPr>
            <a:r>
              <a:rPr lang="en-GB" sz="1200" b="1" u="sng" dirty="0">
                <a:latin typeface="Calibri" panose="020F0502020204030204" pitchFamily="34" charset="0"/>
                <a:ea typeface="Arial" panose="020B0604020202020204" pitchFamily="34" charset="0"/>
                <a:cs typeface="Arial" panose="020B0604020202020204" pitchFamily="34" charset="0"/>
              </a:rPr>
              <a:t>Top sources used for news</a:t>
            </a:r>
          </a:p>
          <a:p>
            <a:pPr marL="171450" indent="-171450">
              <a:lnSpc>
                <a:spcPct val="107000"/>
              </a:lnSpc>
              <a:buFont typeface="Arial" panose="020B0604020202020204" pitchFamily="34" charset="0"/>
              <a:buChar char="•"/>
            </a:pPr>
            <a:endParaRPr lang="en-GB" sz="1200" b="1" dirty="0">
              <a:latin typeface="Calibri" panose="020F0502020204030204" pitchFamily="34" charset="0"/>
              <a:ea typeface="Arial" panose="020B0604020202020204" pitchFamily="34" charset="0"/>
              <a:cs typeface="Arial" panose="020B0604020202020204" pitchFamily="34" charset="0"/>
            </a:endParaRPr>
          </a:p>
          <a:p>
            <a:pPr marL="171450" indent="-171450" fontAlgn="ctr">
              <a:buSzPts val="1000"/>
              <a:buFont typeface="Arial" panose="020B0604020202020204" pitchFamily="34" charset="0"/>
              <a:buChar char="•"/>
              <a:tabLst>
                <a:tab pos="457200" algn="l"/>
              </a:tabLst>
            </a:pPr>
            <a:r>
              <a:rPr lang="en-GB" sz="1200" b="1" dirty="0">
                <a:latin typeface="Calibri" panose="020F0502020204030204" pitchFamily="34" charset="0"/>
                <a:cs typeface="Arial" panose="020B0604020202020204" pitchFamily="34" charset="0"/>
              </a:rPr>
              <a:t>The BBC remains the news organisation with the highest cross-platform audience reach (76</a:t>
            </a:r>
            <a:r>
              <a:rPr lang="en-GB" sz="1200" dirty="0">
                <a:latin typeface="Calibri" panose="020F0502020204030204" pitchFamily="34" charset="0"/>
                <a:cs typeface="Arial" panose="020B0604020202020204" pitchFamily="34" charset="0"/>
              </a:rPr>
              <a:t>%) among those following news.</a:t>
            </a:r>
          </a:p>
          <a:p>
            <a:pPr marL="171450" lvl="0" indent="-171450" fontAlgn="ctr">
              <a:buSzPts val="1000"/>
              <a:buFont typeface="Arial" panose="020B0604020202020204" pitchFamily="34" charset="0"/>
              <a:buChar char="•"/>
              <a:tabLst>
                <a:tab pos="457200" algn="l"/>
              </a:tabLst>
            </a:pPr>
            <a:r>
              <a:rPr lang="en-GB" sz="1200" b="1" dirty="0">
                <a:latin typeface="Calibri"/>
                <a:cs typeface="Arial"/>
              </a:rPr>
              <a:t>BBC One remains the top source by reach for adults (53%). </a:t>
            </a:r>
            <a:r>
              <a:rPr lang="en-GB" sz="1200" dirty="0">
                <a:latin typeface="Calibri"/>
                <a:cs typeface="Arial"/>
              </a:rPr>
              <a:t>YouTube (8%) has seen growth from 2020 (appearing on the ‘top 20’ list for the first time) while both ITV and Google see decreases in reach. There is significant variation in the top sources used across age groups - among younger groups social media sources are particularly prevalent (Instagram is the top source among 16-24s with a reach of 46%).</a:t>
            </a:r>
          </a:p>
          <a:p>
            <a:pPr marL="171450" lvl="0" indent="-171450" fontAlgn="ctr">
              <a:buSzPts val="1000"/>
              <a:buFont typeface="Arial" panose="020B0604020202020204" pitchFamily="34" charset="0"/>
              <a:buChar char="•"/>
              <a:tabLst>
                <a:tab pos="457200" algn="l"/>
              </a:tabLst>
            </a:pPr>
            <a:r>
              <a:rPr lang="en-GB" sz="1200" b="1" dirty="0">
                <a:latin typeface="Calibri" panose="020F0502020204030204" pitchFamily="34" charset="0"/>
                <a:cs typeface="Arial" panose="020B0604020202020204" pitchFamily="34" charset="0"/>
              </a:rPr>
              <a:t>BBC One remains the most selected for ‘single most important’ news source </a:t>
            </a:r>
            <a:r>
              <a:rPr lang="en-GB" sz="1200" dirty="0">
                <a:latin typeface="Calibri" panose="020F0502020204030204" pitchFamily="34" charset="0"/>
                <a:cs typeface="Arial" panose="020B0604020202020204" pitchFamily="34" charset="0"/>
              </a:rPr>
              <a:t>although the proportion choosing it has declined over the long term, from </a:t>
            </a:r>
            <a:r>
              <a:rPr lang="en-GB" sz="1200" dirty="0">
                <a:effectLst/>
                <a:latin typeface="Calibri" panose="020F0502020204030204" pitchFamily="34" charset="0"/>
                <a:ea typeface="Arial" panose="020B0604020202020204" pitchFamily="34" charset="0"/>
                <a:cs typeface="Arial" panose="020B0604020202020204" pitchFamily="34" charset="0"/>
              </a:rPr>
              <a:t>2018. 39% of 16-24s selecting a social media channel as their most important news source. </a:t>
            </a:r>
            <a:endParaRPr lang="en-GB" sz="1200" dirty="0">
              <a:latin typeface="Calibri" panose="020F0502020204030204" pitchFamily="34" charset="0"/>
              <a:cs typeface="Arial" panose="020B0604020202020204" pitchFamily="34" charset="0"/>
            </a:endParaRPr>
          </a:p>
          <a:p>
            <a:pPr marL="342900" lvl="0" indent="-342900" fontAlgn="ctr">
              <a:buSzPts val="1000"/>
              <a:buFont typeface="Symbol" panose="05050102010706020507" pitchFamily="18" charset="2"/>
              <a:buChar char=""/>
              <a:tabLst>
                <a:tab pos="457200" algn="l"/>
              </a:tabLst>
            </a:pPr>
            <a:endParaRPr lang="en-GB" sz="1200" dirty="0">
              <a:latin typeface="Calibri" panose="020F0502020204030204" pitchFamily="34" charset="0"/>
              <a:cs typeface="Arial" panose="020B0604020202020204" pitchFamily="34" charset="0"/>
            </a:endParaRPr>
          </a:p>
          <a:p>
            <a:pPr>
              <a:lnSpc>
                <a:spcPct val="107000"/>
              </a:lnSpc>
            </a:pPr>
            <a:r>
              <a:rPr lang="en-GB" sz="1200" b="1" u="sng" dirty="0">
                <a:latin typeface="Calibri" panose="020F0502020204030204" pitchFamily="34" charset="0"/>
                <a:ea typeface="Arial" panose="020B0604020202020204" pitchFamily="34" charset="0"/>
                <a:cs typeface="Arial" panose="020B0604020202020204" pitchFamily="34" charset="0"/>
              </a:rPr>
              <a:t>Television</a:t>
            </a:r>
          </a:p>
          <a:p>
            <a:pPr>
              <a:lnSpc>
                <a:spcPct val="107000"/>
              </a:lnSpc>
            </a:pPr>
            <a:endParaRPr lang="en-GB" sz="1200" dirty="0">
              <a:latin typeface="Calibri" panose="020F0502020204030204" pitchFamily="34" charset="0"/>
              <a:cs typeface="Arial" panose="020B0604020202020204" pitchFamily="34" charset="0"/>
            </a:endParaRPr>
          </a:p>
          <a:p>
            <a:pPr marL="171450" lvl="0" indent="-171450" fontAlgn="ctr">
              <a:buSzPts val="1000"/>
              <a:buFont typeface="Arial" panose="020B0604020202020204" pitchFamily="34" charset="0"/>
              <a:buChar char="•"/>
              <a:tabLst>
                <a:tab pos="457200" algn="l"/>
              </a:tabLst>
            </a:pPr>
            <a:r>
              <a:rPr lang="en-GB" sz="1200" b="1" dirty="0">
                <a:latin typeface="Calibri" panose="020F0502020204030204" pitchFamily="34" charset="0"/>
                <a:cs typeface="Arial" panose="020B0604020202020204" pitchFamily="34" charset="0"/>
              </a:rPr>
              <a:t>BARB data shows that people turned to TV channels for news at the start of the pandemic and then turned away as it progressed</a:t>
            </a:r>
            <a:r>
              <a:rPr lang="en-GB" sz="1200" dirty="0">
                <a:latin typeface="Calibri" panose="020F0502020204030204" pitchFamily="34" charset="0"/>
                <a:cs typeface="Arial" panose="020B0604020202020204" pitchFamily="34" charset="0"/>
              </a:rPr>
              <a:t>.</a:t>
            </a:r>
          </a:p>
          <a:p>
            <a:pPr marL="171450" lvl="0" indent="-171450" fontAlgn="ctr">
              <a:buSzPts val="1000"/>
              <a:buFont typeface="Arial" panose="020B0604020202020204" pitchFamily="34" charset="0"/>
              <a:buChar char="•"/>
              <a:tabLst>
                <a:tab pos="457200" algn="l"/>
              </a:tabLst>
            </a:pPr>
            <a:r>
              <a:rPr lang="en-GB" sz="1200" b="1" dirty="0">
                <a:latin typeface="Calibri" panose="020F0502020204030204" pitchFamily="34" charset="0"/>
                <a:cs typeface="Arial" panose="020B0604020202020204" pitchFamily="34" charset="0"/>
              </a:rPr>
              <a:t>News Consumption Survey data (among online adults) supports this</a:t>
            </a:r>
            <a:r>
              <a:rPr lang="en-GB" sz="1200" dirty="0">
                <a:latin typeface="Calibri" panose="020F0502020204030204" pitchFamily="34" charset="0"/>
                <a:cs typeface="Arial" panose="020B0604020202020204" pitchFamily="34" charset="0"/>
              </a:rPr>
              <a:t>; from 2021 to 2022 BBC One, ITV, BBC News Channel, Sky News Channel and BBC Two all saw decreases in reach.</a:t>
            </a:r>
          </a:p>
          <a:p>
            <a:pPr marL="171450" lvl="0" indent="-171450" fontAlgn="ctr">
              <a:buSzPts val="1000"/>
              <a:buFont typeface="Arial" panose="020B0604020202020204" pitchFamily="34" charset="0"/>
              <a:buChar char="•"/>
              <a:tabLst>
                <a:tab pos="457200" algn="l"/>
              </a:tabLst>
            </a:pPr>
            <a:r>
              <a:rPr lang="en-GB" sz="1200" b="1" dirty="0"/>
              <a:t>Viewer attitudes </a:t>
            </a:r>
            <a:r>
              <a:rPr lang="en-GB" sz="1200" dirty="0"/>
              <a:t>(measures such as quality, accuracy, trustworthiness and impartiality)</a:t>
            </a:r>
            <a:r>
              <a:rPr lang="en-GB" sz="1200" b="1" dirty="0"/>
              <a:t> towards TV channels’ news provision are generally consistent with 2020</a:t>
            </a:r>
            <a:r>
              <a:rPr lang="en-GB" sz="1200" dirty="0"/>
              <a:t>.</a:t>
            </a:r>
            <a:endParaRPr lang="en-GB" sz="1200" dirty="0">
              <a:latin typeface="Calibri" panose="020F0502020204030204" pitchFamily="34" charset="0"/>
              <a:cs typeface="Arial" panose="020B0604020202020204" pitchFamily="34" charset="0"/>
            </a:endParaRPr>
          </a:p>
          <a:p>
            <a:pPr marL="342900" lvl="0" indent="-342900" fontAlgn="ctr">
              <a:buSzPts val="1000"/>
              <a:buFont typeface="Symbol" panose="05050102010706020507" pitchFamily="18" charset="2"/>
              <a:buChar char=""/>
              <a:tabLst>
                <a:tab pos="457200" algn="l"/>
              </a:tabLst>
            </a:pPr>
            <a:endParaRPr lang="en-GB" sz="1200" dirty="0">
              <a:latin typeface="Calibri" panose="020F0502020204030204" pitchFamily="34" charset="0"/>
              <a:cs typeface="Arial" panose="020B0604020202020204" pitchFamily="34" charset="0"/>
            </a:endParaRPr>
          </a:p>
          <a:p>
            <a:pPr>
              <a:lnSpc>
                <a:spcPct val="107000"/>
              </a:lnSpc>
            </a:pPr>
            <a:r>
              <a:rPr lang="en-GB" sz="1200" dirty="0">
                <a:effectLst/>
                <a:latin typeface="Calibri" panose="020F0502020204030204" pitchFamily="34" charset="0"/>
                <a:ea typeface="Arial" panose="020B0604020202020204" pitchFamily="34" charset="0"/>
                <a:cs typeface="Arial" panose="020B0604020202020204" pitchFamily="34" charset="0"/>
              </a:rPr>
              <a:t> </a:t>
            </a:r>
            <a:endParaRPr lang="en-GB" sz="1200" b="1" dirty="0">
              <a:latin typeface="Calibri" panose="020F0502020204030204" pitchFamily="34" charset="0"/>
              <a:ea typeface="Arial" panose="020B0604020202020204" pitchFamily="34" charset="0"/>
              <a:cs typeface="Arial" panose="020B0604020202020204" pitchFamily="34" charset="0"/>
            </a:endParaRPr>
          </a:p>
          <a:p>
            <a:pPr>
              <a:lnSpc>
                <a:spcPct val="107000"/>
              </a:lnSpc>
              <a:spcAft>
                <a:spcPts val="0"/>
              </a:spcAft>
            </a:pPr>
            <a:endParaRPr lang="en-GB" sz="1200" dirty="0">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44903486"/>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2"/>
          <p:cNvSpPr>
            <a:spLocks noGrp="1"/>
          </p:cNvSpPr>
          <p:nvPr>
            <p:ph type="title"/>
          </p:nvPr>
        </p:nvSpPr>
        <p:spPr>
          <a:xfrm>
            <a:off x="102930" y="1357609"/>
            <a:ext cx="9046078" cy="300991"/>
          </a:xfrm>
        </p:spPr>
        <p:txBody>
          <a:bodyPr/>
          <a:lstStyle/>
          <a:p>
            <a:r>
              <a:rPr lang="en-GB" kern="0">
                <a:latin typeface="+mn-lt"/>
                <a:cs typeface="Arial" pitchFamily="34" charset="0"/>
              </a:rPr>
              <a:t>Platforms used to access news about own nation 2022* – by Nation</a:t>
            </a:r>
            <a:br>
              <a:rPr lang="en-GB" kern="0">
                <a:latin typeface="+mn-lt"/>
                <a:cs typeface="Arial" pitchFamily="34" charset="0"/>
              </a:rPr>
            </a:br>
            <a:r>
              <a:rPr lang="en-GB" sz="1100" i="1" kern="0">
                <a:cs typeface="Arial" pitchFamily="34" charset="0"/>
              </a:rPr>
              <a:t>All adults 16+ who follow news</a:t>
            </a:r>
            <a:endParaRPr lang="en-US" i="1" kern="0">
              <a:latin typeface="+mn-lt"/>
              <a:cs typeface="Arial" pitchFamily="34" charset="0"/>
            </a:endParaRPr>
          </a:p>
        </p:txBody>
      </p:sp>
      <p:sp>
        <p:nvSpPr>
          <p:cNvPr id="8" name="Text Placeholder 7"/>
          <p:cNvSpPr>
            <a:spLocks noGrp="1"/>
          </p:cNvSpPr>
          <p:nvPr>
            <p:ph type="body" sz="quarter" idx="14"/>
          </p:nvPr>
        </p:nvSpPr>
        <p:spPr>
          <a:xfrm>
            <a:off x="102930" y="336342"/>
            <a:ext cx="7632400" cy="705057"/>
          </a:xfrm>
        </p:spPr>
        <p:txBody>
          <a:bodyPr anchor="t" anchorCtr="0"/>
          <a:lstStyle/>
          <a:p>
            <a:pPr>
              <a:lnSpc>
                <a:spcPts val="1800"/>
              </a:lnSpc>
            </a:pPr>
            <a:r>
              <a:rPr lang="en-GB" sz="1800" dirty="0"/>
              <a:t>TV is the most popular platform for accessing news about the nations, especially in Northern Ireland where radio is also particularly popular</a:t>
            </a:r>
            <a:endParaRPr lang="en-US" sz="1800" dirty="0"/>
          </a:p>
        </p:txBody>
      </p:sp>
      <p:sp>
        <p:nvSpPr>
          <p:cNvPr id="24" name="Title 1">
            <a:extLst>
              <a:ext uri="{FF2B5EF4-FFF2-40B4-BE49-F238E27FC236}">
                <a16:creationId xmlns:a16="http://schemas.microsoft.com/office/drawing/2014/main" id="{ECC72886-74C5-4823-9796-99D094E3220B}"/>
              </a:ext>
            </a:extLst>
          </p:cNvPr>
          <p:cNvSpPr txBox="1">
            <a:spLocks/>
          </p:cNvSpPr>
          <p:nvPr/>
        </p:nvSpPr>
        <p:spPr>
          <a:xfrm>
            <a:off x="102930" y="1050343"/>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dirty="0">
                <a:latin typeface="+mn-lt"/>
                <a:cs typeface="Arial" pitchFamily="34" charset="0"/>
              </a:rPr>
              <a:t>Figure 11.10</a:t>
            </a:r>
            <a:br>
              <a:rPr lang="en-GB" sz="1800" b="1" dirty="0">
                <a:latin typeface="+mn-lt"/>
                <a:cs typeface="Arial" pitchFamily="34" charset="0"/>
              </a:rPr>
            </a:br>
            <a:endParaRPr lang="en-GB" sz="1800" b="1" dirty="0">
              <a:latin typeface="+mn-lt"/>
              <a:cs typeface="Arial" pitchFamily="34" charset="0"/>
            </a:endParaRPr>
          </a:p>
        </p:txBody>
      </p:sp>
      <p:pic>
        <p:nvPicPr>
          <p:cNvPr id="4" name="Picture 3" descr="This chart shows the platforms used to access news about the nations – using the 2022 combined F2F and online data for Scotland, Wales and Northern Ireland.  Again, the key findings are referred to in the commentary text.">
            <a:extLst>
              <a:ext uri="{FF2B5EF4-FFF2-40B4-BE49-F238E27FC236}">
                <a16:creationId xmlns:a16="http://schemas.microsoft.com/office/drawing/2014/main" id="{89EB6DA5-B9FC-5B9F-81E5-154FE6B34C25}"/>
              </a:ext>
            </a:extLst>
          </p:cNvPr>
          <p:cNvPicPr>
            <a:picLocks noChangeAspect="1"/>
          </p:cNvPicPr>
          <p:nvPr/>
        </p:nvPicPr>
        <p:blipFill>
          <a:blip r:embed="rId3"/>
          <a:stretch>
            <a:fillRect/>
          </a:stretch>
        </p:blipFill>
        <p:spPr>
          <a:xfrm>
            <a:off x="0" y="1849991"/>
            <a:ext cx="9144000" cy="4205767"/>
          </a:xfrm>
          <a:prstGeom prst="rect">
            <a:avLst/>
          </a:prstGeom>
        </p:spPr>
      </p:pic>
      <p:sp>
        <p:nvSpPr>
          <p:cNvPr id="9" name="Text Placeholder 6">
            <a:extLst>
              <a:ext uri="{FF2B5EF4-FFF2-40B4-BE49-F238E27FC236}">
                <a16:creationId xmlns:a16="http://schemas.microsoft.com/office/drawing/2014/main" id="{E75E3118-E023-ACC9-E43E-25AA2D32FFBD}"/>
              </a:ext>
            </a:extLst>
          </p:cNvPr>
          <p:cNvSpPr txBox="1">
            <a:spLocks/>
          </p:cNvSpPr>
          <p:nvPr/>
        </p:nvSpPr>
        <p:spPr>
          <a:xfrm>
            <a:off x="11253" y="5977560"/>
            <a:ext cx="8665203" cy="880439"/>
          </a:xfrm>
          <a:prstGeom prst="rect">
            <a:avLst/>
          </a:prstGeom>
        </p:spPr>
        <p:txBody>
          <a:bodyPr/>
          <a:lstStyle>
            <a:lvl1pPr marL="0" indent="0" algn="l" defTabSz="457200" rtl="0" eaLnBrk="1" latinLnBrk="0" hangingPunct="1">
              <a:spcBef>
                <a:spcPct val="20000"/>
              </a:spcBef>
              <a:buFont typeface="Arial"/>
              <a:buNone/>
              <a:defRPr sz="1000" kern="1200" baseline="0">
                <a:ln>
                  <a:noFill/>
                </a:ln>
                <a:solidFill>
                  <a:schemeClr val="bg1"/>
                </a:solidFill>
                <a:effectLst/>
                <a:latin typeface="+mj-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spcBef>
                <a:spcPts val="200"/>
              </a:spcBef>
              <a:tabLst>
                <a:tab pos="8229600" algn="r"/>
              </a:tabLst>
            </a:pPr>
            <a:r>
              <a:rPr lang="en-CA" dirty="0"/>
              <a:t>Source: Ofcom News Consumption Survey 2022 – </a:t>
            </a:r>
            <a:r>
              <a:rPr lang="en-CA" dirty="0">
                <a:solidFill>
                  <a:srgbClr val="FFFF00"/>
                </a:solidFill>
              </a:rPr>
              <a:t>COMBINED F2F &amp; ONLINE</a:t>
            </a:r>
            <a:r>
              <a:rPr lang="en-CA" dirty="0"/>
              <a:t> sample</a:t>
            </a:r>
            <a:endParaRPr lang="en-GB" dirty="0"/>
          </a:p>
          <a:p>
            <a:pPr>
              <a:lnSpc>
                <a:spcPct val="90000"/>
              </a:lnSpc>
              <a:spcBef>
                <a:spcPts val="200"/>
              </a:spcBef>
              <a:tabLst>
                <a:tab pos="8229600" algn="r"/>
              </a:tabLst>
            </a:pPr>
            <a:r>
              <a:rPr lang="en-GB" dirty="0"/>
              <a:t>Question: F4.</a:t>
            </a:r>
            <a:r>
              <a:rPr lang="en-US" dirty="0"/>
              <a:t> </a:t>
            </a:r>
            <a:r>
              <a:rPr lang="nl-NL" dirty="0"/>
              <a:t>Thinking particularly about your source of news for what is going on in NATION, which of the following do you use?</a:t>
            </a:r>
            <a:r>
              <a:rPr lang="en-US" dirty="0"/>
              <a:t> </a:t>
            </a:r>
          </a:p>
          <a:p>
            <a:pPr>
              <a:lnSpc>
                <a:spcPct val="90000"/>
              </a:lnSpc>
              <a:spcBef>
                <a:spcPts val="200"/>
              </a:spcBef>
              <a:tabLst>
                <a:tab pos="8229600" algn="r"/>
              </a:tabLst>
            </a:pPr>
            <a:r>
              <a:rPr lang="en-GB" dirty="0"/>
              <a:t>Base: All adults 16+ who follow news 2022 W2* - Scotland=332, Wales=329, Northern Ireland=289</a:t>
            </a:r>
          </a:p>
          <a:p>
            <a:pPr>
              <a:lnSpc>
                <a:spcPct val="90000"/>
              </a:lnSpc>
              <a:spcBef>
                <a:spcPts val="200"/>
              </a:spcBef>
            </a:pPr>
            <a:r>
              <a:rPr lang="en-GB" dirty="0"/>
              <a:t>*2022 W1, and </a:t>
            </a:r>
            <a:r>
              <a:rPr lang="en-CA" dirty="0"/>
              <a:t>2021, data not shown because face-to-face fieldwork was not possible during Covid-19 pandemic      ** Added in 2022</a:t>
            </a:r>
          </a:p>
          <a:p>
            <a:pPr>
              <a:lnSpc>
                <a:spcPct val="90000"/>
              </a:lnSpc>
              <a:spcBef>
                <a:spcPts val="200"/>
              </a:spcBef>
              <a:tabLst>
                <a:tab pos="8229600" algn="r"/>
              </a:tabLst>
            </a:pPr>
            <a:r>
              <a:rPr lang="en-US" dirty="0"/>
              <a:t>Green/red triangles </a:t>
            </a:r>
            <a:r>
              <a:rPr lang="en-GB" dirty="0"/>
              <a:t>indicate statistically significant differences between 2022 and 2020 (at 99% confidence level)</a:t>
            </a:r>
          </a:p>
        </p:txBody>
      </p:sp>
    </p:spTree>
    <p:extLst>
      <p:ext uri="{BB962C8B-B14F-4D97-AF65-F5344CB8AC3E}">
        <p14:creationId xmlns:p14="http://schemas.microsoft.com/office/powerpoint/2010/main" val="107114902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90831" y="1331123"/>
            <a:ext cx="9046078" cy="300991"/>
          </a:xfrm>
          <a:prstGeom prst="rect">
            <a:avLst/>
          </a:prstGeom>
        </p:spPr>
        <p:txBody>
          <a:bodyPr/>
          <a:lstStyle/>
          <a:p>
            <a:pPr>
              <a:tabLst>
                <a:tab pos="4914900" algn="l"/>
              </a:tabLst>
            </a:pPr>
            <a:r>
              <a:rPr lang="en-GB" dirty="0"/>
              <a:t>Sources used to access news about own nation/region 2022*</a:t>
            </a:r>
            <a:br>
              <a:rPr lang="en-GB" kern="0" dirty="0">
                <a:cs typeface="Arial" pitchFamily="34" charset="0"/>
              </a:rPr>
            </a:br>
            <a:r>
              <a:rPr lang="en-GB" sz="1100" i="1" kern="0" dirty="0">
                <a:cs typeface="Arial" pitchFamily="34" charset="0"/>
              </a:rPr>
              <a:t>All adults 16+ using </a:t>
            </a:r>
            <a:r>
              <a:rPr lang="en-CA" sz="1100" i="1" kern="0" dirty="0">
                <a:cs typeface="Arial" pitchFamily="34" charset="0"/>
              </a:rPr>
              <a:t>TV/Newspapers/Radio/Internet/Magazine for news </a:t>
            </a:r>
            <a:br>
              <a:rPr lang="en-GB" sz="1100" i="1" kern="0" dirty="0">
                <a:cs typeface="Arial" pitchFamily="34" charset="0"/>
              </a:rPr>
            </a:br>
            <a:endParaRPr lang="en-GB" sz="1100" i="1" kern="0" dirty="0">
              <a:cs typeface="Arial" pitchFamily="34" charset="0"/>
            </a:endParaRPr>
          </a:p>
        </p:txBody>
      </p:sp>
      <p:sp>
        <p:nvSpPr>
          <p:cNvPr id="7" name="Text Placeholder 6"/>
          <p:cNvSpPr>
            <a:spLocks noGrp="1"/>
          </p:cNvSpPr>
          <p:nvPr>
            <p:ph type="body" sz="quarter" idx="14"/>
          </p:nvPr>
        </p:nvSpPr>
        <p:spPr>
          <a:xfrm>
            <a:off x="111555" y="337270"/>
            <a:ext cx="7469459" cy="705057"/>
          </a:xfrm>
        </p:spPr>
        <p:txBody>
          <a:bodyPr anchor="t" anchorCtr="0"/>
          <a:lstStyle/>
          <a:p>
            <a:pPr>
              <a:lnSpc>
                <a:spcPts val="1800"/>
              </a:lnSpc>
            </a:pPr>
            <a:r>
              <a:rPr lang="en-GB" sz="1800" dirty="0"/>
              <a:t>BBC One is the most used news source in England and Wales for accessing news about the region/Nation, whereas ITV/</a:t>
            </a:r>
            <a:r>
              <a:rPr lang="en-GB" sz="1800" dirty="0" err="1"/>
              <a:t>STV</a:t>
            </a:r>
            <a:r>
              <a:rPr lang="en-GB" sz="1800" dirty="0"/>
              <a:t> is most used in Scotland and ITV/UTV is the most used in Northern Ireland </a:t>
            </a:r>
          </a:p>
          <a:p>
            <a:pPr>
              <a:lnSpc>
                <a:spcPts val="1800"/>
              </a:lnSpc>
            </a:pPr>
            <a:endParaRPr lang="en-US" sz="1800" dirty="0"/>
          </a:p>
        </p:txBody>
      </p:sp>
      <p:sp>
        <p:nvSpPr>
          <p:cNvPr id="11" name="Title 1">
            <a:extLst>
              <a:ext uri="{FF2B5EF4-FFF2-40B4-BE49-F238E27FC236}">
                <a16:creationId xmlns:a16="http://schemas.microsoft.com/office/drawing/2014/main" id="{1992FC17-FDD9-404A-8B9B-879044AF5E29}"/>
              </a:ext>
            </a:extLst>
          </p:cNvPr>
          <p:cNvSpPr txBox="1">
            <a:spLocks/>
          </p:cNvSpPr>
          <p:nvPr/>
        </p:nvSpPr>
        <p:spPr>
          <a:xfrm>
            <a:off x="87061" y="1096807"/>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dirty="0">
                <a:latin typeface="+mn-lt"/>
                <a:cs typeface="Arial" pitchFamily="34" charset="0"/>
              </a:rPr>
              <a:t>Figure 11.11</a:t>
            </a:r>
            <a:br>
              <a:rPr lang="en-GB" sz="1800" b="1" dirty="0">
                <a:latin typeface="+mn-lt"/>
                <a:cs typeface="Arial" pitchFamily="34" charset="0"/>
              </a:rPr>
            </a:br>
            <a:endParaRPr lang="en-GB" sz="1800" b="1" dirty="0">
              <a:latin typeface="+mn-lt"/>
              <a:cs typeface="Arial" pitchFamily="34" charset="0"/>
            </a:endParaRPr>
          </a:p>
        </p:txBody>
      </p:sp>
      <p:pic>
        <p:nvPicPr>
          <p:cNvPr id="2" name="Picture 1" descr="This chart shows the sources used to access news about the nations/English regions – using the 2022 combined F2F &amp; online data.  BBC One is the most used news source in England (31% in 2022) and Wales (46%), whereas ITV/STV (31%) is most used in Scotland and ITV/UTV (47%) is the most used source in Northern Ireland.">
            <a:extLst>
              <a:ext uri="{FF2B5EF4-FFF2-40B4-BE49-F238E27FC236}">
                <a16:creationId xmlns:a16="http://schemas.microsoft.com/office/drawing/2014/main" id="{8ECD85BF-7532-EB79-CBAD-0023FA9A1B5D}"/>
              </a:ext>
            </a:extLst>
          </p:cNvPr>
          <p:cNvPicPr>
            <a:picLocks noChangeAspect="1"/>
          </p:cNvPicPr>
          <p:nvPr/>
        </p:nvPicPr>
        <p:blipFill>
          <a:blip r:embed="rId3"/>
          <a:stretch>
            <a:fillRect/>
          </a:stretch>
        </p:blipFill>
        <p:spPr>
          <a:xfrm>
            <a:off x="134107" y="1917781"/>
            <a:ext cx="8894835" cy="3974937"/>
          </a:xfrm>
          <a:prstGeom prst="rect">
            <a:avLst/>
          </a:prstGeom>
        </p:spPr>
      </p:pic>
      <p:sp>
        <p:nvSpPr>
          <p:cNvPr id="26" name="Text Placeholder 6">
            <a:extLst>
              <a:ext uri="{FF2B5EF4-FFF2-40B4-BE49-F238E27FC236}">
                <a16:creationId xmlns:a16="http://schemas.microsoft.com/office/drawing/2014/main" id="{B7E79B6C-904E-9580-B7A1-9B7E834ED462}"/>
              </a:ext>
            </a:extLst>
          </p:cNvPr>
          <p:cNvSpPr txBox="1">
            <a:spLocks/>
          </p:cNvSpPr>
          <p:nvPr/>
        </p:nvSpPr>
        <p:spPr>
          <a:xfrm>
            <a:off x="11253" y="5977560"/>
            <a:ext cx="9046078" cy="880439"/>
          </a:xfrm>
          <a:prstGeom prst="rect">
            <a:avLst/>
          </a:prstGeom>
        </p:spPr>
        <p:txBody>
          <a:bodyPr/>
          <a:lstStyle>
            <a:lvl1pPr marL="0" indent="0" algn="l" defTabSz="457200" rtl="0" eaLnBrk="1" latinLnBrk="0" hangingPunct="1">
              <a:spcBef>
                <a:spcPct val="20000"/>
              </a:spcBef>
              <a:buFont typeface="Arial"/>
              <a:buNone/>
              <a:defRPr sz="1000" kern="1200" baseline="0">
                <a:ln>
                  <a:noFill/>
                </a:ln>
                <a:solidFill>
                  <a:schemeClr val="bg1"/>
                </a:solidFill>
                <a:effectLst/>
                <a:latin typeface="+mj-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spcBef>
                <a:spcPts val="0"/>
              </a:spcBef>
              <a:tabLst>
                <a:tab pos="8229600" algn="r"/>
              </a:tabLst>
            </a:pPr>
            <a:r>
              <a:rPr lang="en-CA" dirty="0"/>
              <a:t>Source: Ofcom News Consumption Survey 2022 – </a:t>
            </a:r>
            <a:r>
              <a:rPr lang="en-CA" dirty="0">
                <a:solidFill>
                  <a:srgbClr val="FFFF00"/>
                </a:solidFill>
              </a:rPr>
              <a:t>COMBINED F2F &amp; ONLINE</a:t>
            </a:r>
            <a:r>
              <a:rPr lang="en-CA" dirty="0"/>
              <a:t> sample</a:t>
            </a:r>
            <a:endParaRPr lang="en-GB" dirty="0"/>
          </a:p>
          <a:p>
            <a:pPr>
              <a:lnSpc>
                <a:spcPct val="90000"/>
              </a:lnSpc>
              <a:spcBef>
                <a:spcPts val="0"/>
              </a:spcBef>
              <a:tabLst>
                <a:tab pos="8697913" algn="r"/>
              </a:tabLst>
            </a:pPr>
            <a:r>
              <a:rPr lang="en-GB" dirty="0"/>
              <a:t>Question: </a:t>
            </a:r>
            <a:r>
              <a:rPr lang="en-US" dirty="0"/>
              <a:t>F6. From which of the following sources do you get news about what is going on in your NATION/REGION nowadays?</a:t>
            </a:r>
          </a:p>
          <a:p>
            <a:pPr>
              <a:lnSpc>
                <a:spcPct val="90000"/>
              </a:lnSpc>
              <a:spcBef>
                <a:spcPts val="0"/>
              </a:spcBef>
            </a:pPr>
            <a:r>
              <a:rPr lang="en-GB" dirty="0"/>
              <a:t>Base: All adults 16+ using </a:t>
            </a:r>
            <a:r>
              <a:rPr lang="en-CA" dirty="0"/>
              <a:t>TV/Newspapers/Radio/Internet/Magazine for news </a:t>
            </a:r>
            <a:r>
              <a:rPr lang="en-GB" dirty="0"/>
              <a:t>2022 W2* - England=1727, Scotland=326, Wales=325, Northern Ireland=287</a:t>
            </a:r>
          </a:p>
          <a:p>
            <a:pPr>
              <a:lnSpc>
                <a:spcPct val="90000"/>
              </a:lnSpc>
              <a:spcBef>
                <a:spcPts val="0"/>
              </a:spcBef>
            </a:pPr>
            <a:r>
              <a:rPr lang="en-GB" dirty="0"/>
              <a:t>*2022 W1, and </a:t>
            </a:r>
            <a:r>
              <a:rPr lang="en-CA" dirty="0"/>
              <a:t>2021, data not shown because face-to-face fieldwork was not possible during Covid-19 pandemic    **U105 added in 2022</a:t>
            </a:r>
          </a:p>
          <a:p>
            <a:pPr>
              <a:lnSpc>
                <a:spcPct val="90000"/>
              </a:lnSpc>
              <a:spcBef>
                <a:spcPts val="0"/>
              </a:spcBef>
            </a:pPr>
            <a:r>
              <a:rPr lang="en-GB" dirty="0"/>
              <a:t>Only sources with an incidence of 5%+ in each Nation are shown.  </a:t>
            </a:r>
          </a:p>
          <a:p>
            <a:pPr>
              <a:lnSpc>
                <a:spcPct val="90000"/>
              </a:lnSpc>
              <a:spcBef>
                <a:spcPts val="0"/>
              </a:spcBef>
            </a:pPr>
            <a:r>
              <a:rPr lang="en-US" dirty="0"/>
              <a:t>Green/red triangles </a:t>
            </a:r>
            <a:r>
              <a:rPr lang="en-GB" dirty="0"/>
              <a:t>indicate statistically significant differences between 2022 and 2020 (at 99% confidence level)</a:t>
            </a:r>
            <a:endParaRPr lang="en-GB" sz="1050" dirty="0"/>
          </a:p>
        </p:txBody>
      </p:sp>
    </p:spTree>
    <p:extLst>
      <p:ext uri="{BB962C8B-B14F-4D97-AF65-F5344CB8AC3E}">
        <p14:creationId xmlns:p14="http://schemas.microsoft.com/office/powerpoint/2010/main" val="208356952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9552" y="2780928"/>
            <a:ext cx="7886700" cy="1080120"/>
          </a:xfrm>
        </p:spPr>
        <p:txBody>
          <a:bodyPr/>
          <a:lstStyle/>
          <a:p>
            <a:r>
              <a:rPr lang="en-GB"/>
              <a:t>Current affairs</a:t>
            </a:r>
          </a:p>
        </p:txBody>
      </p:sp>
    </p:spTree>
    <p:extLst>
      <p:ext uri="{BB962C8B-B14F-4D97-AF65-F5344CB8AC3E}">
        <p14:creationId xmlns:p14="http://schemas.microsoft.com/office/powerpoint/2010/main" val="19585511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97922" y="1490329"/>
            <a:ext cx="9046078" cy="300991"/>
          </a:xfrm>
          <a:prstGeom prst="rect">
            <a:avLst/>
          </a:prstGeom>
        </p:spPr>
        <p:txBody>
          <a:bodyPr/>
          <a:lstStyle/>
          <a:p>
            <a:pPr lvl="0"/>
            <a:r>
              <a:rPr lang="en-GB" kern="0">
                <a:cs typeface="Arial" pitchFamily="34" charset="0"/>
              </a:rPr>
              <a:t>Attitudes to current affairs programmes </a:t>
            </a:r>
            <a:br>
              <a:rPr lang="en-GB" kern="0">
                <a:cs typeface="Arial" pitchFamily="34" charset="0"/>
              </a:rPr>
            </a:br>
            <a:r>
              <a:rPr lang="en-GB" sz="1100" i="1" kern="0">
                <a:cs typeface="Arial" pitchFamily="34" charset="0"/>
              </a:rPr>
              <a:t>All adults 16+</a:t>
            </a:r>
            <a:endParaRPr lang="en-GB" i="1"/>
          </a:p>
        </p:txBody>
      </p:sp>
      <p:sp>
        <p:nvSpPr>
          <p:cNvPr id="7" name="Text Placeholder 6"/>
          <p:cNvSpPr>
            <a:spLocks noGrp="1"/>
          </p:cNvSpPr>
          <p:nvPr>
            <p:ph type="body" sz="quarter" idx="14"/>
          </p:nvPr>
        </p:nvSpPr>
        <p:spPr>
          <a:xfrm>
            <a:off x="90831" y="336342"/>
            <a:ext cx="7560000" cy="705057"/>
          </a:xfrm>
        </p:spPr>
        <p:txBody>
          <a:bodyPr anchor="t" anchorCtr="0"/>
          <a:lstStyle/>
          <a:p>
            <a:pPr>
              <a:lnSpc>
                <a:spcPts val="1800"/>
              </a:lnSpc>
            </a:pPr>
            <a:r>
              <a:rPr lang="en-GB" sz="1800" dirty="0"/>
              <a:t>64% of adults feel it is important ‘to society overall’ that broadcasters provide current affairs programmes, while just over half feel it is important ‘to them personally’</a:t>
            </a:r>
            <a:endParaRPr lang="en-US" sz="1800" dirty="0"/>
          </a:p>
        </p:txBody>
      </p:sp>
      <p:sp>
        <p:nvSpPr>
          <p:cNvPr id="11" name="Title 1">
            <a:extLst>
              <a:ext uri="{FF2B5EF4-FFF2-40B4-BE49-F238E27FC236}">
                <a16:creationId xmlns:a16="http://schemas.microsoft.com/office/drawing/2014/main" id="{C12298D3-22F2-4D35-985F-995D08C35475}"/>
              </a:ext>
            </a:extLst>
          </p:cNvPr>
          <p:cNvSpPr txBox="1">
            <a:spLocks/>
          </p:cNvSpPr>
          <p:nvPr/>
        </p:nvSpPr>
        <p:spPr>
          <a:xfrm>
            <a:off x="90831" y="1135524"/>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dirty="0">
                <a:latin typeface="+mn-lt"/>
                <a:cs typeface="Arial" pitchFamily="34" charset="0"/>
              </a:rPr>
              <a:t>Figure 12.1</a:t>
            </a:r>
            <a:br>
              <a:rPr lang="en-GB" sz="1800" b="1" dirty="0">
                <a:latin typeface="+mn-lt"/>
                <a:cs typeface="Arial" pitchFamily="34" charset="0"/>
              </a:rPr>
            </a:br>
            <a:endParaRPr lang="en-GB" sz="1800" b="1" dirty="0">
              <a:latin typeface="+mn-lt"/>
              <a:cs typeface="Arial" pitchFamily="34" charset="0"/>
            </a:endParaRPr>
          </a:p>
        </p:txBody>
      </p:sp>
      <p:pic>
        <p:nvPicPr>
          <p:cNvPr id="13" name="Picture 12" descr="This chart shows attitudes towards current affairs programmes – using the 2022, 2020, 2019 and 2018 combined F2F &amp; online data.  64% of adults, in 2022, feel it is important ‘to society overall’ that broadcasters provide current affairs programmes, while 53% feel it is important ‘to them personally’.  Attitudes are largely unchanged since 2020, although a higher percentage now feel it is very/quite important that current affairs programmes cover international topics (increasing from 65% in 2020 to 69% in 2022).">
            <a:extLst>
              <a:ext uri="{FF2B5EF4-FFF2-40B4-BE49-F238E27FC236}">
                <a16:creationId xmlns:a16="http://schemas.microsoft.com/office/drawing/2014/main" id="{AACF88C8-EB98-710B-D927-5B319A31413C}"/>
              </a:ext>
            </a:extLst>
          </p:cNvPr>
          <p:cNvPicPr>
            <a:picLocks noChangeAspect="1"/>
          </p:cNvPicPr>
          <p:nvPr/>
        </p:nvPicPr>
        <p:blipFill>
          <a:blip r:embed="rId3"/>
          <a:stretch>
            <a:fillRect/>
          </a:stretch>
        </p:blipFill>
        <p:spPr>
          <a:xfrm>
            <a:off x="78858" y="1754703"/>
            <a:ext cx="8986283" cy="4224894"/>
          </a:xfrm>
          <a:prstGeom prst="rect">
            <a:avLst/>
          </a:prstGeom>
        </p:spPr>
      </p:pic>
      <p:sp>
        <p:nvSpPr>
          <p:cNvPr id="17" name="Text Placeholder 6">
            <a:extLst>
              <a:ext uri="{FF2B5EF4-FFF2-40B4-BE49-F238E27FC236}">
                <a16:creationId xmlns:a16="http://schemas.microsoft.com/office/drawing/2014/main" id="{3A3C41A6-3759-DD1D-4AE2-D00D225A0758}"/>
              </a:ext>
            </a:extLst>
          </p:cNvPr>
          <p:cNvSpPr txBox="1">
            <a:spLocks/>
          </p:cNvSpPr>
          <p:nvPr/>
        </p:nvSpPr>
        <p:spPr>
          <a:xfrm>
            <a:off x="11253" y="5977560"/>
            <a:ext cx="8665203" cy="880439"/>
          </a:xfrm>
          <a:prstGeom prst="rect">
            <a:avLst/>
          </a:prstGeom>
        </p:spPr>
        <p:txBody>
          <a:bodyPr/>
          <a:lstStyle>
            <a:lvl1pPr marL="0" indent="0" algn="l" defTabSz="457200" rtl="0" eaLnBrk="1" latinLnBrk="0" hangingPunct="1">
              <a:spcBef>
                <a:spcPct val="20000"/>
              </a:spcBef>
              <a:buFont typeface="Arial"/>
              <a:buNone/>
              <a:defRPr sz="1000" kern="1200" baseline="0">
                <a:ln>
                  <a:noFill/>
                </a:ln>
                <a:solidFill>
                  <a:schemeClr val="bg1"/>
                </a:solidFill>
                <a:effectLst/>
                <a:latin typeface="+mj-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spcBef>
                <a:spcPts val="0"/>
              </a:spcBef>
              <a:tabLst>
                <a:tab pos="8229600" algn="r"/>
              </a:tabLst>
            </a:pPr>
            <a:r>
              <a:rPr lang="en-CA" dirty="0"/>
              <a:t>Source: Ofcom News Consumption Survey 2022 – </a:t>
            </a:r>
            <a:r>
              <a:rPr lang="en-CA" dirty="0">
                <a:solidFill>
                  <a:srgbClr val="FFFF00"/>
                </a:solidFill>
              </a:rPr>
              <a:t>COMBINED F2F &amp; ONLINE</a:t>
            </a:r>
            <a:r>
              <a:rPr lang="en-CA" dirty="0"/>
              <a:t> sample</a:t>
            </a:r>
            <a:endParaRPr lang="en-GB" dirty="0"/>
          </a:p>
          <a:p>
            <a:pPr>
              <a:lnSpc>
                <a:spcPct val="90000"/>
              </a:lnSpc>
              <a:spcBef>
                <a:spcPts val="0"/>
              </a:spcBef>
            </a:pPr>
            <a:r>
              <a:rPr lang="en-GB" dirty="0"/>
              <a:t>Question: </a:t>
            </a:r>
            <a:r>
              <a:rPr lang="en-US" dirty="0"/>
              <a:t>H1/H2. On a scale of 1 -10 where 1 means not at all important and 10 means extremely important, how important for [you personally / society overall] is it that broadcasters provide current affairs </a:t>
            </a:r>
            <a:r>
              <a:rPr lang="en-US" dirty="0" err="1"/>
              <a:t>programmes</a:t>
            </a:r>
            <a:r>
              <a:rPr lang="en-US" dirty="0"/>
              <a:t>? H3. How important for you personally is it that current affairs </a:t>
            </a:r>
            <a:r>
              <a:rPr lang="en-US" dirty="0" err="1"/>
              <a:t>programmes</a:t>
            </a:r>
            <a:r>
              <a:rPr lang="en-US" dirty="0"/>
              <a:t>…</a:t>
            </a:r>
          </a:p>
          <a:p>
            <a:pPr>
              <a:lnSpc>
                <a:spcPct val="90000"/>
              </a:lnSpc>
              <a:spcBef>
                <a:spcPts val="0"/>
              </a:spcBef>
            </a:pPr>
            <a:r>
              <a:rPr lang="en-GB" dirty="0"/>
              <a:t>Base: All adults 16+ - 2022 W2*=2792, 2020=4576, 2019=4691, 2018=4618</a:t>
            </a:r>
          </a:p>
          <a:p>
            <a:pPr>
              <a:lnSpc>
                <a:spcPct val="90000"/>
              </a:lnSpc>
              <a:spcBef>
                <a:spcPts val="0"/>
              </a:spcBef>
              <a:tabLst>
                <a:tab pos="8229600" algn="r"/>
              </a:tabLst>
            </a:pPr>
            <a:r>
              <a:rPr lang="en-GB" dirty="0"/>
              <a:t>*2022 W1, and </a:t>
            </a:r>
            <a:r>
              <a:rPr lang="en-CA" dirty="0"/>
              <a:t>2021, data not shown because face-to-face fieldwork was not possible during Covid-19 pandemic </a:t>
            </a:r>
          </a:p>
          <a:p>
            <a:pPr>
              <a:lnSpc>
                <a:spcPct val="90000"/>
              </a:lnSpc>
              <a:spcBef>
                <a:spcPts val="0"/>
              </a:spcBef>
              <a:tabLst>
                <a:tab pos="8229600" algn="r"/>
              </a:tabLst>
            </a:pPr>
            <a:r>
              <a:rPr lang="en-US" dirty="0"/>
              <a:t>Green/red triangles </a:t>
            </a:r>
            <a:r>
              <a:rPr lang="en-GB" dirty="0"/>
              <a:t>indicate statistically significant differences between 2022 and 2020 (at 99% confidence level)</a:t>
            </a:r>
          </a:p>
        </p:txBody>
      </p:sp>
    </p:spTree>
    <p:extLst>
      <p:ext uri="{BB962C8B-B14F-4D97-AF65-F5344CB8AC3E}">
        <p14:creationId xmlns:p14="http://schemas.microsoft.com/office/powerpoint/2010/main" val="7865860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9552" y="2780928"/>
            <a:ext cx="7886700" cy="1080120"/>
          </a:xfrm>
        </p:spPr>
        <p:txBody>
          <a:bodyPr/>
          <a:lstStyle/>
          <a:p>
            <a:r>
              <a:rPr lang="en-GB" dirty="0"/>
              <a:t>How teens aged 12-15 consume news</a:t>
            </a:r>
          </a:p>
        </p:txBody>
      </p:sp>
    </p:spTree>
    <p:extLst>
      <p:ext uri="{BB962C8B-B14F-4D97-AF65-F5344CB8AC3E}">
        <p14:creationId xmlns:p14="http://schemas.microsoft.com/office/powerpoint/2010/main" val="311311095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4628" y="1462163"/>
            <a:ext cx="9046078" cy="300991"/>
          </a:xfrm>
          <a:prstGeom prst="rect">
            <a:avLst/>
          </a:prstGeom>
        </p:spPr>
        <p:txBody>
          <a:bodyPr/>
          <a:lstStyle/>
          <a:p>
            <a:r>
              <a:rPr lang="en-GB" kern="0" dirty="0">
                <a:cs typeface="Arial" pitchFamily="34" charset="0"/>
              </a:rPr>
              <a:t>Overall interest in following the news</a:t>
            </a:r>
            <a:br>
              <a:rPr lang="en-GB" kern="0" dirty="0">
                <a:cs typeface="Arial" pitchFamily="34" charset="0"/>
              </a:rPr>
            </a:br>
            <a:r>
              <a:rPr lang="en-GB" sz="1100" i="1" kern="0" dirty="0">
                <a:cs typeface="Arial" pitchFamily="34" charset="0"/>
              </a:rPr>
              <a:t>All teens aged 12-15</a:t>
            </a:r>
            <a:endParaRPr lang="en-GB" dirty="0"/>
          </a:p>
        </p:txBody>
      </p:sp>
      <p:sp>
        <p:nvSpPr>
          <p:cNvPr id="4" name="Text Placeholder 3"/>
          <p:cNvSpPr>
            <a:spLocks noGrp="1"/>
          </p:cNvSpPr>
          <p:nvPr>
            <p:ph type="body" sz="quarter" idx="14"/>
          </p:nvPr>
        </p:nvSpPr>
        <p:spPr>
          <a:xfrm>
            <a:off x="100356" y="336342"/>
            <a:ext cx="7488309" cy="705057"/>
          </a:xfrm>
          <a:prstGeom prst="rect">
            <a:avLst/>
          </a:prstGeom>
        </p:spPr>
        <p:txBody>
          <a:bodyPr/>
          <a:lstStyle/>
          <a:p>
            <a:pPr>
              <a:lnSpc>
                <a:spcPts val="1800"/>
              </a:lnSpc>
            </a:pPr>
            <a:r>
              <a:rPr lang="en-GB" sz="1800" dirty="0"/>
              <a:t>As in previous years, just under six in ten 12-15s claim to be very or quite interested in following the news. Being ‘too boring’ remains the key reason for a lack of engagement (although this has decreased since 2021)</a:t>
            </a:r>
          </a:p>
        </p:txBody>
      </p:sp>
      <p:sp>
        <p:nvSpPr>
          <p:cNvPr id="9" name="Title 1">
            <a:extLst>
              <a:ext uri="{FF2B5EF4-FFF2-40B4-BE49-F238E27FC236}">
                <a16:creationId xmlns:a16="http://schemas.microsoft.com/office/drawing/2014/main" id="{580761E7-BB09-448C-8E53-338BFA2241BF}"/>
              </a:ext>
            </a:extLst>
          </p:cNvPr>
          <p:cNvSpPr txBox="1">
            <a:spLocks/>
          </p:cNvSpPr>
          <p:nvPr/>
        </p:nvSpPr>
        <p:spPr>
          <a:xfrm>
            <a:off x="97922" y="1083332"/>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dirty="0">
                <a:latin typeface="+mn-lt"/>
                <a:cs typeface="Arial" pitchFamily="34" charset="0"/>
              </a:rPr>
              <a:t>Figure 13.1</a:t>
            </a:r>
            <a:br>
              <a:rPr lang="en-GB" sz="1800" b="1" dirty="0">
                <a:latin typeface="+mn-lt"/>
                <a:cs typeface="Arial" pitchFamily="34" charset="0"/>
              </a:rPr>
            </a:br>
            <a:endParaRPr lang="en-GB" sz="1800" b="1" dirty="0">
              <a:latin typeface="+mn-lt"/>
              <a:cs typeface="Arial" pitchFamily="34" charset="0"/>
            </a:endParaRPr>
          </a:p>
        </p:txBody>
      </p:sp>
      <p:pic>
        <p:nvPicPr>
          <p:cNvPr id="3" name="Picture 2" descr="This chart shows the overall interest in reading, watching, listening to or following the news, amongst 12-15 year old children – using the 2018 to 2022 data.  In 2022, 57% claim to be very or quite interested in following the news.">
            <a:extLst>
              <a:ext uri="{FF2B5EF4-FFF2-40B4-BE49-F238E27FC236}">
                <a16:creationId xmlns:a16="http://schemas.microsoft.com/office/drawing/2014/main" id="{52F07914-C005-6900-3DEA-597D5B5D1AFD}"/>
              </a:ext>
            </a:extLst>
          </p:cNvPr>
          <p:cNvPicPr>
            <a:picLocks noChangeAspect="1"/>
          </p:cNvPicPr>
          <p:nvPr/>
        </p:nvPicPr>
        <p:blipFill>
          <a:blip r:embed="rId3"/>
          <a:stretch>
            <a:fillRect/>
          </a:stretch>
        </p:blipFill>
        <p:spPr>
          <a:xfrm>
            <a:off x="129717" y="1753629"/>
            <a:ext cx="4712616" cy="4371211"/>
          </a:xfrm>
          <a:prstGeom prst="rect">
            <a:avLst/>
          </a:prstGeom>
        </p:spPr>
      </p:pic>
      <p:pic>
        <p:nvPicPr>
          <p:cNvPr id="2" name="Picture 1" descr="This chart shows the reasons for not being interested in reading, watching, listening to or following news amongst 12-15 year old children – using the 2018 to 2022 data.  Being 'too boring' remains the key reason for lack of interest in news (39% in 2022), followed by a ‘lack of relevance’ (18%), ‘too upsetting’ (18%) and ‘all news sounding the same’ (13%).">
            <a:extLst>
              <a:ext uri="{FF2B5EF4-FFF2-40B4-BE49-F238E27FC236}">
                <a16:creationId xmlns:a16="http://schemas.microsoft.com/office/drawing/2014/main" id="{099EFC29-9AB5-DED1-F366-B9FDB1BF1A7A}"/>
              </a:ext>
            </a:extLst>
          </p:cNvPr>
          <p:cNvPicPr>
            <a:picLocks noChangeAspect="1"/>
          </p:cNvPicPr>
          <p:nvPr/>
        </p:nvPicPr>
        <p:blipFill>
          <a:blip r:embed="rId4"/>
          <a:stretch>
            <a:fillRect/>
          </a:stretch>
        </p:blipFill>
        <p:spPr>
          <a:xfrm>
            <a:off x="5118601" y="1959948"/>
            <a:ext cx="3895682" cy="4017612"/>
          </a:xfrm>
          <a:prstGeom prst="rect">
            <a:avLst/>
          </a:prstGeom>
        </p:spPr>
      </p:pic>
      <p:sp>
        <p:nvSpPr>
          <p:cNvPr id="12" name="Text Placeholder 4">
            <a:extLst>
              <a:ext uri="{FF2B5EF4-FFF2-40B4-BE49-F238E27FC236}">
                <a16:creationId xmlns:a16="http://schemas.microsoft.com/office/drawing/2014/main" id="{6C8242C6-8960-E2E8-C24F-64B19FECBB6D}"/>
              </a:ext>
            </a:extLst>
          </p:cNvPr>
          <p:cNvSpPr txBox="1">
            <a:spLocks/>
          </p:cNvSpPr>
          <p:nvPr/>
        </p:nvSpPr>
        <p:spPr>
          <a:xfrm>
            <a:off x="11252" y="5977560"/>
            <a:ext cx="9052560" cy="880439"/>
          </a:xfrm>
          <a:prstGeom prst="rect">
            <a:avLst/>
          </a:prstGeom>
        </p:spPr>
        <p:txBody>
          <a:bodyPr/>
          <a:lstStyle>
            <a:lvl1pPr marL="0" indent="0" algn="l" defTabSz="457200" rtl="0" eaLnBrk="1" latinLnBrk="0" hangingPunct="1">
              <a:spcBef>
                <a:spcPct val="20000"/>
              </a:spcBef>
              <a:buFont typeface="Arial"/>
              <a:buNone/>
              <a:defRPr sz="1000" kern="1200" baseline="0">
                <a:ln>
                  <a:noFill/>
                </a:ln>
                <a:solidFill>
                  <a:schemeClr val="bg1"/>
                </a:solidFill>
                <a:effectLst/>
                <a:latin typeface="+mj-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5000"/>
              </a:lnSpc>
              <a:spcBef>
                <a:spcPts val="100"/>
              </a:spcBef>
              <a:tabLst>
                <a:tab pos="8229600" algn="r"/>
              </a:tabLst>
            </a:pPr>
            <a:r>
              <a:rPr lang="en-GB" dirty="0"/>
              <a:t>Source: </a:t>
            </a:r>
            <a:r>
              <a:rPr lang="en-CA" dirty="0"/>
              <a:t>Ofcom Teen News Consumption Survey 2022</a:t>
            </a:r>
            <a:r>
              <a:rPr lang="en-GB" dirty="0"/>
              <a:t>	</a:t>
            </a:r>
          </a:p>
          <a:p>
            <a:pPr>
              <a:lnSpc>
                <a:spcPct val="85000"/>
              </a:lnSpc>
              <a:spcBef>
                <a:spcPts val="100"/>
              </a:spcBef>
            </a:pPr>
            <a:r>
              <a:rPr lang="en-GB" dirty="0"/>
              <a:t>Question: </a:t>
            </a:r>
            <a:r>
              <a:rPr lang="en-US" dirty="0"/>
              <a:t>B1. H</a:t>
            </a:r>
            <a:r>
              <a:rPr lang="en-GB" dirty="0"/>
              <a:t>ow interested are you in reading, watching, listening to or following news? </a:t>
            </a:r>
            <a:br>
              <a:rPr lang="en-GB" dirty="0"/>
            </a:br>
            <a:r>
              <a:rPr lang="en-GB" dirty="0"/>
              <a:t>Base: All teens aged 12-15 – 2022=1001, 2018-2021=1000-1010</a:t>
            </a:r>
          </a:p>
          <a:p>
            <a:pPr>
              <a:lnSpc>
                <a:spcPct val="85000"/>
              </a:lnSpc>
              <a:spcBef>
                <a:spcPts val="100"/>
              </a:spcBef>
            </a:pPr>
            <a:r>
              <a:rPr lang="en-GB" dirty="0"/>
              <a:t>Question: </a:t>
            </a:r>
            <a:r>
              <a:rPr lang="en-US" dirty="0"/>
              <a:t>B2. Why are you not interested </a:t>
            </a:r>
            <a:r>
              <a:rPr lang="en-GB" dirty="0"/>
              <a:t>in reading, watching, listening to or following news? </a:t>
            </a:r>
            <a:br>
              <a:rPr lang="en-GB" dirty="0"/>
            </a:br>
            <a:r>
              <a:rPr lang="en-GB" dirty="0"/>
              <a:t>Base: All not interested in following news – 2022=408, 2018-2021=395-421</a:t>
            </a:r>
          </a:p>
          <a:p>
            <a:pPr>
              <a:lnSpc>
                <a:spcPct val="90000"/>
              </a:lnSpc>
              <a:spcBef>
                <a:spcPts val="200"/>
              </a:spcBef>
              <a:tabLst>
                <a:tab pos="8229600" algn="r"/>
              </a:tabLst>
            </a:pPr>
            <a:r>
              <a:rPr lang="en-US" dirty="0"/>
              <a:t>Green/red triangles </a:t>
            </a:r>
            <a:r>
              <a:rPr lang="en-GB" dirty="0"/>
              <a:t>indicate statistically significant differences between 2022 and 2021 (at 95% confidence level)</a:t>
            </a:r>
          </a:p>
        </p:txBody>
      </p:sp>
    </p:spTree>
    <p:extLst>
      <p:ext uri="{BB962C8B-B14F-4D97-AF65-F5344CB8AC3E}">
        <p14:creationId xmlns:p14="http://schemas.microsoft.com/office/powerpoint/2010/main" val="357557945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5"/>
          <p:cNvSpPr>
            <a:spLocks noGrp="1"/>
          </p:cNvSpPr>
          <p:nvPr>
            <p:ph type="title"/>
          </p:nvPr>
        </p:nvSpPr>
        <p:spPr>
          <a:xfrm>
            <a:off x="97922" y="1375875"/>
            <a:ext cx="9046078" cy="300991"/>
          </a:xfrm>
          <a:prstGeom prst="rect">
            <a:avLst/>
          </a:prstGeom>
        </p:spPr>
        <p:txBody>
          <a:bodyPr/>
          <a:lstStyle/>
          <a:p>
            <a:r>
              <a:rPr lang="en-GB" kern="0" dirty="0">
                <a:cs typeface="Arial" pitchFamily="34" charset="0"/>
              </a:rPr>
              <a:t>All platforms used for news nowadays </a:t>
            </a:r>
            <a:br>
              <a:rPr lang="en-GB" kern="0" dirty="0">
                <a:cs typeface="Arial" pitchFamily="34" charset="0"/>
              </a:rPr>
            </a:br>
            <a:r>
              <a:rPr lang="en-GB" sz="1100" i="1" kern="0" dirty="0">
                <a:cs typeface="Arial" pitchFamily="34" charset="0"/>
              </a:rPr>
              <a:t>All teens aged 12-15</a:t>
            </a:r>
            <a:br>
              <a:rPr lang="en-GB" sz="1100" kern="0" dirty="0">
                <a:cs typeface="Arial" pitchFamily="34" charset="0"/>
              </a:rPr>
            </a:br>
            <a:endParaRPr lang="en-GB" dirty="0"/>
          </a:p>
        </p:txBody>
      </p:sp>
      <p:sp>
        <p:nvSpPr>
          <p:cNvPr id="4" name="Text Placeholder 3"/>
          <p:cNvSpPr>
            <a:spLocks noGrp="1"/>
          </p:cNvSpPr>
          <p:nvPr>
            <p:ph type="body" sz="quarter" idx="14"/>
          </p:nvPr>
        </p:nvSpPr>
        <p:spPr>
          <a:xfrm>
            <a:off x="87062" y="276451"/>
            <a:ext cx="7466854" cy="705057"/>
          </a:xfrm>
          <a:prstGeom prst="rect">
            <a:avLst/>
          </a:prstGeom>
        </p:spPr>
        <p:txBody>
          <a:bodyPr/>
          <a:lstStyle/>
          <a:p>
            <a:r>
              <a:rPr lang="en-GB" sz="1800"/>
              <a:t>Talking to family and watching TV remain the most common ways to find out about news among 12-15s, followed by social media and talking to friends</a:t>
            </a:r>
          </a:p>
        </p:txBody>
      </p:sp>
      <p:sp>
        <p:nvSpPr>
          <p:cNvPr id="7" name="Title 1">
            <a:extLst>
              <a:ext uri="{FF2B5EF4-FFF2-40B4-BE49-F238E27FC236}">
                <a16:creationId xmlns:a16="http://schemas.microsoft.com/office/drawing/2014/main" id="{E12B8654-3D19-4B10-A0E7-E0295DA0210C}"/>
              </a:ext>
            </a:extLst>
          </p:cNvPr>
          <p:cNvSpPr txBox="1">
            <a:spLocks/>
          </p:cNvSpPr>
          <p:nvPr/>
        </p:nvSpPr>
        <p:spPr>
          <a:xfrm>
            <a:off x="97922" y="981508"/>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dirty="0">
                <a:latin typeface="+mn-lt"/>
                <a:cs typeface="Arial" pitchFamily="34" charset="0"/>
              </a:rPr>
              <a:t>Figure 13.2</a:t>
            </a:r>
            <a:br>
              <a:rPr lang="en-GB" sz="1800" b="1" dirty="0">
                <a:latin typeface="+mn-lt"/>
                <a:cs typeface="Arial" pitchFamily="34" charset="0"/>
              </a:rPr>
            </a:br>
            <a:endParaRPr lang="en-GB" sz="1800" b="1" dirty="0">
              <a:latin typeface="+mn-lt"/>
              <a:cs typeface="Arial" pitchFamily="34" charset="0"/>
            </a:endParaRPr>
          </a:p>
        </p:txBody>
      </p:sp>
      <p:pic>
        <p:nvPicPr>
          <p:cNvPr id="2" name="Picture 1" descr="This chart shows the platforms used for news nowadays – using the 2018 to 2022 data.  In 2022, talking to family (65%) is the most common ways to find out about news among 12-15 year olds, followed by watching TV (59%), social media (57%) and talking to friends (53%). ">
            <a:extLst>
              <a:ext uri="{FF2B5EF4-FFF2-40B4-BE49-F238E27FC236}">
                <a16:creationId xmlns:a16="http://schemas.microsoft.com/office/drawing/2014/main" id="{5494BB7F-2C76-D759-4BBB-B72CCA3783E5}"/>
              </a:ext>
            </a:extLst>
          </p:cNvPr>
          <p:cNvPicPr>
            <a:picLocks noChangeAspect="1"/>
          </p:cNvPicPr>
          <p:nvPr/>
        </p:nvPicPr>
        <p:blipFill rotWithShape="1">
          <a:blip r:embed="rId3"/>
          <a:srcRect l="8646"/>
          <a:stretch/>
        </p:blipFill>
        <p:spPr>
          <a:xfrm>
            <a:off x="457199" y="1587417"/>
            <a:ext cx="8353425" cy="4521365"/>
          </a:xfrm>
          <a:prstGeom prst="rect">
            <a:avLst/>
          </a:prstGeom>
        </p:spPr>
      </p:pic>
      <p:sp>
        <p:nvSpPr>
          <p:cNvPr id="14" name="Text Placeholder 4"/>
          <p:cNvSpPr>
            <a:spLocks noGrp="1"/>
          </p:cNvSpPr>
          <p:nvPr>
            <p:ph type="body" sz="quarter" idx="12"/>
          </p:nvPr>
        </p:nvSpPr>
        <p:spPr>
          <a:xfrm>
            <a:off x="11253" y="5977560"/>
            <a:ext cx="9046078" cy="880439"/>
          </a:xfrm>
        </p:spPr>
        <p:txBody>
          <a:bodyPr/>
          <a:lstStyle/>
          <a:p>
            <a:pPr>
              <a:lnSpc>
                <a:spcPct val="90000"/>
              </a:lnSpc>
              <a:spcBef>
                <a:spcPts val="200"/>
              </a:spcBef>
              <a:tabLst>
                <a:tab pos="8802688" algn="r"/>
              </a:tabLst>
            </a:pPr>
            <a:r>
              <a:rPr lang="en-GB" dirty="0"/>
              <a:t>Source: </a:t>
            </a:r>
            <a:r>
              <a:rPr lang="en-CA" dirty="0"/>
              <a:t>Ofcom Teens News Consumption Survey 2022</a:t>
            </a:r>
          </a:p>
          <a:p>
            <a:pPr>
              <a:lnSpc>
                <a:spcPct val="90000"/>
              </a:lnSpc>
              <a:spcBef>
                <a:spcPts val="200"/>
              </a:spcBef>
              <a:tabLst>
                <a:tab pos="8802688" algn="r"/>
              </a:tabLst>
            </a:pPr>
            <a:r>
              <a:rPr lang="en-GB" dirty="0"/>
              <a:t>Question: </a:t>
            </a:r>
            <a:r>
              <a:rPr lang="nl-NL" dirty="0"/>
              <a:t>C1. Here is a list of different ways you can find out about or get updates on news stories. Which of these ways do you ever use?</a:t>
            </a:r>
            <a:endParaRPr lang="en-US" dirty="0"/>
          </a:p>
          <a:p>
            <a:pPr>
              <a:lnSpc>
                <a:spcPct val="90000"/>
              </a:lnSpc>
              <a:spcBef>
                <a:spcPts val="200"/>
              </a:spcBef>
            </a:pPr>
            <a:r>
              <a:rPr lang="nl-NL" dirty="0"/>
              <a:t>C2. And which of these ways do you use the most to get updates on news stories?      </a:t>
            </a:r>
            <a:r>
              <a:rPr lang="en-GB" dirty="0"/>
              <a:t>Base: All teens aged 12-15 – 2022=1001, 2018-2021=1000-1010</a:t>
            </a:r>
          </a:p>
          <a:p>
            <a:pPr>
              <a:lnSpc>
                <a:spcPct val="90000"/>
              </a:lnSpc>
              <a:spcBef>
                <a:spcPts val="200"/>
              </a:spcBef>
            </a:pPr>
            <a:r>
              <a:rPr lang="en-GB" dirty="0"/>
              <a:t>*Other websites/apps includes any internet source, excluding social media/search engines/podcasts  **Podcasts asked about as a separate category starting in 2020</a:t>
            </a:r>
          </a:p>
          <a:p>
            <a:pPr>
              <a:lnSpc>
                <a:spcPct val="90000"/>
              </a:lnSpc>
              <a:spcBef>
                <a:spcPts val="200"/>
              </a:spcBef>
            </a:pPr>
            <a:r>
              <a:rPr lang="en-US" dirty="0"/>
              <a:t>Green/red triangles </a:t>
            </a:r>
            <a:r>
              <a:rPr lang="en-GB" dirty="0"/>
              <a:t>indicate statistically significant differences between 2022 and 2021 (at 95% confidence level)</a:t>
            </a:r>
          </a:p>
        </p:txBody>
      </p:sp>
    </p:spTree>
    <p:extLst>
      <p:ext uri="{BB962C8B-B14F-4D97-AF65-F5344CB8AC3E}">
        <p14:creationId xmlns:p14="http://schemas.microsoft.com/office/powerpoint/2010/main" val="391800879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922" y="1392798"/>
            <a:ext cx="9046078" cy="205581"/>
          </a:xfrm>
          <a:prstGeom prst="rect">
            <a:avLst/>
          </a:prstGeom>
        </p:spPr>
        <p:txBody>
          <a:bodyPr/>
          <a:lstStyle/>
          <a:p>
            <a:r>
              <a:rPr lang="en-GB" kern="0" dirty="0">
                <a:cs typeface="Arial" pitchFamily="34" charset="0"/>
              </a:rPr>
              <a:t>Top 20 news sources</a:t>
            </a:r>
            <a:br>
              <a:rPr lang="en-GB" dirty="0">
                <a:latin typeface="+mn-lt"/>
                <a:cs typeface="Arial" pitchFamily="34" charset="0"/>
              </a:rPr>
            </a:br>
            <a:r>
              <a:rPr lang="en-GB" sz="1100" i="1" dirty="0">
                <a:latin typeface="+mn-lt"/>
                <a:cs typeface="Arial" pitchFamily="34" charset="0"/>
              </a:rPr>
              <a:t>All teens aged 12-15</a:t>
            </a:r>
            <a:endParaRPr lang="en-GB" dirty="0">
              <a:latin typeface="+mn-lt"/>
              <a:cs typeface="Arial" pitchFamily="34" charset="0"/>
            </a:endParaRPr>
          </a:p>
        </p:txBody>
      </p:sp>
      <p:sp>
        <p:nvSpPr>
          <p:cNvPr id="6" name="Text Placeholder 5"/>
          <p:cNvSpPr>
            <a:spLocks noGrp="1"/>
          </p:cNvSpPr>
          <p:nvPr>
            <p:ph type="body" sz="quarter" idx="14"/>
          </p:nvPr>
        </p:nvSpPr>
        <p:spPr>
          <a:xfrm>
            <a:off x="100355" y="277619"/>
            <a:ext cx="7542555" cy="705057"/>
          </a:xfrm>
        </p:spPr>
        <p:txBody>
          <a:bodyPr anchor="t" anchorCtr="0"/>
          <a:lstStyle/>
          <a:p>
            <a:pPr>
              <a:lnSpc>
                <a:spcPts val="1800"/>
              </a:lnSpc>
            </a:pPr>
            <a:r>
              <a:rPr lang="en-GB" sz="1800" dirty="0"/>
              <a:t>Use of </a:t>
            </a:r>
            <a:r>
              <a:rPr lang="en-GB" sz="1800" dirty="0" err="1"/>
              <a:t>TikTok</a:t>
            </a:r>
            <a:r>
              <a:rPr lang="en-GB" sz="1800" dirty="0"/>
              <a:t> has increased making it one of the top three most used sources of news across all platforms. Meanwhile many of the top sources, particularly BBC One/Two, have seen decreases since 2021</a:t>
            </a:r>
            <a:endParaRPr lang="en-US" sz="1800" dirty="0"/>
          </a:p>
        </p:txBody>
      </p:sp>
      <p:sp>
        <p:nvSpPr>
          <p:cNvPr id="13" name="Title 1">
            <a:extLst>
              <a:ext uri="{FF2B5EF4-FFF2-40B4-BE49-F238E27FC236}">
                <a16:creationId xmlns:a16="http://schemas.microsoft.com/office/drawing/2014/main" id="{043D78FE-BE6E-4BC6-8078-AF3C29C01640}"/>
              </a:ext>
            </a:extLst>
          </p:cNvPr>
          <p:cNvSpPr txBox="1">
            <a:spLocks/>
          </p:cNvSpPr>
          <p:nvPr/>
        </p:nvSpPr>
        <p:spPr>
          <a:xfrm>
            <a:off x="96586" y="1170116"/>
            <a:ext cx="9046078" cy="20558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dirty="0">
                <a:latin typeface="+mn-lt"/>
                <a:cs typeface="Arial" pitchFamily="34" charset="0"/>
              </a:rPr>
              <a:t>Figure 13.3</a:t>
            </a:r>
            <a:br>
              <a:rPr lang="en-GB" sz="1800" b="1" dirty="0">
                <a:latin typeface="+mn-lt"/>
                <a:cs typeface="Arial" pitchFamily="34" charset="0"/>
              </a:rPr>
            </a:br>
            <a:endParaRPr lang="en-GB" sz="1800" b="1" dirty="0">
              <a:latin typeface="+mn-lt"/>
              <a:cs typeface="Arial" pitchFamily="34" charset="0"/>
            </a:endParaRPr>
          </a:p>
        </p:txBody>
      </p:sp>
      <p:pic>
        <p:nvPicPr>
          <p:cNvPr id="4" name="Picture 3" descr="This chart shows the top 20 most used news sources – using the 2018 to 2022 data.  In 2022, Instagram is the most used source (29%), followed by TikTok and YouTube (both 28%). ITV and BBC One/BBC Two are used by 1 in 4 12–15-year-olds (25% and 24% respectively).">
            <a:extLst>
              <a:ext uri="{FF2B5EF4-FFF2-40B4-BE49-F238E27FC236}">
                <a16:creationId xmlns:a16="http://schemas.microsoft.com/office/drawing/2014/main" id="{A0D53C9E-F5E4-7C34-773E-5446EA5ECE86}"/>
              </a:ext>
            </a:extLst>
          </p:cNvPr>
          <p:cNvPicPr>
            <a:picLocks noChangeAspect="1"/>
          </p:cNvPicPr>
          <p:nvPr/>
        </p:nvPicPr>
        <p:blipFill>
          <a:blip r:embed="rId3"/>
          <a:stretch>
            <a:fillRect/>
          </a:stretch>
        </p:blipFill>
        <p:spPr>
          <a:xfrm>
            <a:off x="118486" y="1375697"/>
            <a:ext cx="8907028" cy="4749196"/>
          </a:xfrm>
          <a:prstGeom prst="rect">
            <a:avLst/>
          </a:prstGeom>
        </p:spPr>
      </p:pic>
      <p:graphicFrame>
        <p:nvGraphicFramePr>
          <p:cNvPr id="19" name="Table 18">
            <a:extLst>
              <a:ext uri="{C183D7F6-B498-43B3-948B-1728B52AA6E4}">
                <adec:decorative xmlns:adec="http://schemas.microsoft.com/office/drawing/2017/decorative" val="1"/>
              </a:ext>
            </a:extLst>
          </p:cNvPr>
          <p:cNvGraphicFramePr>
            <a:graphicFrameLocks noGrp="1"/>
          </p:cNvGraphicFramePr>
          <p:nvPr/>
        </p:nvGraphicFramePr>
        <p:xfrm>
          <a:off x="173471" y="1898651"/>
          <a:ext cx="1188720" cy="1600200"/>
        </p:xfrm>
        <a:graphic>
          <a:graphicData uri="http://schemas.openxmlformats.org/drawingml/2006/table">
            <a:tbl>
              <a:tblPr bandRow="1">
                <a:tableStyleId>{5C22544A-7EE6-4342-B048-85BDC9FD1C3A}</a:tableStyleId>
              </a:tblPr>
              <a:tblGrid>
                <a:gridCol w="1188720">
                  <a:extLst>
                    <a:ext uri="{9D8B030D-6E8A-4147-A177-3AD203B41FA5}">
                      <a16:colId xmlns:a16="http://schemas.microsoft.com/office/drawing/2014/main" val="20000"/>
                    </a:ext>
                  </a:extLst>
                </a:gridCol>
              </a:tblGrid>
              <a:tr h="3200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a:solidFill>
                            <a:schemeClr val="bg1"/>
                          </a:solidFill>
                        </a:rPr>
                        <a:t>TV Channel</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320040">
                <a:tc>
                  <a:txBody>
                    <a:bodyPr/>
                    <a:lstStyle/>
                    <a:p>
                      <a:pPr algn="ctr"/>
                      <a:r>
                        <a:rPr lang="en-GB" sz="1200">
                          <a:solidFill>
                            <a:schemeClr val="bg1"/>
                          </a:solidFill>
                        </a:rPr>
                        <a:t>Social media</a:t>
                      </a:r>
                      <a:endParaRPr lang="en-US"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10001"/>
                  </a:ext>
                </a:extLst>
              </a:tr>
              <a:tr h="3200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a:solidFill>
                            <a:schemeClr val="bg1"/>
                          </a:solidFill>
                        </a:rPr>
                        <a:t>Radio station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10002"/>
                  </a:ext>
                </a:extLst>
              </a:tr>
              <a:tr h="3200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a:solidFill>
                            <a:srgbClr val="000000"/>
                          </a:solidFill>
                        </a:rPr>
                        <a:t>Website/app</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0003"/>
                  </a:ext>
                </a:extLst>
              </a:tr>
              <a:tr h="320040">
                <a:tc>
                  <a:txBody>
                    <a:bodyPr/>
                    <a:lstStyle/>
                    <a:p>
                      <a:pPr marL="0" marR="0" indent="0" algn="ctr" defTabSz="457200" rtl="0" eaLnBrk="1" fontAlgn="auto" latinLnBrk="0" hangingPunct="1">
                        <a:lnSpc>
                          <a:spcPct val="85000"/>
                        </a:lnSpc>
                        <a:spcBef>
                          <a:spcPts val="0"/>
                        </a:spcBef>
                        <a:spcAft>
                          <a:spcPts val="0"/>
                        </a:spcAft>
                        <a:buClrTx/>
                        <a:buSzTx/>
                        <a:buFontTx/>
                        <a:buNone/>
                        <a:tabLst/>
                        <a:defRPr/>
                      </a:pPr>
                      <a:r>
                        <a:rPr lang="en-GB" sz="1200" dirty="0">
                          <a:solidFill>
                            <a:srgbClr val="000000"/>
                          </a:solidFill>
                        </a:rPr>
                        <a:t>Newspaper</a:t>
                      </a:r>
                      <a:br>
                        <a:rPr lang="en-GB" sz="1200" dirty="0">
                          <a:solidFill>
                            <a:srgbClr val="000000"/>
                          </a:solidFill>
                        </a:rPr>
                      </a:br>
                      <a:r>
                        <a:rPr lang="en-GB" sz="1000" dirty="0">
                          <a:solidFill>
                            <a:srgbClr val="000000"/>
                          </a:solidFill>
                        </a:rPr>
                        <a:t>(print only)*</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4"/>
                  </a:ext>
                </a:extLst>
              </a:tr>
            </a:tbl>
          </a:graphicData>
        </a:graphic>
      </p:graphicFrame>
      <p:sp>
        <p:nvSpPr>
          <p:cNvPr id="5" name="Text Placeholder 4"/>
          <p:cNvSpPr>
            <a:spLocks noGrp="1"/>
          </p:cNvSpPr>
          <p:nvPr>
            <p:ph type="body" sz="quarter" idx="12"/>
          </p:nvPr>
        </p:nvSpPr>
        <p:spPr>
          <a:xfrm>
            <a:off x="11252" y="5977560"/>
            <a:ext cx="9132747" cy="880439"/>
          </a:xfrm>
        </p:spPr>
        <p:txBody>
          <a:bodyPr/>
          <a:lstStyle/>
          <a:p>
            <a:pPr>
              <a:lnSpc>
                <a:spcPct val="90000"/>
              </a:lnSpc>
              <a:spcBef>
                <a:spcPts val="200"/>
              </a:spcBef>
              <a:tabLst>
                <a:tab pos="8878888" algn="r"/>
              </a:tabLst>
            </a:pPr>
            <a:r>
              <a:rPr lang="en-GB" dirty="0"/>
              <a:t>Source: </a:t>
            </a:r>
            <a:r>
              <a:rPr lang="en-CA" dirty="0"/>
              <a:t>Ofcom Teens News Consumption Survey 2022</a:t>
            </a:r>
            <a:r>
              <a:rPr lang="en-GB" dirty="0"/>
              <a:t>	</a:t>
            </a:r>
          </a:p>
          <a:p>
            <a:pPr>
              <a:lnSpc>
                <a:spcPct val="90000"/>
              </a:lnSpc>
              <a:spcBef>
                <a:spcPts val="200"/>
              </a:spcBef>
            </a:pPr>
            <a:r>
              <a:rPr lang="en-GB" dirty="0"/>
              <a:t>Question: D1.</a:t>
            </a:r>
            <a:r>
              <a:rPr lang="en-US" dirty="0"/>
              <a:t> Which, if any, of the following do you use to read, watch, listen to or follow news stories?</a:t>
            </a:r>
          </a:p>
          <a:p>
            <a:pPr>
              <a:lnSpc>
                <a:spcPct val="90000"/>
              </a:lnSpc>
              <a:spcBef>
                <a:spcPts val="200"/>
              </a:spcBef>
            </a:pPr>
            <a:r>
              <a:rPr lang="en-US" dirty="0"/>
              <a:t>E1a. Here is a list of all the news sources that you say you use. Which ONE of these is the most important news source to you? </a:t>
            </a:r>
          </a:p>
          <a:p>
            <a:pPr>
              <a:lnSpc>
                <a:spcPct val="90000"/>
              </a:lnSpc>
              <a:spcBef>
                <a:spcPts val="200"/>
              </a:spcBef>
            </a:pPr>
            <a:r>
              <a:rPr lang="en-GB" dirty="0"/>
              <a:t>Base: All teens aged 12-15 – 2022=1001, 2018-2020=1000-1010    **Added in 2020</a:t>
            </a:r>
          </a:p>
          <a:p>
            <a:pPr>
              <a:lnSpc>
                <a:spcPct val="90000"/>
              </a:lnSpc>
              <a:spcBef>
                <a:spcPts val="200"/>
              </a:spcBef>
            </a:pPr>
            <a:r>
              <a:rPr lang="en-US" dirty="0"/>
              <a:t>Green/red triangles </a:t>
            </a:r>
            <a:r>
              <a:rPr lang="en-GB" dirty="0"/>
              <a:t>indicate statistically significant differences between 2022 and 2021 (at 95% confidence level)</a:t>
            </a:r>
          </a:p>
        </p:txBody>
      </p:sp>
    </p:spTree>
    <p:extLst>
      <p:ext uri="{BB962C8B-B14F-4D97-AF65-F5344CB8AC3E}">
        <p14:creationId xmlns:p14="http://schemas.microsoft.com/office/powerpoint/2010/main" val="150493675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5"/>
          <p:cNvSpPr>
            <a:spLocks noGrp="1"/>
          </p:cNvSpPr>
          <p:nvPr>
            <p:ph type="title"/>
          </p:nvPr>
        </p:nvSpPr>
        <p:spPr>
          <a:xfrm>
            <a:off x="97922" y="1540252"/>
            <a:ext cx="9046078" cy="300991"/>
          </a:xfrm>
          <a:prstGeom prst="rect">
            <a:avLst/>
          </a:prstGeom>
        </p:spPr>
        <p:txBody>
          <a:bodyPr/>
          <a:lstStyle/>
          <a:p>
            <a:pPr>
              <a:tabLst>
                <a:tab pos="1028700" algn="l"/>
              </a:tabLst>
            </a:pPr>
            <a:r>
              <a:rPr lang="en-GB" kern="0" dirty="0">
                <a:cs typeface="Arial" pitchFamily="34" charset="0"/>
              </a:rPr>
              <a:t>Attributes of news platforms - 2022 </a:t>
            </a:r>
            <a:br>
              <a:rPr lang="en-GB" kern="0" dirty="0">
                <a:cs typeface="Arial" pitchFamily="34" charset="0"/>
              </a:rPr>
            </a:br>
            <a:r>
              <a:rPr lang="en-GB" sz="1100" i="1" kern="0" dirty="0">
                <a:cs typeface="Arial" pitchFamily="34" charset="0"/>
              </a:rPr>
              <a:t>Ratings from  aged 12-15 using each platform for news</a:t>
            </a:r>
            <a:br>
              <a:rPr lang="en-GB" sz="1100" kern="0" dirty="0">
                <a:cs typeface="Arial" pitchFamily="34" charset="0"/>
              </a:rPr>
            </a:br>
            <a:r>
              <a:rPr lang="en-GB" sz="1100" i="1" kern="0" dirty="0">
                <a:cs typeface="Arial" pitchFamily="34" charset="0"/>
              </a:rPr>
              <a:t> </a:t>
            </a:r>
            <a:br>
              <a:rPr lang="en-GB" kern="0" dirty="0">
                <a:cs typeface="Arial" pitchFamily="34" charset="0"/>
              </a:rPr>
            </a:br>
            <a:endParaRPr lang="en-GB" dirty="0"/>
          </a:p>
        </p:txBody>
      </p:sp>
      <p:sp>
        <p:nvSpPr>
          <p:cNvPr id="4" name="Text Placeholder 3"/>
          <p:cNvSpPr>
            <a:spLocks noGrp="1"/>
          </p:cNvSpPr>
          <p:nvPr>
            <p:ph type="body" sz="quarter" idx="14"/>
          </p:nvPr>
        </p:nvSpPr>
        <p:spPr>
          <a:xfrm>
            <a:off x="97922" y="336342"/>
            <a:ext cx="7540768" cy="705057"/>
          </a:xfrm>
          <a:prstGeom prst="rect">
            <a:avLst/>
          </a:prstGeom>
        </p:spPr>
        <p:txBody>
          <a:bodyPr anchor="t" anchorCtr="0"/>
          <a:lstStyle/>
          <a:p>
            <a:pPr>
              <a:lnSpc>
                <a:spcPts val="1800"/>
              </a:lnSpc>
            </a:pPr>
            <a:r>
              <a:rPr lang="en-GB" sz="1800" dirty="0"/>
              <a:t>Users of Other websites/apps, TV and Newspapers tend to give high ratings across the majority of the attributes. Scores for Radio have decreased since 2021, while social media scores remain comparatively low</a:t>
            </a:r>
            <a:endParaRPr lang="en-GB" dirty="0"/>
          </a:p>
        </p:txBody>
      </p:sp>
      <p:sp>
        <p:nvSpPr>
          <p:cNvPr id="16" name="Title 1">
            <a:extLst>
              <a:ext uri="{FF2B5EF4-FFF2-40B4-BE49-F238E27FC236}">
                <a16:creationId xmlns:a16="http://schemas.microsoft.com/office/drawing/2014/main" id="{02F9FC31-EB5D-41B2-B04D-E46D2030D250}"/>
              </a:ext>
            </a:extLst>
          </p:cNvPr>
          <p:cNvSpPr txBox="1">
            <a:spLocks/>
          </p:cNvSpPr>
          <p:nvPr/>
        </p:nvSpPr>
        <p:spPr>
          <a:xfrm>
            <a:off x="97922" y="1192049"/>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dirty="0">
                <a:latin typeface="+mn-lt"/>
                <a:cs typeface="Arial" pitchFamily="34" charset="0"/>
              </a:rPr>
              <a:t>Figure 13.4</a:t>
            </a:r>
            <a:br>
              <a:rPr lang="en-GB" sz="1800" b="1" dirty="0">
                <a:latin typeface="+mn-lt"/>
                <a:cs typeface="Arial" pitchFamily="34" charset="0"/>
              </a:rPr>
            </a:br>
            <a:endParaRPr lang="en-GB" sz="1800" b="1" dirty="0">
              <a:latin typeface="+mn-lt"/>
              <a:cs typeface="Arial" pitchFamily="34" charset="0"/>
            </a:endParaRPr>
          </a:p>
        </p:txBody>
      </p:sp>
      <p:pic>
        <p:nvPicPr>
          <p:cNvPr id="2" name="Picture 1" descr="This chart shows the performance of the news platforms against several statements; ‘important to me’, ‘providing accurate news stories’, ‘helps me to understand what's going on in the world’, ‘providing trustworthy news stories’ and ‘offers range of opinions’ – using the 2022 data.  The main findings are referred to in the commentary text. ">
            <a:extLst>
              <a:ext uri="{FF2B5EF4-FFF2-40B4-BE49-F238E27FC236}">
                <a16:creationId xmlns:a16="http://schemas.microsoft.com/office/drawing/2014/main" id="{207A716F-CF35-603E-91BC-C7E0E746445C}"/>
              </a:ext>
            </a:extLst>
          </p:cNvPr>
          <p:cNvPicPr>
            <a:picLocks noChangeAspect="1"/>
          </p:cNvPicPr>
          <p:nvPr/>
        </p:nvPicPr>
        <p:blipFill rotWithShape="1">
          <a:blip r:embed="rId3"/>
          <a:srcRect r="3305"/>
          <a:stretch/>
        </p:blipFill>
        <p:spPr>
          <a:xfrm>
            <a:off x="200025" y="2323819"/>
            <a:ext cx="8841803" cy="3143811"/>
          </a:xfrm>
          <a:prstGeom prst="rect">
            <a:avLst/>
          </a:prstGeom>
        </p:spPr>
      </p:pic>
      <p:sp>
        <p:nvSpPr>
          <p:cNvPr id="15" name="Text Placeholder 6"/>
          <p:cNvSpPr>
            <a:spLocks noGrp="1"/>
          </p:cNvSpPr>
          <p:nvPr>
            <p:ph type="body" sz="quarter" idx="12"/>
          </p:nvPr>
        </p:nvSpPr>
        <p:spPr>
          <a:xfrm>
            <a:off x="11253" y="5977560"/>
            <a:ext cx="9030575" cy="880439"/>
          </a:xfrm>
        </p:spPr>
        <p:txBody>
          <a:bodyPr/>
          <a:lstStyle/>
          <a:p>
            <a:pPr>
              <a:lnSpc>
                <a:spcPct val="90000"/>
              </a:lnSpc>
              <a:spcBef>
                <a:spcPts val="200"/>
              </a:spcBef>
              <a:tabLst>
                <a:tab pos="8229600" algn="r"/>
              </a:tabLst>
            </a:pPr>
            <a:r>
              <a:rPr lang="en-GB" dirty="0"/>
              <a:t>Source: </a:t>
            </a:r>
            <a:r>
              <a:rPr lang="en-CA" dirty="0"/>
              <a:t>Ofcom Teens News Consumption Survey 2022</a:t>
            </a:r>
            <a:r>
              <a:rPr lang="en-GB" dirty="0"/>
              <a:t>	</a:t>
            </a:r>
          </a:p>
          <a:p>
            <a:pPr>
              <a:lnSpc>
                <a:spcPct val="90000"/>
              </a:lnSpc>
              <a:spcBef>
                <a:spcPts val="200"/>
              </a:spcBef>
            </a:pPr>
            <a:r>
              <a:rPr lang="nl-NL" dirty="0"/>
              <a:t>Question: E2. You will now see all of the other news sources that you use. I would like you to tell me how important each one is to you.</a:t>
            </a:r>
            <a:endParaRPr lang="en-US" dirty="0"/>
          </a:p>
          <a:p>
            <a:pPr>
              <a:lnSpc>
                <a:spcPct val="90000"/>
              </a:lnSpc>
              <a:spcBef>
                <a:spcPts val="200"/>
              </a:spcBef>
            </a:pPr>
            <a:r>
              <a:rPr lang="nl-NL" dirty="0"/>
              <a:t>E3. You will now see a list of statements.  I would like you to tell me how often each of these statement applies to each of the different news sources</a:t>
            </a:r>
            <a:endParaRPr lang="en-US" dirty="0"/>
          </a:p>
          <a:p>
            <a:pPr>
              <a:lnSpc>
                <a:spcPct val="90000"/>
              </a:lnSpc>
              <a:spcBef>
                <a:spcPts val="200"/>
              </a:spcBef>
            </a:pPr>
            <a:r>
              <a:rPr lang="en-GB" dirty="0"/>
              <a:t>Base: All ratings by  aged 12-15 who use each platform for news 2022 – TV=900, Newspapers=310, Radio=533, Social media=1739, Other websites/apps=234</a:t>
            </a:r>
          </a:p>
          <a:p>
            <a:pPr>
              <a:lnSpc>
                <a:spcPct val="90000"/>
              </a:lnSpc>
              <a:spcBef>
                <a:spcPts val="200"/>
              </a:spcBef>
            </a:pPr>
            <a:r>
              <a:rPr lang="en-US" dirty="0"/>
              <a:t>Green/red triangles </a:t>
            </a:r>
            <a:r>
              <a:rPr lang="en-GB" dirty="0"/>
              <a:t>indicate statistically significant differences between 2022 and 2021 (at 95% confidence level)</a:t>
            </a:r>
          </a:p>
        </p:txBody>
      </p:sp>
    </p:spTree>
    <p:extLst>
      <p:ext uri="{BB962C8B-B14F-4D97-AF65-F5344CB8AC3E}">
        <p14:creationId xmlns:p14="http://schemas.microsoft.com/office/powerpoint/2010/main" val="232581220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5"/>
          <p:cNvSpPr>
            <a:spLocks noGrp="1"/>
          </p:cNvSpPr>
          <p:nvPr>
            <p:ph type="title"/>
          </p:nvPr>
        </p:nvSpPr>
        <p:spPr>
          <a:xfrm>
            <a:off x="92266" y="1463667"/>
            <a:ext cx="9046078" cy="300991"/>
          </a:xfrm>
          <a:prstGeom prst="rect">
            <a:avLst/>
          </a:prstGeom>
        </p:spPr>
        <p:txBody>
          <a:bodyPr/>
          <a:lstStyle/>
          <a:p>
            <a:r>
              <a:rPr lang="en-GB" kern="0" dirty="0">
                <a:cs typeface="Arial" pitchFamily="34" charset="0"/>
              </a:rPr>
              <a:t>Attributes of news sources – 2022</a:t>
            </a:r>
            <a:br>
              <a:rPr lang="en-GB" kern="0" dirty="0">
                <a:cs typeface="Arial" pitchFamily="34" charset="0"/>
              </a:rPr>
            </a:br>
            <a:r>
              <a:rPr lang="en-GB" sz="1100" i="1" kern="0" dirty="0">
                <a:cs typeface="Arial" pitchFamily="34" charset="0"/>
              </a:rPr>
              <a:t>All  aged 12-15 using each source for news</a:t>
            </a:r>
            <a:br>
              <a:rPr lang="en-GB" kern="0" dirty="0">
                <a:cs typeface="Arial" pitchFamily="34" charset="0"/>
              </a:rPr>
            </a:br>
            <a:endParaRPr lang="en-GB" dirty="0"/>
          </a:p>
        </p:txBody>
      </p:sp>
      <p:sp>
        <p:nvSpPr>
          <p:cNvPr id="4" name="Text Placeholder 3"/>
          <p:cNvSpPr>
            <a:spLocks noGrp="1"/>
          </p:cNvSpPr>
          <p:nvPr>
            <p:ph type="body" sz="quarter" idx="14"/>
          </p:nvPr>
        </p:nvSpPr>
        <p:spPr>
          <a:xfrm>
            <a:off x="97922" y="361667"/>
            <a:ext cx="7579595" cy="705057"/>
          </a:xfrm>
          <a:prstGeom prst="rect">
            <a:avLst/>
          </a:prstGeom>
        </p:spPr>
        <p:txBody>
          <a:bodyPr/>
          <a:lstStyle/>
          <a:p>
            <a:pPr>
              <a:lnSpc>
                <a:spcPts val="1800"/>
              </a:lnSpc>
            </a:pPr>
            <a:r>
              <a:rPr lang="en-GB" sz="1800" dirty="0"/>
              <a:t>BBC One/Two, Sky News and ITV tend to receive the highest ratings from their users across most of the attributes. </a:t>
            </a:r>
            <a:r>
              <a:rPr lang="en-GB" sz="1800" dirty="0" err="1"/>
              <a:t>TikTok</a:t>
            </a:r>
            <a:r>
              <a:rPr lang="en-GB" sz="1800" dirty="0"/>
              <a:t>, one of the top sources by reach, is only trusted by 3 out of 10 who use it for news</a:t>
            </a:r>
          </a:p>
          <a:p>
            <a:endParaRPr lang="en-GB" sz="1800" dirty="0"/>
          </a:p>
        </p:txBody>
      </p:sp>
      <p:sp>
        <p:nvSpPr>
          <p:cNvPr id="10" name="Title 1">
            <a:extLst>
              <a:ext uri="{FF2B5EF4-FFF2-40B4-BE49-F238E27FC236}">
                <a16:creationId xmlns:a16="http://schemas.microsoft.com/office/drawing/2014/main" id="{06C16A99-3080-48D1-AC18-1032922DBD7F}"/>
              </a:ext>
            </a:extLst>
          </p:cNvPr>
          <p:cNvSpPr txBox="1">
            <a:spLocks/>
          </p:cNvSpPr>
          <p:nvPr/>
        </p:nvSpPr>
        <p:spPr>
          <a:xfrm>
            <a:off x="97922" y="1149252"/>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dirty="0">
                <a:latin typeface="+mn-lt"/>
                <a:cs typeface="Arial" pitchFamily="34" charset="0"/>
              </a:rPr>
              <a:t>Figure 13.5</a:t>
            </a:r>
            <a:br>
              <a:rPr lang="en-GB" sz="1800" b="1" dirty="0">
                <a:latin typeface="+mn-lt"/>
                <a:cs typeface="Arial" pitchFamily="34" charset="0"/>
              </a:rPr>
            </a:br>
            <a:endParaRPr lang="en-GB" sz="1800" b="1" dirty="0">
              <a:latin typeface="+mn-lt"/>
              <a:cs typeface="Arial" pitchFamily="34" charset="0"/>
            </a:endParaRPr>
          </a:p>
        </p:txBody>
      </p:sp>
      <p:pic>
        <p:nvPicPr>
          <p:cNvPr id="2" name="Picture 1" descr="This table shows the performance of the individual TV, radio, social media and other website/app sources against the same attributes – using the 2022 data.  ITV, BBC One/Two and Sky News tend to receive higher ratings from their users across most of the attributes.  By contrast, users of social media tend to give lower ratings.">
            <a:extLst>
              <a:ext uri="{FF2B5EF4-FFF2-40B4-BE49-F238E27FC236}">
                <a16:creationId xmlns:a16="http://schemas.microsoft.com/office/drawing/2014/main" id="{56259CBF-2064-D341-5650-B61E8062ACFC}"/>
              </a:ext>
            </a:extLst>
          </p:cNvPr>
          <p:cNvPicPr>
            <a:picLocks noChangeAspect="1"/>
          </p:cNvPicPr>
          <p:nvPr/>
        </p:nvPicPr>
        <p:blipFill>
          <a:blip r:embed="rId3"/>
          <a:stretch>
            <a:fillRect/>
          </a:stretch>
        </p:blipFill>
        <p:spPr>
          <a:xfrm>
            <a:off x="464867" y="1834344"/>
            <a:ext cx="7699915" cy="3932261"/>
          </a:xfrm>
          <a:prstGeom prst="rect">
            <a:avLst/>
          </a:prstGeom>
        </p:spPr>
      </p:pic>
      <p:sp>
        <p:nvSpPr>
          <p:cNvPr id="12" name="Text Placeholder 6">
            <a:extLst>
              <a:ext uri="{FF2B5EF4-FFF2-40B4-BE49-F238E27FC236}">
                <a16:creationId xmlns:a16="http://schemas.microsoft.com/office/drawing/2014/main" id="{632D9CC1-0B40-A09A-8C15-7148DF10923C}"/>
              </a:ext>
            </a:extLst>
          </p:cNvPr>
          <p:cNvSpPr txBox="1">
            <a:spLocks/>
          </p:cNvSpPr>
          <p:nvPr/>
        </p:nvSpPr>
        <p:spPr>
          <a:xfrm>
            <a:off x="11253" y="5977560"/>
            <a:ext cx="9030575" cy="880439"/>
          </a:xfrm>
          <a:prstGeom prst="rect">
            <a:avLst/>
          </a:prstGeom>
        </p:spPr>
        <p:txBody>
          <a:bodyPr/>
          <a:lstStyle>
            <a:lvl1pPr marL="0" indent="0" algn="l" defTabSz="457200" rtl="0" eaLnBrk="1" latinLnBrk="0" hangingPunct="1">
              <a:spcBef>
                <a:spcPct val="20000"/>
              </a:spcBef>
              <a:buFont typeface="Arial"/>
              <a:buNone/>
              <a:defRPr sz="1000" kern="1200" baseline="0">
                <a:ln>
                  <a:noFill/>
                </a:ln>
                <a:solidFill>
                  <a:schemeClr val="bg1"/>
                </a:solidFill>
                <a:effectLst/>
                <a:latin typeface="+mj-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spcBef>
                <a:spcPts val="200"/>
              </a:spcBef>
              <a:tabLst>
                <a:tab pos="8229600" algn="r"/>
              </a:tabLst>
            </a:pPr>
            <a:r>
              <a:rPr lang="en-GB" dirty="0"/>
              <a:t>Source: </a:t>
            </a:r>
            <a:r>
              <a:rPr lang="en-CA" dirty="0"/>
              <a:t>Ofcom Teens News Consumption Survey 2022</a:t>
            </a:r>
            <a:r>
              <a:rPr lang="en-GB" dirty="0"/>
              <a:t>	</a:t>
            </a:r>
          </a:p>
          <a:p>
            <a:pPr>
              <a:lnSpc>
                <a:spcPct val="90000"/>
              </a:lnSpc>
              <a:spcBef>
                <a:spcPts val="200"/>
              </a:spcBef>
            </a:pPr>
            <a:r>
              <a:rPr lang="nl-NL" dirty="0"/>
              <a:t>Question: E2. You will now see all of the other news sources that you use. I would like you to tell me how important each one is to you.</a:t>
            </a:r>
            <a:endParaRPr lang="en-US" dirty="0"/>
          </a:p>
          <a:p>
            <a:pPr>
              <a:lnSpc>
                <a:spcPct val="90000"/>
              </a:lnSpc>
              <a:spcBef>
                <a:spcPts val="200"/>
              </a:spcBef>
            </a:pPr>
            <a:r>
              <a:rPr lang="nl-NL" dirty="0"/>
              <a:t>E3. You will now see a list of statements.  I would like you to tell me how often each of these statement applies to each of the different news sources</a:t>
            </a:r>
            <a:endParaRPr lang="en-US" dirty="0"/>
          </a:p>
          <a:p>
            <a:pPr>
              <a:lnSpc>
                <a:spcPct val="90000"/>
              </a:lnSpc>
              <a:spcBef>
                <a:spcPts val="200"/>
              </a:spcBef>
            </a:pPr>
            <a:r>
              <a:rPr lang="en-GB" dirty="0"/>
              <a:t>Base: All  aged 12-15 who use each source for news (bases shown above, only sources used by 100+ respondents included)</a:t>
            </a:r>
          </a:p>
          <a:p>
            <a:pPr>
              <a:lnSpc>
                <a:spcPct val="90000"/>
              </a:lnSpc>
              <a:spcBef>
                <a:spcPts val="200"/>
              </a:spcBef>
            </a:pPr>
            <a:r>
              <a:rPr lang="en-US" dirty="0"/>
              <a:t>Green/red triangles </a:t>
            </a:r>
            <a:r>
              <a:rPr lang="en-GB" dirty="0"/>
              <a:t>indicate statistically significant differences between 2022 and 2021 (at 95% confidence level)</a:t>
            </a:r>
          </a:p>
        </p:txBody>
      </p:sp>
    </p:spTree>
    <p:extLst>
      <p:ext uri="{BB962C8B-B14F-4D97-AF65-F5344CB8AC3E}">
        <p14:creationId xmlns:p14="http://schemas.microsoft.com/office/powerpoint/2010/main" val="43966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F800B9B-6357-4A54-AD8B-157AA876879E}"/>
              </a:ext>
            </a:extLst>
          </p:cNvPr>
          <p:cNvSpPr/>
          <p:nvPr/>
        </p:nvSpPr>
        <p:spPr>
          <a:xfrm>
            <a:off x="257839" y="985680"/>
            <a:ext cx="8628321" cy="5327741"/>
          </a:xfrm>
          <a:prstGeom prst="rect">
            <a:avLst/>
          </a:prstGeom>
        </p:spPr>
        <p:txBody>
          <a:bodyPr wrap="square" anchor="t">
            <a:spAutoFit/>
          </a:bodyPr>
          <a:lstStyle/>
          <a:p>
            <a:pPr>
              <a:lnSpc>
                <a:spcPct val="107000"/>
              </a:lnSpc>
            </a:pPr>
            <a:r>
              <a:rPr lang="en-GB" sz="1200" b="1" u="sng" dirty="0">
                <a:latin typeface="Calibri" panose="020F0502020204030204" pitchFamily="34" charset="0"/>
                <a:ea typeface="Arial" panose="020B0604020202020204" pitchFamily="34" charset="0"/>
                <a:cs typeface="Arial" panose="020B0604020202020204" pitchFamily="34" charset="0"/>
              </a:rPr>
              <a:t>Radio</a:t>
            </a:r>
          </a:p>
          <a:p>
            <a:pPr>
              <a:lnSpc>
                <a:spcPct val="107000"/>
              </a:lnSpc>
            </a:pPr>
            <a:endParaRPr lang="en-GB" sz="1200" dirty="0">
              <a:latin typeface="Calibri" panose="020F0502020204030204" pitchFamily="34" charset="0"/>
              <a:cs typeface="Arial" panose="020B0604020202020204" pitchFamily="34" charset="0"/>
            </a:endParaRPr>
          </a:p>
          <a:p>
            <a:pPr marL="171450" lvl="0" indent="-171450" fontAlgn="ctr">
              <a:buSzPts val="1000"/>
              <a:buFont typeface="Arial" panose="020B0604020202020204" pitchFamily="34" charset="0"/>
              <a:buChar char="•"/>
              <a:tabLst>
                <a:tab pos="457200" algn="l"/>
              </a:tabLst>
            </a:pPr>
            <a:r>
              <a:rPr lang="en-GB" sz="1200" b="1" dirty="0">
                <a:latin typeface="Calibri" panose="020F0502020204030204" pitchFamily="34" charset="0"/>
                <a:cs typeface="Arial" panose="020B0604020202020204" pitchFamily="34" charset="0"/>
              </a:rPr>
              <a:t>At a channel level, longer term, reach of Capital and Heart for news appears to be decreasing, as does BBC local radio in England.</a:t>
            </a:r>
          </a:p>
          <a:p>
            <a:pPr marL="171450" lvl="0" indent="-171450" fontAlgn="ctr">
              <a:buSzPts val="1000"/>
              <a:buFont typeface="Arial" panose="020B0604020202020204" pitchFamily="34" charset="0"/>
              <a:buChar char="•"/>
              <a:tabLst>
                <a:tab pos="457200" algn="l"/>
              </a:tabLst>
            </a:pPr>
            <a:r>
              <a:rPr lang="en-GB" sz="1200" b="1" dirty="0"/>
              <a:t>BBC listeners generally rate BBC highly across attitudes </a:t>
            </a:r>
            <a:r>
              <a:rPr lang="en-GB" sz="1200" dirty="0"/>
              <a:t>particularly high quality (78%), trust (75%) and accuracy (74%).</a:t>
            </a:r>
          </a:p>
          <a:p>
            <a:pPr lvl="0" fontAlgn="ctr">
              <a:buSzPts val="1000"/>
              <a:tabLst>
                <a:tab pos="457200" algn="l"/>
              </a:tabLst>
            </a:pPr>
            <a:endParaRPr lang="en-GB" sz="1200" b="1" dirty="0">
              <a:latin typeface="Calibri" panose="020F0502020204030204" pitchFamily="34" charset="0"/>
              <a:ea typeface="Arial" panose="020B0604020202020204" pitchFamily="34" charset="0"/>
              <a:cs typeface="Arial" panose="020B0604020202020204" pitchFamily="34" charset="0"/>
            </a:endParaRPr>
          </a:p>
          <a:p>
            <a:pPr>
              <a:lnSpc>
                <a:spcPct val="107000"/>
              </a:lnSpc>
            </a:pPr>
            <a:r>
              <a:rPr lang="en-GB" sz="1200" b="1" u="sng" dirty="0">
                <a:latin typeface="Calibri" panose="020F0502020204030204" pitchFamily="34" charset="0"/>
                <a:ea typeface="Arial" panose="020B0604020202020204" pitchFamily="34" charset="0"/>
                <a:cs typeface="Arial" panose="020B0604020202020204" pitchFamily="34" charset="0"/>
              </a:rPr>
              <a:t>Newspapers</a:t>
            </a:r>
          </a:p>
          <a:p>
            <a:pPr>
              <a:lnSpc>
                <a:spcPct val="107000"/>
              </a:lnSpc>
            </a:pPr>
            <a:endParaRPr lang="en-GB" sz="1200" b="1" dirty="0">
              <a:latin typeface="Calibri" panose="020F0502020204030204" pitchFamily="34" charset="0"/>
              <a:ea typeface="Arial" panose="020B0604020202020204" pitchFamily="34" charset="0"/>
              <a:cs typeface="Arial" panose="020B0604020202020204" pitchFamily="34" charset="0"/>
            </a:endParaRPr>
          </a:p>
          <a:p>
            <a:pPr marL="171450" indent="-171450" fontAlgn="ctr">
              <a:buSzPts val="1000"/>
              <a:buFont typeface="Arial" panose="020B0604020202020204" pitchFamily="34" charset="0"/>
              <a:buChar char="•"/>
              <a:tabLst>
                <a:tab pos="457200" algn="l"/>
              </a:tabLst>
            </a:pPr>
            <a:r>
              <a:rPr lang="en-GB" sz="1200" b="1" dirty="0">
                <a:latin typeface="Calibri" panose="020F0502020204030204" pitchFamily="34" charset="0"/>
                <a:cs typeface="Arial" panose="020B0604020202020204" pitchFamily="34" charset="0"/>
              </a:rPr>
              <a:t>While the reach of print newspapers is decreasing, online newspaper reach remains steady.</a:t>
            </a:r>
          </a:p>
          <a:p>
            <a:pPr marL="171450" lvl="0" indent="-171450" fontAlgn="ctr">
              <a:buSzPts val="1000"/>
              <a:buFont typeface="Arial" panose="020B0604020202020204" pitchFamily="34" charset="0"/>
              <a:buChar char="•"/>
              <a:tabLst>
                <a:tab pos="457200" algn="l"/>
              </a:tabLst>
            </a:pPr>
            <a:r>
              <a:rPr lang="en-GB" sz="1200" dirty="0">
                <a:latin typeface="Calibri" panose="020F0502020204030204" pitchFamily="34" charset="0"/>
                <a:cs typeface="Arial" panose="020B0604020202020204" pitchFamily="34" charset="0"/>
              </a:rPr>
              <a:t>The Daily Mail/Mail on Sunday remains the most widely-read print news title overall, whilst The Guardian/Observer and Daily Mail/Mail on Sunday are the most widely-read digital titles.</a:t>
            </a:r>
          </a:p>
          <a:p>
            <a:pPr marL="342900" lvl="0" indent="-342900" fontAlgn="ctr">
              <a:buSzPts val="1000"/>
              <a:buFont typeface="Symbol" panose="05050102010706020507" pitchFamily="18" charset="2"/>
              <a:buChar char=""/>
              <a:tabLst>
                <a:tab pos="457200" algn="l"/>
              </a:tabLst>
            </a:pPr>
            <a:endParaRPr lang="en-GB" sz="1200" dirty="0">
              <a:latin typeface="Calibri" panose="020F0502020204030204" pitchFamily="34" charset="0"/>
              <a:cs typeface="Arial" panose="020B0604020202020204" pitchFamily="34" charset="0"/>
            </a:endParaRPr>
          </a:p>
          <a:p>
            <a:pPr lvl="0" fontAlgn="ctr">
              <a:buSzPts val="1000"/>
              <a:tabLst>
                <a:tab pos="457200" algn="l"/>
              </a:tabLst>
            </a:pPr>
            <a:r>
              <a:rPr lang="en-GB" sz="1200" b="1" u="sng" dirty="0">
                <a:latin typeface="Calibri" panose="020F0502020204030204" pitchFamily="34" charset="0"/>
                <a:cs typeface="Arial" panose="020B0604020202020204" pitchFamily="34" charset="0"/>
              </a:rPr>
              <a:t>Social Media</a:t>
            </a:r>
          </a:p>
          <a:p>
            <a:pPr lvl="0" fontAlgn="ctr">
              <a:buSzPts val="1000"/>
              <a:tabLst>
                <a:tab pos="457200" algn="l"/>
              </a:tabLst>
            </a:pPr>
            <a:endParaRPr lang="en-GB" sz="1200" b="1" dirty="0">
              <a:latin typeface="Calibri" panose="020F0502020204030204" pitchFamily="34" charset="0"/>
              <a:cs typeface="Arial" panose="020B0604020202020204" pitchFamily="34" charset="0"/>
            </a:endParaRPr>
          </a:p>
          <a:p>
            <a:pPr marL="171450" indent="-171450" fontAlgn="ctr">
              <a:buSzPts val="1000"/>
              <a:buFont typeface="Arial" panose="020B0604020202020204" pitchFamily="34" charset="0"/>
              <a:buChar char="•"/>
              <a:tabLst>
                <a:tab pos="457200" algn="l"/>
              </a:tabLst>
            </a:pPr>
            <a:r>
              <a:rPr lang="en-GB" sz="1200" b="1" dirty="0" err="1">
                <a:latin typeface="Calibri" panose="020F0502020204030204" pitchFamily="34" charset="0"/>
                <a:cs typeface="Arial" panose="020B0604020202020204" pitchFamily="34" charset="0"/>
              </a:rPr>
              <a:t>TikTok</a:t>
            </a:r>
            <a:r>
              <a:rPr lang="en-GB" sz="1200" b="1" dirty="0">
                <a:latin typeface="Calibri" panose="020F0502020204030204" pitchFamily="34" charset="0"/>
                <a:cs typeface="Arial" panose="020B0604020202020204" pitchFamily="34" charset="0"/>
              </a:rPr>
              <a:t> has seen a marked increase in reach for news </a:t>
            </a:r>
            <a:r>
              <a:rPr lang="en-GB" sz="1200" dirty="0">
                <a:latin typeface="Calibri" panose="020F0502020204030204" pitchFamily="34" charset="0"/>
                <a:cs typeface="Arial" panose="020B0604020202020204" pitchFamily="34" charset="0"/>
              </a:rPr>
              <a:t>from 2020 (1%) to 2022 (7%) and over half (52%) of its user base (for news) are </a:t>
            </a:r>
            <a:r>
              <a:rPr lang="en-GB" sz="1200" b="1" dirty="0">
                <a:latin typeface="Calibri" panose="020F0502020204030204" pitchFamily="34" charset="0"/>
                <a:cs typeface="Arial" panose="020B0604020202020204" pitchFamily="34" charset="0"/>
              </a:rPr>
              <a:t>aged 16-24.</a:t>
            </a:r>
          </a:p>
          <a:p>
            <a:pPr marL="171450" indent="-171450" fontAlgn="ctr">
              <a:buSzPts val="1000"/>
              <a:buFont typeface="Arial" panose="020B0604020202020204" pitchFamily="34" charset="0"/>
              <a:buChar char="•"/>
              <a:tabLst>
                <a:tab pos="457200" algn="l"/>
              </a:tabLst>
            </a:pPr>
            <a:r>
              <a:rPr lang="en-GB" sz="1200" b="1" dirty="0">
                <a:latin typeface="Calibri" panose="020F0502020204030204" pitchFamily="34" charset="0"/>
                <a:cs typeface="Arial" panose="020B0604020202020204" pitchFamily="34" charset="0"/>
              </a:rPr>
              <a:t>Users of </a:t>
            </a:r>
            <a:r>
              <a:rPr lang="en-GB" sz="1200" b="1" dirty="0" err="1">
                <a:latin typeface="Calibri" panose="020F0502020204030204" pitchFamily="34" charset="0"/>
                <a:cs typeface="Arial" panose="020B0604020202020204" pitchFamily="34" charset="0"/>
              </a:rPr>
              <a:t>TikTok</a:t>
            </a:r>
            <a:r>
              <a:rPr lang="en-GB" sz="1200" b="1" dirty="0">
                <a:latin typeface="Calibri" panose="020F0502020204030204" pitchFamily="34" charset="0"/>
                <a:cs typeface="Arial" panose="020B0604020202020204" pitchFamily="34" charset="0"/>
              </a:rPr>
              <a:t> for news get more of their news on </a:t>
            </a:r>
            <a:r>
              <a:rPr lang="en-GB" sz="1200" b="1" dirty="0" err="1">
                <a:latin typeface="Calibri" panose="020F0502020204030204" pitchFamily="34" charset="0"/>
                <a:cs typeface="Arial" panose="020B0604020202020204" pitchFamily="34" charset="0"/>
              </a:rPr>
              <a:t>TikTok</a:t>
            </a:r>
            <a:r>
              <a:rPr lang="en-GB" sz="1200" b="1" dirty="0">
                <a:latin typeface="Calibri" panose="020F0502020204030204" pitchFamily="34" charset="0"/>
                <a:cs typeface="Arial" panose="020B0604020202020204" pitchFamily="34" charset="0"/>
              </a:rPr>
              <a:t> from ‘other people they follow’ than ‘news organisations’. </a:t>
            </a:r>
          </a:p>
          <a:p>
            <a:pPr marL="171450" indent="-171450" fontAlgn="ctr">
              <a:buSzPts val="1000"/>
              <a:buFont typeface="Arial" panose="020B0604020202020204" pitchFamily="34" charset="0"/>
              <a:buChar char="•"/>
              <a:tabLst>
                <a:tab pos="457200" algn="l"/>
              </a:tabLst>
            </a:pPr>
            <a:r>
              <a:rPr lang="en-GB" sz="1200" b="1" dirty="0"/>
              <a:t>Social media platforms continue to score relatively poorly on attributes, such as ‘trust’</a:t>
            </a:r>
            <a:r>
              <a:rPr lang="en-GB" sz="1200" dirty="0"/>
              <a:t>, but most do perform better on ‘offers a range of opinions’. Although not as trusted as other platforms, around a third of users of social media sites do trust them for news.</a:t>
            </a:r>
          </a:p>
          <a:p>
            <a:pPr lvl="0" fontAlgn="ctr">
              <a:buSzPts val="1000"/>
              <a:tabLst>
                <a:tab pos="457200" algn="l"/>
              </a:tabLst>
            </a:pPr>
            <a:endParaRPr lang="en-GB" sz="1200" b="1" dirty="0">
              <a:latin typeface="Calibri" panose="020F0502020204030204" pitchFamily="34" charset="0"/>
              <a:ea typeface="Arial" panose="020B0604020202020204" pitchFamily="34" charset="0"/>
              <a:cs typeface="Arial" panose="020B0604020202020204" pitchFamily="34" charset="0"/>
            </a:endParaRPr>
          </a:p>
          <a:p>
            <a:pPr>
              <a:lnSpc>
                <a:spcPct val="107000"/>
              </a:lnSpc>
            </a:pPr>
            <a:r>
              <a:rPr lang="en-GB" sz="1200" b="1" u="sng" dirty="0">
                <a:latin typeface="Calibri" panose="020F0502020204030204" pitchFamily="34" charset="0"/>
                <a:ea typeface="Arial" panose="020B0604020202020204" pitchFamily="34" charset="0"/>
                <a:cs typeface="Arial" panose="020B0604020202020204" pitchFamily="34" charset="0"/>
              </a:rPr>
              <a:t>Other online sources</a:t>
            </a:r>
          </a:p>
          <a:p>
            <a:pPr lvl="0" fontAlgn="ctr">
              <a:buSzPts val="1000"/>
              <a:tabLst>
                <a:tab pos="457200" algn="l"/>
              </a:tabLst>
            </a:pPr>
            <a:endParaRPr lang="en-GB" sz="1200" b="1" dirty="0">
              <a:latin typeface="Calibri" panose="020F0502020204030204" pitchFamily="34" charset="0"/>
              <a:cs typeface="Arial" panose="020B0604020202020204" pitchFamily="34" charset="0"/>
            </a:endParaRPr>
          </a:p>
          <a:p>
            <a:pPr marL="171450" indent="-171450" fontAlgn="ctr">
              <a:buSzPts val="1000"/>
              <a:buFont typeface="Arial" panose="020B0604020202020204" pitchFamily="34" charset="0"/>
              <a:buChar char="•"/>
              <a:tabLst>
                <a:tab pos="457200" algn="l"/>
              </a:tabLst>
            </a:pPr>
            <a:r>
              <a:rPr lang="en-GB" sz="1200" dirty="0">
                <a:effectLst/>
                <a:latin typeface="Calibri" panose="020F0502020204030204" pitchFamily="34" charset="0"/>
                <a:ea typeface="Arial" panose="020B0604020202020204" pitchFamily="34" charset="0"/>
                <a:cs typeface="Arial" panose="020B0604020202020204" pitchFamily="34" charset="0"/>
              </a:rPr>
              <a:t>The BBC website / app remains the most used 'other website/app’, used by 23% of UK adults, followed by Google (search engine) used by 12% of UK adults, a decrease from 2020. </a:t>
            </a:r>
            <a:r>
              <a:rPr lang="en-GB" sz="1200" dirty="0"/>
              <a:t>YouTube, Yahoo News and Apple News reach all have increased since 2020.</a:t>
            </a:r>
          </a:p>
          <a:p>
            <a:pPr marL="171450" indent="-171450" fontAlgn="ctr">
              <a:buSzPts val="1000"/>
              <a:buFont typeface="Arial" panose="020B0604020202020204" pitchFamily="34" charset="0"/>
              <a:buChar char="•"/>
              <a:tabLst>
                <a:tab pos="457200" algn="l"/>
              </a:tabLst>
            </a:pPr>
            <a:r>
              <a:rPr lang="en-GB" sz="1200" b="1" dirty="0">
                <a:effectLst/>
                <a:latin typeface="Calibri" panose="020F0502020204030204" pitchFamily="34" charset="0"/>
                <a:ea typeface="Arial" panose="020B0604020202020204" pitchFamily="34" charset="0"/>
                <a:cs typeface="Arial" panose="020B0604020202020204" pitchFamily="34" charset="0"/>
              </a:rPr>
              <a:t>13% of UK adults say they use news aggregators. </a:t>
            </a:r>
            <a:endParaRPr lang="en-US" sz="1200" b="1" dirty="0"/>
          </a:p>
          <a:p>
            <a:pPr marL="171450" lvl="0" indent="-171450" fontAlgn="ctr">
              <a:buSzPts val="1000"/>
              <a:buFont typeface="Arial" panose="020B0604020202020204" pitchFamily="34" charset="0"/>
              <a:buChar char="•"/>
              <a:tabLst>
                <a:tab pos="457200" algn="l"/>
              </a:tabLst>
            </a:pPr>
            <a:r>
              <a:rPr lang="en-GB" sz="1200" dirty="0"/>
              <a:t>The reach of podcasts is small overall (10%). Regular users of BBC Sounds for news (2% of all adults) gave it high ratings for quality (78%), accuracy (75%) and trust and impartiality (both 70%). </a:t>
            </a:r>
          </a:p>
          <a:p>
            <a:pPr marL="171450" lvl="0" indent="-171450" fontAlgn="ctr">
              <a:buSzPts val="1000"/>
              <a:buFont typeface="Arial" panose="020B0604020202020204" pitchFamily="34" charset="0"/>
              <a:buChar char="•"/>
              <a:tabLst>
                <a:tab pos="457200" algn="l"/>
              </a:tabLst>
            </a:pPr>
            <a:r>
              <a:rPr lang="en-GB" sz="1200" b="1" dirty="0"/>
              <a:t>Attitudes towards online sources’ news provision remain consistent with 2020.</a:t>
            </a:r>
          </a:p>
        </p:txBody>
      </p:sp>
      <p:sp>
        <p:nvSpPr>
          <p:cNvPr id="3" name="Title 2">
            <a:extLst>
              <a:ext uri="{FF2B5EF4-FFF2-40B4-BE49-F238E27FC236}">
                <a16:creationId xmlns:a16="http://schemas.microsoft.com/office/drawing/2014/main" id="{F14972B3-55A3-4607-8BE0-E8B1B2574926}"/>
              </a:ext>
            </a:extLst>
          </p:cNvPr>
          <p:cNvSpPr>
            <a:spLocks noGrp="1"/>
          </p:cNvSpPr>
          <p:nvPr>
            <p:ph type="title"/>
          </p:nvPr>
        </p:nvSpPr>
        <p:spPr/>
        <p:txBody>
          <a:bodyPr/>
          <a:lstStyle/>
          <a:p>
            <a:endParaRPr lang="en-GB"/>
          </a:p>
        </p:txBody>
      </p:sp>
      <p:sp>
        <p:nvSpPr>
          <p:cNvPr id="7" name="Title 4">
            <a:extLst>
              <a:ext uri="{FF2B5EF4-FFF2-40B4-BE49-F238E27FC236}">
                <a16:creationId xmlns:a16="http://schemas.microsoft.com/office/drawing/2014/main" id="{A076F803-03F9-4F54-8B5E-161A20BE4E72}"/>
              </a:ext>
            </a:extLst>
          </p:cNvPr>
          <p:cNvSpPr txBox="1">
            <a:spLocks/>
          </p:cNvSpPr>
          <p:nvPr/>
        </p:nvSpPr>
        <p:spPr>
          <a:xfrm>
            <a:off x="246979" y="365536"/>
            <a:ext cx="8248650" cy="307777"/>
          </a:xfrm>
          <a:prstGeom prst="rect">
            <a:avLst/>
          </a:prstGeom>
        </p:spPr>
        <p:txBody>
          <a:bodyPr/>
          <a:lstStyle>
            <a:lvl1pPr algn="ctr" defTabSz="457200" rtl="0" eaLnBrk="1" latinLnBrk="0" hangingPunct="1">
              <a:spcBef>
                <a:spcPct val="0"/>
              </a:spcBef>
              <a:buNone/>
              <a:defRPr sz="4400" kern="1200">
                <a:solidFill>
                  <a:schemeClr val="bg1"/>
                </a:solidFill>
                <a:latin typeface="+mj-lt"/>
                <a:ea typeface="+mj-ea"/>
                <a:cs typeface="+mj-cs"/>
              </a:defRPr>
            </a:lvl1pPr>
          </a:lstStyle>
          <a:p>
            <a:pPr algn="l"/>
            <a:r>
              <a:rPr lang="en-GB" sz="2400" b="1">
                <a:solidFill>
                  <a:schemeClr val="tx1"/>
                </a:solidFill>
                <a:latin typeface="+mn-lt"/>
                <a:cs typeface="Arial" panose="020B0604020202020204" pitchFamily="34" charset="0"/>
              </a:rPr>
              <a:t>Overall summary </a:t>
            </a:r>
            <a:r>
              <a:rPr lang="en-GB" sz="2400" b="1">
                <a:solidFill>
                  <a:schemeClr val="tx1"/>
                </a:solidFill>
                <a:cs typeface="Arial" panose="020B0604020202020204" pitchFamily="34" charset="0"/>
              </a:rPr>
              <a:t>– Adults (2)</a:t>
            </a:r>
            <a:endParaRPr lang="en-GB" sz="24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4198370265"/>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98438" y="1089004"/>
            <a:ext cx="9046078" cy="300991"/>
          </a:xfrm>
          <a:prstGeom prst="rect">
            <a:avLst/>
          </a:prstGeom>
        </p:spPr>
        <p:txBody>
          <a:bodyPr/>
          <a:lstStyle/>
          <a:p>
            <a:pPr lvl="0"/>
            <a:r>
              <a:rPr lang="en-GB" kern="0" dirty="0">
                <a:cs typeface="Arial" pitchFamily="34" charset="0"/>
              </a:rPr>
              <a:t>Perceived accuracy of news stories from each platform</a:t>
            </a:r>
            <a:br>
              <a:rPr lang="en-GB" dirty="0"/>
            </a:br>
            <a:r>
              <a:rPr lang="en-GB" sz="1100" i="1" dirty="0"/>
              <a:t>All  aged 12-15 who use each platform for news</a:t>
            </a:r>
            <a:endParaRPr lang="en-GB" dirty="0"/>
          </a:p>
        </p:txBody>
      </p:sp>
      <p:sp>
        <p:nvSpPr>
          <p:cNvPr id="7" name="Text Placeholder 6"/>
          <p:cNvSpPr>
            <a:spLocks noGrp="1"/>
          </p:cNvSpPr>
          <p:nvPr>
            <p:ph type="body" sz="quarter" idx="14"/>
          </p:nvPr>
        </p:nvSpPr>
        <p:spPr>
          <a:xfrm>
            <a:off x="87454" y="294608"/>
            <a:ext cx="7554918" cy="705057"/>
          </a:xfrm>
        </p:spPr>
        <p:txBody>
          <a:bodyPr/>
          <a:lstStyle/>
          <a:p>
            <a:pPr>
              <a:lnSpc>
                <a:spcPts val="1800"/>
              </a:lnSpc>
            </a:pPr>
            <a:r>
              <a:rPr lang="en-GB" sz="1800" dirty="0"/>
              <a:t>Family, radio and TV are considered the most accurate/truthful sources, while social media and friends are considered least truthful</a:t>
            </a:r>
            <a:endParaRPr lang="en-US" sz="1800" dirty="0"/>
          </a:p>
        </p:txBody>
      </p:sp>
      <p:sp>
        <p:nvSpPr>
          <p:cNvPr id="14" name="Title 1">
            <a:extLst>
              <a:ext uri="{FF2B5EF4-FFF2-40B4-BE49-F238E27FC236}">
                <a16:creationId xmlns:a16="http://schemas.microsoft.com/office/drawing/2014/main" id="{24BA51B5-E1E5-4101-AA9A-859A2CBD4594}"/>
              </a:ext>
            </a:extLst>
          </p:cNvPr>
          <p:cNvSpPr txBox="1">
            <a:spLocks/>
          </p:cNvSpPr>
          <p:nvPr/>
        </p:nvSpPr>
        <p:spPr>
          <a:xfrm>
            <a:off x="98438" y="825263"/>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dirty="0">
                <a:latin typeface="+mn-lt"/>
                <a:cs typeface="Arial" pitchFamily="34" charset="0"/>
              </a:rPr>
              <a:t>Figure 13.6</a:t>
            </a:r>
            <a:br>
              <a:rPr lang="en-GB" sz="1800" b="1" dirty="0">
                <a:latin typeface="+mn-lt"/>
                <a:cs typeface="Arial" pitchFamily="34" charset="0"/>
              </a:rPr>
            </a:br>
            <a:endParaRPr lang="en-GB" sz="1800" b="1" dirty="0">
              <a:latin typeface="+mn-lt"/>
              <a:cs typeface="Arial" pitchFamily="34" charset="0"/>
            </a:endParaRPr>
          </a:p>
        </p:txBody>
      </p:sp>
      <p:pic>
        <p:nvPicPr>
          <p:cNvPr id="4" name="Picture 3" descr="This chart shows the perceived accuracy of news stories from each platform – using the 2022 and 2021 data.  12-15 year olds consider family and radio to be the most accurate/ truthful sources (respectively 79% and 72% believe they are always or mostly truthful in 2022), while social media and friends are considered the least accurate/truthful (30% and 37% respectively) ">
            <a:extLst>
              <a:ext uri="{FF2B5EF4-FFF2-40B4-BE49-F238E27FC236}">
                <a16:creationId xmlns:a16="http://schemas.microsoft.com/office/drawing/2014/main" id="{85AE5A16-7101-C829-8446-2A361649DD76}"/>
              </a:ext>
            </a:extLst>
          </p:cNvPr>
          <p:cNvPicPr>
            <a:picLocks noChangeAspect="1"/>
          </p:cNvPicPr>
          <p:nvPr/>
        </p:nvPicPr>
        <p:blipFill>
          <a:blip r:embed="rId3"/>
          <a:stretch>
            <a:fillRect/>
          </a:stretch>
        </p:blipFill>
        <p:spPr>
          <a:xfrm>
            <a:off x="51424" y="1451417"/>
            <a:ext cx="9041152" cy="4450466"/>
          </a:xfrm>
          <a:prstGeom prst="rect">
            <a:avLst/>
          </a:prstGeom>
        </p:spPr>
      </p:pic>
      <p:sp>
        <p:nvSpPr>
          <p:cNvPr id="13" name="Text Placeholder 4"/>
          <p:cNvSpPr>
            <a:spLocks noGrp="1"/>
          </p:cNvSpPr>
          <p:nvPr>
            <p:ph type="body" sz="quarter" idx="12"/>
          </p:nvPr>
        </p:nvSpPr>
        <p:spPr>
          <a:xfrm>
            <a:off x="11253" y="5977560"/>
            <a:ext cx="9132747" cy="880439"/>
          </a:xfrm>
        </p:spPr>
        <p:txBody>
          <a:bodyPr/>
          <a:lstStyle/>
          <a:p>
            <a:pPr>
              <a:lnSpc>
                <a:spcPct val="90000"/>
              </a:lnSpc>
              <a:spcBef>
                <a:spcPts val="200"/>
              </a:spcBef>
              <a:tabLst>
                <a:tab pos="8229600" algn="r"/>
              </a:tabLst>
            </a:pPr>
            <a:r>
              <a:rPr lang="en-GB" dirty="0"/>
              <a:t>Source: </a:t>
            </a:r>
            <a:r>
              <a:rPr lang="en-CA" dirty="0"/>
              <a:t>Ofcom Teens News Consumption Survey 2022</a:t>
            </a:r>
            <a:r>
              <a:rPr lang="en-GB" dirty="0"/>
              <a:t>	</a:t>
            </a:r>
          </a:p>
          <a:p>
            <a:pPr>
              <a:lnSpc>
                <a:spcPct val="90000"/>
              </a:lnSpc>
              <a:spcBef>
                <a:spcPts val="200"/>
              </a:spcBef>
            </a:pPr>
            <a:r>
              <a:rPr lang="en-GB" dirty="0"/>
              <a:t>Question: </a:t>
            </a:r>
            <a:r>
              <a:rPr lang="nl-NL" dirty="0"/>
              <a:t>C4. Which one of these answers best describes the news that you read or see?</a:t>
            </a:r>
            <a:endParaRPr lang="en-US" dirty="0"/>
          </a:p>
          <a:p>
            <a:pPr>
              <a:lnSpc>
                <a:spcPct val="90000"/>
              </a:lnSpc>
              <a:spcBef>
                <a:spcPts val="200"/>
              </a:spcBef>
            </a:pPr>
            <a:r>
              <a:rPr lang="en-US" dirty="0"/>
              <a:t>C5/6. When you hear about news stories from your [friends / family], how likely do you think the stories are to be accurate?</a:t>
            </a:r>
          </a:p>
          <a:p>
            <a:pPr>
              <a:lnSpc>
                <a:spcPct val="90000"/>
              </a:lnSpc>
              <a:spcBef>
                <a:spcPts val="200"/>
              </a:spcBef>
            </a:pPr>
            <a:r>
              <a:rPr lang="en-GB" dirty="0"/>
              <a:t>Base: All  aged 12-15 who use each platform for news (bases shown above)</a:t>
            </a:r>
          </a:p>
          <a:p>
            <a:pPr>
              <a:lnSpc>
                <a:spcPct val="90000"/>
              </a:lnSpc>
              <a:spcBef>
                <a:spcPts val="200"/>
              </a:spcBef>
            </a:pPr>
            <a:r>
              <a:rPr lang="en-US" dirty="0"/>
              <a:t>Green/red triangles </a:t>
            </a:r>
            <a:r>
              <a:rPr lang="en-GB" dirty="0"/>
              <a:t>indicate statistically significant differences between 2022 and 2021 (at 95% confidence level)</a:t>
            </a:r>
          </a:p>
        </p:txBody>
      </p:sp>
    </p:spTree>
    <p:extLst>
      <p:ext uri="{BB962C8B-B14F-4D97-AF65-F5344CB8AC3E}">
        <p14:creationId xmlns:p14="http://schemas.microsoft.com/office/powerpoint/2010/main" val="389417969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9552" y="2780928"/>
            <a:ext cx="7886700" cy="1080120"/>
          </a:xfrm>
        </p:spPr>
        <p:txBody>
          <a:bodyPr/>
          <a:lstStyle/>
          <a:p>
            <a:r>
              <a:rPr lang="en-GB"/>
              <a:t>Appendix – Industry currencies and methodology</a:t>
            </a:r>
          </a:p>
        </p:txBody>
      </p:sp>
    </p:spTree>
    <p:extLst>
      <p:ext uri="{BB962C8B-B14F-4D97-AF65-F5344CB8AC3E}">
        <p14:creationId xmlns:p14="http://schemas.microsoft.com/office/powerpoint/2010/main" val="47061297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noGrp="1"/>
          </p:cNvSpPr>
          <p:nvPr>
            <p:ph type="title" idx="4294967295"/>
          </p:nvPr>
        </p:nvSpPr>
        <p:spPr>
          <a:xfrm>
            <a:off x="249402" y="869302"/>
            <a:ext cx="8248650" cy="30777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457200" rtl="0" eaLnBrk="1" latinLnBrk="0" hangingPunct="1">
              <a:spcBef>
                <a:spcPct val="0"/>
              </a:spcBef>
              <a:buNone/>
              <a:defRPr sz="2000" b="1"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a:ln>
                  <a:noFill/>
                </a:ln>
                <a:solidFill>
                  <a:schemeClr val="tx1"/>
                </a:solidFill>
                <a:effectLst/>
                <a:uLnTx/>
                <a:uFillTx/>
                <a:latin typeface="+mj-lt"/>
                <a:ea typeface="+mj-ea"/>
                <a:cs typeface="Arial" panose="020B0604020202020204" pitchFamily="34" charset="0"/>
              </a:rPr>
              <a:t>Industry currencies used in the report</a:t>
            </a:r>
            <a:endParaRPr kumimoji="0" lang="en-GB" sz="2400" b="1" i="0" u="none" strike="noStrike" kern="1200" cap="none" spc="0" normalizeH="0" baseline="0" noProof="0">
              <a:ln>
                <a:noFill/>
              </a:ln>
              <a:solidFill>
                <a:schemeClr val="tx1"/>
              </a:solidFill>
              <a:effectLst/>
              <a:uLnTx/>
              <a:uFillTx/>
              <a:latin typeface="+mn-lt"/>
              <a:ea typeface="+mj-ea"/>
              <a:cs typeface="Arial" panose="020B0604020202020204" pitchFamily="34" charset="0"/>
            </a:endParaRPr>
          </a:p>
        </p:txBody>
      </p:sp>
      <p:sp>
        <p:nvSpPr>
          <p:cNvPr id="5" name="Content Placeholder 2"/>
          <p:cNvSpPr txBox="1">
            <a:spLocks/>
          </p:cNvSpPr>
          <p:nvPr/>
        </p:nvSpPr>
        <p:spPr bwMode="auto">
          <a:xfrm>
            <a:off x="249402" y="1590236"/>
            <a:ext cx="8248650" cy="135421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273050" indent="-273050" algn="l" rtl="0" eaLnBrk="1" fontAlgn="base" hangingPunct="1">
              <a:spcBef>
                <a:spcPct val="0"/>
              </a:spcBef>
              <a:spcAft>
                <a:spcPct val="0"/>
              </a:spcAft>
              <a:buChar char="•"/>
              <a:defRPr sz="1600">
                <a:solidFill>
                  <a:schemeClr val="tx1"/>
                </a:solidFill>
                <a:latin typeface="Calibri" pitchFamily="34" charset="0"/>
                <a:ea typeface="+mn-ea"/>
                <a:cs typeface="+mn-cs"/>
              </a:defRPr>
            </a:lvl1pPr>
            <a:lvl2pPr marL="536575" indent="-261938" algn="l" rtl="0" eaLnBrk="1" fontAlgn="base" hangingPunct="1">
              <a:spcBef>
                <a:spcPct val="0"/>
              </a:spcBef>
              <a:spcAft>
                <a:spcPct val="0"/>
              </a:spcAft>
              <a:buChar char="–"/>
              <a:defRPr sz="1600">
                <a:solidFill>
                  <a:schemeClr val="tx1"/>
                </a:solidFill>
                <a:latin typeface="Calibri" pitchFamily="34" charset="0"/>
                <a:cs typeface="+mn-cs"/>
              </a:defRPr>
            </a:lvl2pPr>
            <a:lvl3pPr marL="808038" indent="-269875" algn="l" rtl="0" eaLnBrk="1" fontAlgn="base" hangingPunct="1">
              <a:spcBef>
                <a:spcPct val="0"/>
              </a:spcBef>
              <a:spcAft>
                <a:spcPct val="0"/>
              </a:spcAft>
              <a:buChar char="•"/>
              <a:defRPr sz="1600">
                <a:solidFill>
                  <a:schemeClr val="tx1"/>
                </a:solidFill>
                <a:latin typeface="Calibri" pitchFamily="34" charset="0"/>
                <a:cs typeface="+mn-cs"/>
              </a:defRPr>
            </a:lvl3pPr>
            <a:lvl4pPr marL="1082675" indent="-273050" algn="l" rtl="0" eaLnBrk="1" fontAlgn="base" hangingPunct="1">
              <a:spcBef>
                <a:spcPct val="0"/>
              </a:spcBef>
              <a:spcAft>
                <a:spcPct val="0"/>
              </a:spcAft>
              <a:buChar char="–"/>
              <a:defRPr sz="1600">
                <a:solidFill>
                  <a:schemeClr val="tx1"/>
                </a:solidFill>
                <a:latin typeface="Calibri" pitchFamily="34" charset="0"/>
                <a:cs typeface="+mn-cs"/>
              </a:defRPr>
            </a:lvl4pPr>
            <a:lvl5pPr marL="1344613" indent="-260350" algn="l" rtl="0" eaLnBrk="1" fontAlgn="base" hangingPunct="1">
              <a:spcBef>
                <a:spcPct val="20000"/>
              </a:spcBef>
              <a:spcAft>
                <a:spcPct val="0"/>
              </a:spcAft>
              <a:buChar char="»"/>
              <a:defRPr sz="1600">
                <a:solidFill>
                  <a:schemeClr val="tx1"/>
                </a:solidFill>
                <a:latin typeface="+mn-lt"/>
                <a:cs typeface="+mn-cs"/>
              </a:defRPr>
            </a:lvl5pPr>
            <a:lvl6pPr marL="1801813" indent="-260350" algn="l" rtl="0" eaLnBrk="1" fontAlgn="base" hangingPunct="1">
              <a:spcBef>
                <a:spcPct val="20000"/>
              </a:spcBef>
              <a:spcAft>
                <a:spcPct val="0"/>
              </a:spcAft>
              <a:buChar char="»"/>
              <a:defRPr sz="1600">
                <a:solidFill>
                  <a:schemeClr val="tx1"/>
                </a:solidFill>
                <a:latin typeface="+mn-lt"/>
                <a:cs typeface="+mn-cs"/>
              </a:defRPr>
            </a:lvl6pPr>
            <a:lvl7pPr marL="2259013" indent="-260350" algn="l" rtl="0" eaLnBrk="1" fontAlgn="base" hangingPunct="1">
              <a:spcBef>
                <a:spcPct val="20000"/>
              </a:spcBef>
              <a:spcAft>
                <a:spcPct val="0"/>
              </a:spcAft>
              <a:buChar char="»"/>
              <a:defRPr sz="1600">
                <a:solidFill>
                  <a:schemeClr val="tx1"/>
                </a:solidFill>
                <a:latin typeface="+mn-lt"/>
                <a:cs typeface="+mn-cs"/>
              </a:defRPr>
            </a:lvl7pPr>
            <a:lvl8pPr marL="2716213" indent="-260350" algn="l" rtl="0" eaLnBrk="1" fontAlgn="base" hangingPunct="1">
              <a:spcBef>
                <a:spcPct val="20000"/>
              </a:spcBef>
              <a:spcAft>
                <a:spcPct val="0"/>
              </a:spcAft>
              <a:buChar char="»"/>
              <a:defRPr sz="1600">
                <a:solidFill>
                  <a:schemeClr val="tx1"/>
                </a:solidFill>
                <a:latin typeface="+mn-lt"/>
                <a:cs typeface="+mn-cs"/>
              </a:defRPr>
            </a:lvl8pPr>
            <a:lvl9pPr marL="3173413" indent="-260350" algn="l" rtl="0" eaLnBrk="1" fontAlgn="base" hangingPunct="1">
              <a:spcBef>
                <a:spcPct val="20000"/>
              </a:spcBef>
              <a:spcAft>
                <a:spcPct val="0"/>
              </a:spcAft>
              <a:buChar char="»"/>
              <a:defRPr sz="1600">
                <a:solidFill>
                  <a:schemeClr val="tx1"/>
                </a:solidFill>
                <a:latin typeface="+mn-lt"/>
                <a:cs typeface="+mn-cs"/>
              </a:defRPr>
            </a:lvl9pPr>
          </a:lstStyle>
          <a:p>
            <a:pPr>
              <a:spcAft>
                <a:spcPts val="0"/>
              </a:spcAft>
            </a:pPr>
            <a:r>
              <a:rPr lang="en-GB" sz="1400">
                <a:latin typeface="+mn-lt"/>
                <a:cs typeface="Arial" panose="020B0604020202020204" pitchFamily="34" charset="0"/>
              </a:rPr>
              <a:t>BARB (Broadcasters’ Audience Research Board) is the official industry currency for TV consumption. It uses a continuous panel of approximately 5,300 UK homes and tracks television viewing among all people aged 4+ in these homes using meters attached to every working television set in the home. </a:t>
            </a:r>
          </a:p>
          <a:p>
            <a:pPr marL="0" indent="0">
              <a:spcAft>
                <a:spcPts val="0"/>
              </a:spcAft>
              <a:buNone/>
            </a:pPr>
            <a:endParaRPr lang="en-GB" sz="1400">
              <a:latin typeface="+mn-lt"/>
              <a:cs typeface="Arial" panose="020B0604020202020204" pitchFamily="34" charset="0"/>
            </a:endParaRPr>
          </a:p>
          <a:p>
            <a:pPr>
              <a:spcAft>
                <a:spcPts val="0"/>
              </a:spcAft>
            </a:pPr>
            <a:endParaRPr lang="en-GB" sz="1400">
              <a:latin typeface="+mn-lt"/>
              <a:cs typeface="Arial" panose="020B0604020202020204" pitchFamily="34" charset="0"/>
            </a:endParaRPr>
          </a:p>
          <a:p>
            <a:pPr marL="0" indent="0">
              <a:spcAft>
                <a:spcPts val="0"/>
              </a:spcAft>
              <a:buNone/>
            </a:pPr>
            <a:endParaRPr lang="en-GB" sz="1800" b="1" kern="0">
              <a:latin typeface="+mn-lt"/>
              <a:cs typeface="Arial" panose="020B0604020202020204" pitchFamily="34" charset="0"/>
            </a:endParaRPr>
          </a:p>
        </p:txBody>
      </p:sp>
    </p:spTree>
    <p:extLst>
      <p:ext uri="{BB962C8B-B14F-4D97-AF65-F5344CB8AC3E}">
        <p14:creationId xmlns:p14="http://schemas.microsoft.com/office/powerpoint/2010/main" val="4009740385"/>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234000" y="607105"/>
            <a:ext cx="8248650" cy="307777"/>
          </a:xfrm>
        </p:spPr>
        <p:txBody>
          <a:bodyPr anchor="ctr"/>
          <a:lstStyle/>
          <a:p>
            <a:r>
              <a:rPr lang="en-GB" sz="2400">
                <a:solidFill>
                  <a:schemeClr val="tx1"/>
                </a:solidFill>
                <a:latin typeface="+mn-lt"/>
                <a:cs typeface="Arial" panose="020B0604020202020204" pitchFamily="34" charset="0"/>
              </a:rPr>
              <a:t>News Consumption Survey – Adult methodology </a:t>
            </a:r>
          </a:p>
        </p:txBody>
      </p:sp>
      <p:sp>
        <p:nvSpPr>
          <p:cNvPr id="5" name="Content Placeholder 2"/>
          <p:cNvSpPr txBox="1">
            <a:spLocks/>
          </p:cNvSpPr>
          <p:nvPr/>
        </p:nvSpPr>
        <p:spPr bwMode="auto">
          <a:xfrm>
            <a:off x="234000" y="1138810"/>
            <a:ext cx="8712000" cy="4924425"/>
          </a:xfrm>
          <a:prstGeom prst="rect">
            <a:avLst/>
          </a:prstGeom>
        </p:spPr>
        <p:txBody>
          <a:bodyPr/>
          <a:lstStyle>
            <a:lvl1pPr marL="342900" indent="-342900" defTabSz="457200">
              <a:spcBef>
                <a:spcPts val="0"/>
              </a:spcBef>
              <a:buFont typeface="Arial"/>
              <a:buChar char="•"/>
              <a:defRPr sz="1600">
                <a:cs typeface="Arial" panose="020B0604020202020204" pitchFamily="34" charset="0"/>
              </a:defRPr>
            </a:lvl1pPr>
            <a:lvl2pPr marL="742950" lvl="1" indent="-285750" defTabSz="457200">
              <a:spcBef>
                <a:spcPts val="0"/>
              </a:spcBef>
              <a:buFont typeface="Arial"/>
              <a:buChar char="–"/>
              <a:defRPr sz="1600">
                <a:cs typeface="Arial" panose="020B0604020202020204" pitchFamily="34" charset="0"/>
              </a:defRPr>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en-GB" sz="1300" dirty="0"/>
              <a:t>From December 2017 until March 2020, Jigsaw Research conducted a mixed methodology approach, combining online and face-to-face interviews. However, during the last two years of research, Jigsaw were unable to do this consistently, due to the Covid-19 pandemic. </a:t>
            </a:r>
          </a:p>
          <a:p>
            <a:endParaRPr lang="en-GB" sz="1300" dirty="0"/>
          </a:p>
          <a:p>
            <a:r>
              <a:rPr lang="en-GB" sz="1300" dirty="0"/>
              <a:t>Since online methodologies tend to underrepresent low/non internet users, Jigsaw conducted a combination of online and telephone interviews during November/December 2020, March/April 2021 and November/December 2021, to ensure that these groups had the opportunity to express their views. In March/April 2022, Jigsaw reverted back to the preferred methodology of conducting online and face-to-face interviews, to be consistent with previous and future years. </a:t>
            </a:r>
          </a:p>
          <a:p>
            <a:endParaRPr lang="en-GB" sz="1300" dirty="0"/>
          </a:p>
          <a:p>
            <a:r>
              <a:rPr lang="en-GB" sz="1300" dirty="0"/>
              <a:t>In total, the face-to-face survey achieved 1,086 interviews, with the nations over-represented during fieldwork. This data has been weighted to correct for this over-representation, with weights being applied by age, gender and socio-economic group (SEG) within nation, to provide a representative view of all UK adults. The online (1,706 interviews) and face-to-face data has been combined to provide a snapshot of opinion across both methodologies during March/April 2022. The 1,717 online interviews collected in November/December 2021 have not been included in the combined data. </a:t>
            </a:r>
          </a:p>
          <a:p>
            <a:endParaRPr lang="en-GB" sz="1300" dirty="0"/>
          </a:p>
          <a:p>
            <a:r>
              <a:rPr lang="en-GB" sz="1300" dirty="0"/>
              <a:t>We compared the online data collected in November/December 2021 with the online data collected in March/April 2022 and while we did observe some statistically significant differences there were no indications of strong seasonable effects. We therefore took the decision that a combined face-to-face and online dataset based on March/April 2022 data alone was preferable to a dataset based on online data from November/December 2021 and March/April 2022 and face-to-face data from March/April only, as less weighting was required. </a:t>
            </a:r>
          </a:p>
          <a:p>
            <a:endParaRPr lang="en-GB" sz="1300" dirty="0"/>
          </a:p>
          <a:p>
            <a:r>
              <a:rPr lang="en-GB" sz="1300" dirty="0"/>
              <a:t>To ensure that any trend data within this publication is comparable, we have also decided to publish the online data separately, as we did in 2021. The 3,423 online interviews have been weighted by age, gender, nation/region, working status and ethnicity to ensure they are representative of ‘recent’ internet users, as found in the ONS Internet Users research (published on 6th April, 2020).</a:t>
            </a:r>
          </a:p>
          <a:p>
            <a:endParaRPr lang="en-GB" sz="1300" dirty="0"/>
          </a:p>
        </p:txBody>
      </p:sp>
    </p:spTree>
    <p:extLst>
      <p:ext uri="{BB962C8B-B14F-4D97-AF65-F5344CB8AC3E}">
        <p14:creationId xmlns:p14="http://schemas.microsoft.com/office/powerpoint/2010/main" val="2967318821"/>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01A7BE21-F2C0-4C66-81FE-0340F5F94ED1}"/>
              </a:ext>
            </a:extLst>
          </p:cNvPr>
          <p:cNvSpPr>
            <a:spLocks noGrp="1"/>
          </p:cNvSpPr>
          <p:nvPr>
            <p:ph type="title"/>
          </p:nvPr>
        </p:nvSpPr>
        <p:spPr>
          <a:xfrm>
            <a:off x="234000" y="607105"/>
            <a:ext cx="8248650" cy="307777"/>
          </a:xfrm>
        </p:spPr>
        <p:txBody>
          <a:bodyPr anchor="ctr"/>
          <a:lstStyle/>
          <a:p>
            <a:r>
              <a:rPr lang="en-GB" sz="2400" dirty="0">
                <a:solidFill>
                  <a:schemeClr val="tx1"/>
                </a:solidFill>
                <a:latin typeface="+mn-lt"/>
                <a:cs typeface="Arial" panose="020B0604020202020204" pitchFamily="34" charset="0"/>
              </a:rPr>
              <a:t>News Consumption Survey – Adult &amp; Teen methodology</a:t>
            </a:r>
          </a:p>
        </p:txBody>
      </p:sp>
      <p:sp>
        <p:nvSpPr>
          <p:cNvPr id="5" name="Content Placeholder 2"/>
          <p:cNvSpPr txBox="1">
            <a:spLocks/>
          </p:cNvSpPr>
          <p:nvPr/>
        </p:nvSpPr>
        <p:spPr bwMode="auto">
          <a:xfrm>
            <a:off x="298115" y="1109460"/>
            <a:ext cx="8440193" cy="541686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273050" indent="-273050" algn="l" rtl="0" eaLnBrk="1" fontAlgn="base" hangingPunct="1">
              <a:spcBef>
                <a:spcPct val="0"/>
              </a:spcBef>
              <a:spcAft>
                <a:spcPct val="0"/>
              </a:spcAft>
              <a:buChar char="•"/>
              <a:defRPr sz="1600">
                <a:solidFill>
                  <a:schemeClr val="tx1"/>
                </a:solidFill>
                <a:latin typeface="Calibri" pitchFamily="34" charset="0"/>
                <a:ea typeface="+mn-ea"/>
                <a:cs typeface="+mn-cs"/>
              </a:defRPr>
            </a:lvl1pPr>
            <a:lvl2pPr marL="536575" indent="-261938" algn="l" rtl="0" eaLnBrk="1" fontAlgn="base" hangingPunct="1">
              <a:spcBef>
                <a:spcPct val="0"/>
              </a:spcBef>
              <a:spcAft>
                <a:spcPct val="0"/>
              </a:spcAft>
              <a:buChar char="–"/>
              <a:defRPr sz="1600">
                <a:solidFill>
                  <a:schemeClr val="tx1"/>
                </a:solidFill>
                <a:latin typeface="Calibri" pitchFamily="34" charset="0"/>
                <a:cs typeface="+mn-cs"/>
              </a:defRPr>
            </a:lvl2pPr>
            <a:lvl3pPr marL="808038" indent="-269875" algn="l" rtl="0" eaLnBrk="1" fontAlgn="base" hangingPunct="1">
              <a:spcBef>
                <a:spcPct val="0"/>
              </a:spcBef>
              <a:spcAft>
                <a:spcPct val="0"/>
              </a:spcAft>
              <a:buChar char="•"/>
              <a:defRPr sz="1600">
                <a:solidFill>
                  <a:schemeClr val="tx1"/>
                </a:solidFill>
                <a:latin typeface="Calibri" pitchFamily="34" charset="0"/>
                <a:cs typeface="+mn-cs"/>
              </a:defRPr>
            </a:lvl3pPr>
            <a:lvl4pPr marL="1082675" indent="-273050" algn="l" rtl="0" eaLnBrk="1" fontAlgn="base" hangingPunct="1">
              <a:spcBef>
                <a:spcPct val="0"/>
              </a:spcBef>
              <a:spcAft>
                <a:spcPct val="0"/>
              </a:spcAft>
              <a:buChar char="–"/>
              <a:defRPr sz="1600">
                <a:solidFill>
                  <a:schemeClr val="tx1"/>
                </a:solidFill>
                <a:latin typeface="Calibri" pitchFamily="34" charset="0"/>
                <a:cs typeface="+mn-cs"/>
              </a:defRPr>
            </a:lvl4pPr>
            <a:lvl5pPr marL="1344613" indent="-260350" algn="l" rtl="0" eaLnBrk="1" fontAlgn="base" hangingPunct="1">
              <a:spcBef>
                <a:spcPct val="20000"/>
              </a:spcBef>
              <a:spcAft>
                <a:spcPct val="0"/>
              </a:spcAft>
              <a:buChar char="»"/>
              <a:defRPr sz="1600">
                <a:solidFill>
                  <a:schemeClr val="tx1"/>
                </a:solidFill>
                <a:latin typeface="+mn-lt"/>
                <a:cs typeface="+mn-cs"/>
              </a:defRPr>
            </a:lvl5pPr>
            <a:lvl6pPr marL="1801813" indent="-260350" algn="l" rtl="0" eaLnBrk="1" fontAlgn="base" hangingPunct="1">
              <a:spcBef>
                <a:spcPct val="20000"/>
              </a:spcBef>
              <a:spcAft>
                <a:spcPct val="0"/>
              </a:spcAft>
              <a:buChar char="»"/>
              <a:defRPr sz="1600">
                <a:solidFill>
                  <a:schemeClr val="tx1"/>
                </a:solidFill>
                <a:latin typeface="+mn-lt"/>
                <a:cs typeface="+mn-cs"/>
              </a:defRPr>
            </a:lvl6pPr>
            <a:lvl7pPr marL="2259013" indent="-260350" algn="l" rtl="0" eaLnBrk="1" fontAlgn="base" hangingPunct="1">
              <a:spcBef>
                <a:spcPct val="20000"/>
              </a:spcBef>
              <a:spcAft>
                <a:spcPct val="0"/>
              </a:spcAft>
              <a:buChar char="»"/>
              <a:defRPr sz="1600">
                <a:solidFill>
                  <a:schemeClr val="tx1"/>
                </a:solidFill>
                <a:latin typeface="+mn-lt"/>
                <a:cs typeface="+mn-cs"/>
              </a:defRPr>
            </a:lvl7pPr>
            <a:lvl8pPr marL="2716213" indent="-260350" algn="l" rtl="0" eaLnBrk="1" fontAlgn="base" hangingPunct="1">
              <a:spcBef>
                <a:spcPct val="20000"/>
              </a:spcBef>
              <a:spcAft>
                <a:spcPct val="0"/>
              </a:spcAft>
              <a:buChar char="»"/>
              <a:defRPr sz="1600">
                <a:solidFill>
                  <a:schemeClr val="tx1"/>
                </a:solidFill>
                <a:latin typeface="+mn-lt"/>
                <a:cs typeface="+mn-cs"/>
              </a:defRPr>
            </a:lvl8pPr>
            <a:lvl9pPr marL="3173413" indent="-260350" algn="l" rtl="0" eaLnBrk="1" fontAlgn="base" hangingPunct="1">
              <a:spcBef>
                <a:spcPct val="20000"/>
              </a:spcBef>
              <a:spcAft>
                <a:spcPct val="0"/>
              </a:spcAft>
              <a:buChar char="»"/>
              <a:defRPr sz="1600">
                <a:solidFill>
                  <a:schemeClr val="tx1"/>
                </a:solidFill>
                <a:latin typeface="+mn-lt"/>
                <a:cs typeface="+mn-cs"/>
              </a:defRPr>
            </a:lvl9pPr>
          </a:lstStyle>
          <a:p>
            <a:pPr marL="342900" indent="-342900" defTabSz="457200">
              <a:spcBef>
                <a:spcPts val="0"/>
              </a:spcBef>
              <a:spcAft>
                <a:spcPts val="0"/>
              </a:spcAft>
              <a:buFont typeface="Arial"/>
              <a:buChar char="•"/>
            </a:pPr>
            <a:r>
              <a:rPr lang="en-GB" sz="1300" dirty="0">
                <a:latin typeface="+mn-lt"/>
                <a:cs typeface="Arial" panose="020B0604020202020204" pitchFamily="34" charset="0"/>
              </a:rPr>
              <a:t>Statistically significant differences year-on-year are shown at a 99% confidence level for the </a:t>
            </a:r>
            <a:r>
              <a:rPr lang="en-GB" sz="1300" dirty="0"/>
              <a:t>online and face-to-face data and </a:t>
            </a:r>
            <a:r>
              <a:rPr lang="en-GB" sz="1300" dirty="0">
                <a:latin typeface="+mn-lt"/>
                <a:cs typeface="Arial" panose="020B0604020202020204" pitchFamily="34" charset="0"/>
              </a:rPr>
              <a:t>a 95% confidence level for the </a:t>
            </a:r>
            <a:r>
              <a:rPr lang="en-GB" sz="1300" dirty="0"/>
              <a:t>online (only) data</a:t>
            </a:r>
            <a:r>
              <a:rPr lang="en-GB" sz="1300" dirty="0">
                <a:latin typeface="+mn-lt"/>
                <a:cs typeface="Arial" panose="020B0604020202020204" pitchFamily="34" charset="0"/>
              </a:rPr>
              <a:t>.</a:t>
            </a:r>
          </a:p>
          <a:p>
            <a:pPr marL="342900" indent="-342900" defTabSz="457200">
              <a:spcBef>
                <a:spcPts val="0"/>
              </a:spcBef>
              <a:spcAft>
                <a:spcPts val="0"/>
              </a:spcAft>
              <a:buFont typeface="Arial"/>
              <a:buChar char="•"/>
            </a:pPr>
            <a:endParaRPr lang="en-GB" sz="1000" dirty="0">
              <a:latin typeface="+mn-lt"/>
              <a:cs typeface="Arial" panose="020B0604020202020204" pitchFamily="34" charset="0"/>
            </a:endParaRPr>
          </a:p>
          <a:p>
            <a:pPr marL="342900" indent="-342900" defTabSz="457200">
              <a:spcBef>
                <a:spcPts val="0"/>
              </a:spcBef>
              <a:spcAft>
                <a:spcPts val="0"/>
              </a:spcAft>
              <a:buFont typeface="Arial"/>
              <a:buChar char="•"/>
            </a:pPr>
            <a:r>
              <a:rPr lang="en-GB" sz="1300" dirty="0">
                <a:latin typeface="+mn-lt"/>
                <a:cs typeface="Arial" panose="020B0604020202020204" pitchFamily="34" charset="0"/>
              </a:rPr>
              <a:t>The survey has approximately 200 codes for different potential sources for news, as well as the option to allow respondents to nominate their own sources which yields a further 800 or so, including regional sources. This gives us a bottom-up measure of what people consider they use for news (about their nation, the UK, and internationally) and will not necessarily include every possible outlet. The survey therefore provides a granular range of news sources. These individual news sources are then aggregated into various groups or “nets” relating to their owner or publisher. </a:t>
            </a:r>
          </a:p>
          <a:p>
            <a:pPr marL="342900" indent="-342900" defTabSz="457200">
              <a:spcBef>
                <a:spcPts val="0"/>
              </a:spcBef>
              <a:spcAft>
                <a:spcPts val="0"/>
              </a:spcAft>
              <a:buFont typeface="Arial"/>
              <a:buChar char="•"/>
            </a:pPr>
            <a:endParaRPr lang="en-GB" sz="1000" dirty="0">
              <a:latin typeface="+mn-lt"/>
              <a:cs typeface="Arial" panose="020B0604020202020204" pitchFamily="34" charset="0"/>
            </a:endParaRPr>
          </a:p>
          <a:p>
            <a:pPr marL="342900" indent="-342900" defTabSz="457200">
              <a:spcBef>
                <a:spcPts val="0"/>
              </a:spcBef>
              <a:spcAft>
                <a:spcPts val="0"/>
              </a:spcAft>
              <a:buFont typeface="Arial"/>
              <a:buChar char="•"/>
            </a:pPr>
            <a:r>
              <a:rPr lang="en-GB" sz="1300" dirty="0">
                <a:latin typeface="+mn-lt"/>
                <a:cs typeface="Arial" panose="020B0604020202020204" pitchFamily="34" charset="0"/>
              </a:rPr>
              <a:t>This is a recall-based survey. As such, it is likely to provide somewhat different results to other types of measurement. In particular, it may underestimate some online news consumption activity. It is likely to be harder for respondents to recall ad-hoc online news consumption compared to, say, the purchase of a newspaper or the watching of an evening television bulletin. On the other hand, respondents show through such surveys which news sources resonate with them.</a:t>
            </a:r>
          </a:p>
          <a:p>
            <a:pPr>
              <a:spcAft>
                <a:spcPts val="0"/>
              </a:spcAft>
              <a:buFont typeface="Arial" panose="020B0604020202020204" pitchFamily="34" charset="0"/>
              <a:buChar char="•"/>
            </a:pPr>
            <a:endParaRPr lang="en-GB" sz="1000" dirty="0">
              <a:latin typeface="+mn-lt"/>
              <a:cs typeface="Arial" panose="020B0604020202020204" pitchFamily="34" charset="0"/>
            </a:endParaRPr>
          </a:p>
          <a:p>
            <a:pPr marL="342900" indent="-342900" defTabSz="457200">
              <a:spcBef>
                <a:spcPts val="0"/>
              </a:spcBef>
              <a:spcAft>
                <a:spcPts val="0"/>
              </a:spcAft>
              <a:buFont typeface="Arial"/>
              <a:buChar char="•"/>
            </a:pPr>
            <a:r>
              <a:rPr lang="en-GB" sz="1300" dirty="0">
                <a:latin typeface="+mn-lt"/>
                <a:cs typeface="Arial" panose="020B0604020202020204" pitchFamily="34" charset="0"/>
              </a:rPr>
              <a:t>The methodology used for the 12-15s study is largely unchanged over the last 5 years. </a:t>
            </a:r>
          </a:p>
          <a:p>
            <a:pPr marL="342900" indent="-342900" defTabSz="457200">
              <a:spcBef>
                <a:spcPts val="0"/>
              </a:spcBef>
              <a:spcAft>
                <a:spcPts val="0"/>
              </a:spcAft>
              <a:buFont typeface="Arial"/>
              <a:buChar char="•"/>
            </a:pPr>
            <a:endParaRPr lang="en-GB" sz="1300" dirty="0">
              <a:latin typeface="+mn-lt"/>
              <a:cs typeface="Arial" panose="020B0604020202020204" pitchFamily="34" charset="0"/>
            </a:endParaRPr>
          </a:p>
          <a:p>
            <a:pPr marL="342900" indent="-342900" defTabSz="457200">
              <a:spcBef>
                <a:spcPts val="0"/>
              </a:spcBef>
              <a:spcAft>
                <a:spcPts val="0"/>
              </a:spcAft>
              <a:buFont typeface="Arial"/>
              <a:buChar char="•"/>
            </a:pPr>
            <a:r>
              <a:rPr lang="en-GB" sz="1300" dirty="0">
                <a:latin typeface="+mn-lt"/>
                <a:cs typeface="Arial" panose="020B0604020202020204" pitchFamily="34" charset="0"/>
              </a:rPr>
              <a:t>In total, 500 interviews from 5</a:t>
            </a:r>
            <a:r>
              <a:rPr lang="en-GB" sz="1300" baseline="30000" dirty="0">
                <a:latin typeface="+mn-lt"/>
                <a:cs typeface="Arial" panose="020B0604020202020204" pitchFamily="34" charset="0"/>
              </a:rPr>
              <a:t>th</a:t>
            </a:r>
            <a:r>
              <a:rPr lang="en-GB" sz="1300" dirty="0">
                <a:latin typeface="+mn-lt"/>
                <a:cs typeface="Arial" panose="020B0604020202020204" pitchFamily="34" charset="0"/>
              </a:rPr>
              <a:t> November – 6</a:t>
            </a:r>
            <a:r>
              <a:rPr lang="en-GB" sz="1300" baseline="30000" dirty="0">
                <a:latin typeface="+mn-lt"/>
                <a:cs typeface="Arial" panose="020B0604020202020204" pitchFamily="34" charset="0"/>
              </a:rPr>
              <a:t>th</a:t>
            </a:r>
            <a:r>
              <a:rPr lang="en-GB" sz="1300" dirty="0">
                <a:latin typeface="+mn-lt"/>
                <a:cs typeface="Arial" panose="020B0604020202020204" pitchFamily="34" charset="0"/>
              </a:rPr>
              <a:t> December 2021 have been combined with 501 interviews from 6</a:t>
            </a:r>
            <a:r>
              <a:rPr lang="en-GB" sz="1300" baseline="30000" dirty="0">
                <a:latin typeface="+mn-lt"/>
                <a:cs typeface="Arial" panose="020B0604020202020204" pitchFamily="34" charset="0"/>
              </a:rPr>
              <a:t>th</a:t>
            </a:r>
            <a:r>
              <a:rPr lang="en-GB" sz="1300" dirty="0">
                <a:latin typeface="+mn-lt"/>
                <a:cs typeface="Arial" panose="020B0604020202020204" pitchFamily="34" charset="0"/>
              </a:rPr>
              <a:t> March – 4</a:t>
            </a:r>
            <a:r>
              <a:rPr lang="en-GB" sz="1300" baseline="30000" dirty="0">
                <a:latin typeface="+mn-lt"/>
                <a:cs typeface="Arial" panose="020B0604020202020204" pitchFamily="34" charset="0"/>
              </a:rPr>
              <a:t>th</a:t>
            </a:r>
            <a:r>
              <a:rPr lang="en-GB" sz="1300" dirty="0">
                <a:latin typeface="+mn-lt"/>
                <a:cs typeface="Arial" panose="020B0604020202020204" pitchFamily="34" charset="0"/>
              </a:rPr>
              <a:t> April 2022.</a:t>
            </a:r>
          </a:p>
          <a:p>
            <a:pPr marL="342900" indent="-342900" defTabSz="457200">
              <a:spcBef>
                <a:spcPts val="0"/>
              </a:spcBef>
              <a:spcAft>
                <a:spcPts val="0"/>
              </a:spcAft>
              <a:buFont typeface="Arial"/>
              <a:buChar char="•"/>
            </a:pPr>
            <a:endParaRPr lang="en-GB" sz="1000" dirty="0">
              <a:latin typeface="+mn-lt"/>
              <a:cs typeface="Arial" panose="020B0604020202020204" pitchFamily="34" charset="0"/>
            </a:endParaRPr>
          </a:p>
          <a:p>
            <a:pPr marL="342900" indent="-342900" defTabSz="457200">
              <a:spcBef>
                <a:spcPts val="0"/>
              </a:spcBef>
              <a:spcAft>
                <a:spcPts val="0"/>
              </a:spcAft>
              <a:buFont typeface="Arial"/>
              <a:buChar char="•"/>
            </a:pPr>
            <a:r>
              <a:rPr lang="en-GB" sz="1300" dirty="0">
                <a:latin typeface="+mn-lt"/>
                <a:cs typeface="Arial" panose="020B0604020202020204" pitchFamily="34" charset="0"/>
              </a:rPr>
              <a:t>Quotas were set on age, gender, socio-economic group (SEG) and nation to ensure the sample was representative of the UK and the data has also been weighted on age, gender, SEG and nation. Statistically significant differences year-on-year are shown at a 95% confidence level. </a:t>
            </a:r>
          </a:p>
          <a:p>
            <a:pPr marL="342900" indent="-342900" defTabSz="457200">
              <a:spcBef>
                <a:spcPts val="0"/>
              </a:spcBef>
              <a:spcAft>
                <a:spcPts val="0"/>
              </a:spcAft>
              <a:buFont typeface="Arial"/>
              <a:buChar char="•"/>
            </a:pPr>
            <a:endParaRPr lang="en-GB" sz="1000" dirty="0">
              <a:latin typeface="+mn-lt"/>
              <a:cs typeface="Arial" panose="020B0604020202020204" pitchFamily="34" charset="0"/>
            </a:endParaRPr>
          </a:p>
          <a:p>
            <a:pPr marL="342900" indent="-342900" defTabSz="457200">
              <a:spcBef>
                <a:spcPts val="0"/>
              </a:spcBef>
              <a:spcAft>
                <a:spcPts val="0"/>
              </a:spcAft>
              <a:buFont typeface="Arial"/>
              <a:buChar char="•"/>
            </a:pPr>
            <a:r>
              <a:rPr lang="en-GB" sz="1300" dirty="0">
                <a:latin typeface="+mn-lt"/>
                <a:cs typeface="Arial" panose="020B0604020202020204" pitchFamily="34" charset="0"/>
              </a:rPr>
              <a:t>Each wave of fieldwork was undertaken in three stages:</a:t>
            </a:r>
          </a:p>
          <a:p>
            <a:pPr marL="614363" lvl="2" indent="-342900" defTabSz="457200">
              <a:spcBef>
                <a:spcPts val="0"/>
              </a:spcBef>
              <a:spcAft>
                <a:spcPts val="0"/>
              </a:spcAft>
              <a:buFont typeface="Arial"/>
              <a:buChar char="•"/>
            </a:pPr>
            <a:r>
              <a:rPr lang="en-GB" sz="1300" dirty="0">
                <a:latin typeface="+mn-lt"/>
                <a:cs typeface="Arial" panose="020B0604020202020204" pitchFamily="34" charset="0"/>
              </a:rPr>
              <a:t>Stage 1: We targeted parents of 12-15 year olds, using an online panel. </a:t>
            </a:r>
          </a:p>
          <a:p>
            <a:pPr marL="614363" lvl="2" indent="-342900" defTabSz="457200">
              <a:spcBef>
                <a:spcPts val="0"/>
              </a:spcBef>
              <a:spcAft>
                <a:spcPts val="0"/>
              </a:spcAft>
              <a:buFont typeface="Arial"/>
              <a:buChar char="•"/>
            </a:pPr>
            <a:r>
              <a:rPr lang="en-GB" sz="1300" dirty="0">
                <a:latin typeface="+mn-lt"/>
                <a:cs typeface="Arial" panose="020B0604020202020204" pitchFamily="34" charset="0"/>
              </a:rPr>
              <a:t>Stage 2: Parents were screened to ensure </a:t>
            </a:r>
            <a:r>
              <a:rPr lang="en-US" sz="1300" dirty="0">
                <a:latin typeface="+mn-lt"/>
                <a:cs typeface="Arial" panose="020B0604020202020204" pitchFamily="34" charset="0"/>
              </a:rPr>
              <a:t>we recruited a representative sample of participants</a:t>
            </a:r>
            <a:r>
              <a:rPr lang="en-GB" sz="1300" dirty="0">
                <a:latin typeface="+mn-lt"/>
                <a:cs typeface="Arial" panose="020B0604020202020204" pitchFamily="34" charset="0"/>
              </a:rPr>
              <a:t>.</a:t>
            </a:r>
          </a:p>
          <a:p>
            <a:pPr marL="614363" lvl="2" indent="-342900" defTabSz="457200">
              <a:spcBef>
                <a:spcPts val="0"/>
              </a:spcBef>
              <a:spcAft>
                <a:spcPts val="0"/>
              </a:spcAft>
              <a:buFont typeface="Arial"/>
              <a:buChar char="•"/>
            </a:pPr>
            <a:r>
              <a:rPr lang="en-GB" sz="1300" dirty="0">
                <a:latin typeface="+mn-lt"/>
                <a:cs typeface="Arial" panose="020B0604020202020204" pitchFamily="34" charset="0"/>
              </a:rPr>
              <a:t>Stage 3: The parent asked their (qualifying) teen to complete the rest of the questionnaire.  </a:t>
            </a:r>
          </a:p>
          <a:p>
            <a:pPr lvl="1">
              <a:spcAft>
                <a:spcPts val="0"/>
              </a:spcAft>
              <a:buFont typeface="Arial" panose="020B0604020202020204" pitchFamily="34" charset="0"/>
              <a:buChar char="•"/>
            </a:pPr>
            <a:endParaRPr lang="en-GB" sz="1300" kern="0" dirty="0">
              <a:latin typeface="+mn-lt"/>
              <a:cs typeface="Arial" panose="020B0604020202020204" pitchFamily="34" charset="0"/>
            </a:endParaRPr>
          </a:p>
        </p:txBody>
      </p:sp>
    </p:spTree>
    <p:extLst>
      <p:ext uri="{BB962C8B-B14F-4D97-AF65-F5344CB8AC3E}">
        <p14:creationId xmlns:p14="http://schemas.microsoft.com/office/powerpoint/2010/main" val="323616546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CA3F96E-C6FA-48F9-8FA3-7A63FDC3C2CA}"/>
              </a:ext>
            </a:extLst>
          </p:cNvPr>
          <p:cNvSpPr>
            <a:spLocks noGrp="1"/>
          </p:cNvSpPr>
          <p:nvPr>
            <p:ph type="sldNum" sz="quarter" idx="10"/>
          </p:nvPr>
        </p:nvSpPr>
        <p:spPr/>
        <p:txBody>
          <a:bodyPr/>
          <a:lstStyle/>
          <a:p>
            <a:pPr fontAlgn="base">
              <a:spcBef>
                <a:spcPct val="0"/>
              </a:spcBef>
              <a:spcAft>
                <a:spcPct val="0"/>
              </a:spcAft>
              <a:defRPr/>
            </a:pPr>
            <a:fld id="{691C46AF-68DC-4FF7-8B96-DA9510DA0761}" type="slidenum">
              <a:rPr lang="en-GB" smtClean="0">
                <a:solidFill>
                  <a:srgbClr val="FFFFFF"/>
                </a:solidFill>
                <a:latin typeface="Arial" charset="0"/>
                <a:cs typeface="Arial" charset="0"/>
              </a:rPr>
              <a:pPr fontAlgn="base">
                <a:spcBef>
                  <a:spcPct val="0"/>
                </a:spcBef>
                <a:spcAft>
                  <a:spcPct val="0"/>
                </a:spcAft>
                <a:defRPr/>
              </a:pPr>
              <a:t>9</a:t>
            </a:fld>
            <a:endParaRPr lang="en-GB">
              <a:solidFill>
                <a:srgbClr val="FFFFFF"/>
              </a:solidFill>
              <a:latin typeface="Arial" charset="0"/>
              <a:cs typeface="Arial" charset="0"/>
            </a:endParaRPr>
          </a:p>
        </p:txBody>
      </p:sp>
      <p:sp>
        <p:nvSpPr>
          <p:cNvPr id="7" name="Rectangle 6">
            <a:extLst>
              <a:ext uri="{FF2B5EF4-FFF2-40B4-BE49-F238E27FC236}">
                <a16:creationId xmlns:a16="http://schemas.microsoft.com/office/drawing/2014/main" id="{BC3C4671-A5DC-4124-B8F1-41F10090A9D9}"/>
              </a:ext>
            </a:extLst>
          </p:cNvPr>
          <p:cNvSpPr/>
          <p:nvPr/>
        </p:nvSpPr>
        <p:spPr>
          <a:xfrm>
            <a:off x="257839" y="1059571"/>
            <a:ext cx="8628321" cy="4418261"/>
          </a:xfrm>
          <a:prstGeom prst="rect">
            <a:avLst/>
          </a:prstGeom>
        </p:spPr>
        <p:txBody>
          <a:bodyPr wrap="square" anchor="t">
            <a:spAutoFit/>
          </a:bodyPr>
          <a:lstStyle/>
          <a:p>
            <a:pPr>
              <a:lnSpc>
                <a:spcPct val="107000"/>
              </a:lnSpc>
            </a:pPr>
            <a:r>
              <a:rPr lang="en-GB" sz="1200" b="1" u="sng">
                <a:latin typeface="Calibri" panose="020F0502020204030204" pitchFamily="34" charset="0"/>
                <a:ea typeface="Arial" panose="020B0604020202020204" pitchFamily="34" charset="0"/>
                <a:cs typeface="Arial" panose="020B0604020202020204" pitchFamily="34" charset="0"/>
              </a:rPr>
              <a:t>Local news</a:t>
            </a:r>
          </a:p>
          <a:p>
            <a:pPr>
              <a:lnSpc>
                <a:spcPct val="107000"/>
              </a:lnSpc>
            </a:pPr>
            <a:endParaRPr lang="en-GB" sz="1200" b="1">
              <a:latin typeface="Calibri" panose="020F0502020204030204" pitchFamily="34" charset="0"/>
              <a:ea typeface="Arial" panose="020B0604020202020204" pitchFamily="34" charset="0"/>
              <a:cs typeface="Arial" panose="020B0604020202020204" pitchFamily="34" charset="0"/>
            </a:endParaRPr>
          </a:p>
          <a:p>
            <a:pPr marL="171450" indent="-171450">
              <a:lnSpc>
                <a:spcPct val="107000"/>
              </a:lnSpc>
              <a:buFont typeface="Arial" panose="020B0604020202020204" pitchFamily="34" charset="0"/>
              <a:buChar char="•"/>
            </a:pPr>
            <a:r>
              <a:rPr lang="en-GB" sz="1200" b="1">
                <a:effectLst/>
                <a:latin typeface="Calibri" panose="020F0502020204030204" pitchFamily="34" charset="0"/>
                <a:ea typeface="Arial" panose="020B0604020202020204" pitchFamily="34" charset="0"/>
                <a:cs typeface="Arial" panose="020B0604020202020204" pitchFamily="34" charset="0"/>
              </a:rPr>
              <a:t>TV remains the most popular platform for accessing local news and people are still highly satisfied with the quality of this news</a:t>
            </a:r>
            <a:r>
              <a:rPr lang="en-GB" sz="1200">
                <a:effectLst/>
                <a:latin typeface="Calibri" panose="020F0502020204030204" pitchFamily="34" charset="0"/>
                <a:ea typeface="Arial" panose="020B0604020202020204" pitchFamily="34" charset="0"/>
                <a:cs typeface="Arial" panose="020B0604020202020204" pitchFamily="34" charset="0"/>
              </a:rPr>
              <a:t>. 42% of online UK adults who follow news say they watch regional/local broadcasts on BBC TV and 23% watch them on ITV/ITV WALES/UTV/STV (a decrease from 32% in 2020). Four in five of these viewers are satisfied with the quality of news that these channels provide. </a:t>
            </a:r>
          </a:p>
          <a:p>
            <a:pPr>
              <a:lnSpc>
                <a:spcPct val="107000"/>
              </a:lnSpc>
            </a:pPr>
            <a:endParaRPr lang="en-GB" sz="1200">
              <a:latin typeface="Calibri" panose="020F0502020204030204" pitchFamily="34" charset="0"/>
              <a:ea typeface="Arial" panose="020B0604020202020204" pitchFamily="34" charset="0"/>
              <a:cs typeface="Arial" panose="020B0604020202020204" pitchFamily="34" charset="0"/>
            </a:endParaRPr>
          </a:p>
          <a:p>
            <a:pPr>
              <a:lnSpc>
                <a:spcPct val="107000"/>
              </a:lnSpc>
            </a:pPr>
            <a:r>
              <a:rPr lang="en-GB" sz="1200" b="1" u="sng">
                <a:latin typeface="Calibri" panose="020F0502020204030204" pitchFamily="34" charset="0"/>
                <a:ea typeface="Arial" panose="020B0604020202020204" pitchFamily="34" charset="0"/>
                <a:cs typeface="Arial" panose="020B0604020202020204" pitchFamily="34" charset="0"/>
              </a:rPr>
              <a:t>News consumption in the nations</a:t>
            </a:r>
          </a:p>
          <a:p>
            <a:pPr>
              <a:lnSpc>
                <a:spcPct val="107000"/>
              </a:lnSpc>
            </a:pPr>
            <a:endParaRPr lang="en-GB" sz="1200">
              <a:latin typeface="Calibri" panose="020F0502020204030204" pitchFamily="34" charset="0"/>
              <a:ea typeface="Arial" panose="020B0604020202020204" pitchFamily="34" charset="0"/>
              <a:cs typeface="Arial" panose="020B0604020202020204" pitchFamily="34" charset="0"/>
            </a:endParaRPr>
          </a:p>
          <a:p>
            <a:pPr marL="171450" indent="-171450">
              <a:lnSpc>
                <a:spcPct val="107000"/>
              </a:lnSpc>
              <a:buFont typeface="Arial" panose="020B0604020202020204" pitchFamily="34" charset="0"/>
              <a:buChar char="•"/>
            </a:pPr>
            <a:r>
              <a:rPr lang="en-GB" sz="1200" b="1">
                <a:effectLst/>
                <a:latin typeface="Calibri" panose="020F0502020204030204" pitchFamily="34" charset="0"/>
                <a:ea typeface="Arial" panose="020B0604020202020204" pitchFamily="34" charset="0"/>
                <a:cs typeface="Arial" panose="020B0604020202020204" pitchFamily="34" charset="0"/>
              </a:rPr>
              <a:t>TV remains the most common platform for accessing news about respondents’ own nation. </a:t>
            </a:r>
            <a:r>
              <a:rPr lang="en-GB" sz="1200">
                <a:effectLst/>
                <a:latin typeface="Calibri" panose="020F0502020204030204" pitchFamily="34" charset="0"/>
                <a:ea typeface="Arial" panose="020B0604020202020204" pitchFamily="34" charset="0"/>
                <a:cs typeface="Arial" panose="020B0604020202020204" pitchFamily="34" charset="0"/>
              </a:rPr>
              <a:t>BBC One is the most used news source in Wales for accessing news about the nation, whereas STV is most used in Scotland and UTV the most used in Northern Ireland. BBC One is the most used news source in England for accessing news about the respondents’ region. </a:t>
            </a:r>
            <a:endParaRPr lang="en-GB" sz="1200">
              <a:latin typeface="Calibri" panose="020F0502020204030204" pitchFamily="34" charset="0"/>
              <a:ea typeface="Arial" panose="020B0604020202020204" pitchFamily="34" charset="0"/>
              <a:cs typeface="Arial" panose="020B0604020202020204" pitchFamily="34" charset="0"/>
            </a:endParaRPr>
          </a:p>
          <a:p>
            <a:pPr>
              <a:lnSpc>
                <a:spcPct val="107000"/>
              </a:lnSpc>
            </a:pPr>
            <a:endParaRPr lang="en-GB" sz="1200" b="1" u="sng">
              <a:latin typeface="Calibri" panose="020F0502020204030204" pitchFamily="34" charset="0"/>
              <a:ea typeface="Arial" panose="020B0604020202020204" pitchFamily="34" charset="0"/>
              <a:cs typeface="Arial" panose="020B0604020202020204" pitchFamily="34" charset="0"/>
            </a:endParaRPr>
          </a:p>
          <a:p>
            <a:pPr>
              <a:lnSpc>
                <a:spcPct val="107000"/>
              </a:lnSpc>
            </a:pPr>
            <a:r>
              <a:rPr lang="en-GB" sz="1200" b="1" u="sng">
                <a:latin typeface="Calibri" panose="020F0502020204030204" pitchFamily="34" charset="0"/>
                <a:ea typeface="Arial" panose="020B0604020202020204" pitchFamily="34" charset="0"/>
                <a:cs typeface="Arial" panose="020B0604020202020204" pitchFamily="34" charset="0"/>
              </a:rPr>
              <a:t>Current Affairs</a:t>
            </a:r>
          </a:p>
          <a:p>
            <a:pPr>
              <a:lnSpc>
                <a:spcPct val="107000"/>
              </a:lnSpc>
            </a:pPr>
            <a:endParaRPr lang="en-GB" sz="1200" b="1">
              <a:latin typeface="Calibri" panose="020F0502020204030204" pitchFamily="34" charset="0"/>
              <a:ea typeface="Arial" panose="020B0604020202020204" pitchFamily="34" charset="0"/>
              <a:cs typeface="Arial" panose="020B0604020202020204" pitchFamily="34" charset="0"/>
            </a:endParaRPr>
          </a:p>
          <a:p>
            <a:pPr marL="171450" indent="-171450">
              <a:lnSpc>
                <a:spcPct val="107000"/>
              </a:lnSpc>
              <a:buFont typeface="Arial" panose="020B0604020202020204" pitchFamily="34" charset="0"/>
              <a:buChar char="•"/>
            </a:pPr>
            <a:r>
              <a:rPr lang="en-GB" sz="1200">
                <a:effectLst/>
                <a:latin typeface="Calibri" panose="020F0502020204030204" pitchFamily="34" charset="0"/>
                <a:ea typeface="Arial" panose="020B0604020202020204" pitchFamily="34" charset="0"/>
                <a:cs typeface="Arial" panose="020B0604020202020204" pitchFamily="34" charset="0"/>
              </a:rPr>
              <a:t>As in 2020, six in ten adults (64%) think it is important for ‘society overall’ that broadcasters provide current affairs programming, more than those who say it is important to them personally (53%). </a:t>
            </a:r>
          </a:p>
          <a:p>
            <a:pPr>
              <a:lnSpc>
                <a:spcPct val="107000"/>
              </a:lnSpc>
            </a:pPr>
            <a:endParaRPr lang="en-GB" sz="1200" b="1">
              <a:latin typeface="Calibri" panose="020F0502020204030204" pitchFamily="34" charset="0"/>
              <a:ea typeface="Arial" panose="020B0604020202020204" pitchFamily="34" charset="0"/>
              <a:cs typeface="Arial" panose="020B0604020202020204" pitchFamily="34" charset="0"/>
            </a:endParaRPr>
          </a:p>
          <a:p>
            <a:pPr lvl="0" fontAlgn="ctr">
              <a:buSzPts val="1000"/>
              <a:tabLst>
                <a:tab pos="457200" algn="l"/>
              </a:tabLst>
            </a:pPr>
            <a:endParaRPr lang="en-GB" sz="1200" b="1">
              <a:latin typeface="Calibri" panose="020F0502020204030204" pitchFamily="34" charset="0"/>
              <a:ea typeface="Arial" panose="020B0604020202020204" pitchFamily="34" charset="0"/>
              <a:cs typeface="Arial" panose="020B0604020202020204" pitchFamily="34" charset="0"/>
            </a:endParaRPr>
          </a:p>
          <a:p>
            <a:pPr>
              <a:lnSpc>
                <a:spcPct val="107000"/>
              </a:lnSpc>
            </a:pPr>
            <a:endParaRPr lang="en-GB" sz="1200" b="1">
              <a:latin typeface="Calibri" panose="020F0502020204030204" pitchFamily="34" charset="0"/>
              <a:ea typeface="Arial" panose="020B0604020202020204" pitchFamily="34" charset="0"/>
              <a:cs typeface="Arial" panose="020B0604020202020204" pitchFamily="34" charset="0"/>
            </a:endParaRPr>
          </a:p>
          <a:p>
            <a:pPr>
              <a:lnSpc>
                <a:spcPct val="107000"/>
              </a:lnSpc>
            </a:pPr>
            <a:endParaRPr lang="en-GB" sz="1200" b="1">
              <a:latin typeface="Calibri" panose="020F0502020204030204" pitchFamily="34" charset="0"/>
              <a:ea typeface="Arial" panose="020B0604020202020204" pitchFamily="34" charset="0"/>
              <a:cs typeface="Arial" panose="020B0604020202020204" pitchFamily="34" charset="0"/>
            </a:endParaRPr>
          </a:p>
          <a:p>
            <a:pPr>
              <a:lnSpc>
                <a:spcPct val="107000"/>
              </a:lnSpc>
            </a:pPr>
            <a:endParaRPr lang="en-GB" sz="1200" b="1">
              <a:latin typeface="Calibri" panose="020F0502020204030204" pitchFamily="34" charset="0"/>
              <a:ea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EFA9C285-FBD1-4BDA-BBC4-2415E723DA45}"/>
              </a:ext>
            </a:extLst>
          </p:cNvPr>
          <p:cNvSpPr txBox="1">
            <a:spLocks/>
          </p:cNvSpPr>
          <p:nvPr/>
        </p:nvSpPr>
        <p:spPr>
          <a:xfrm>
            <a:off x="246979" y="365536"/>
            <a:ext cx="8248650" cy="307777"/>
          </a:xfrm>
          <a:prstGeom prst="rect">
            <a:avLst/>
          </a:prstGeom>
        </p:spPr>
        <p:txBody>
          <a:bodyPr/>
          <a:lstStyle>
            <a:lvl1pPr algn="ctr" defTabSz="457200" rtl="0" eaLnBrk="1" latinLnBrk="0" hangingPunct="1">
              <a:spcBef>
                <a:spcPct val="0"/>
              </a:spcBef>
              <a:buNone/>
              <a:defRPr sz="4400" kern="1200">
                <a:solidFill>
                  <a:schemeClr val="bg1"/>
                </a:solidFill>
                <a:latin typeface="+mj-lt"/>
                <a:ea typeface="+mj-ea"/>
                <a:cs typeface="+mj-cs"/>
              </a:defRPr>
            </a:lvl1pPr>
          </a:lstStyle>
          <a:p>
            <a:pPr algn="l"/>
            <a:r>
              <a:rPr lang="en-GB" sz="2400" b="1">
                <a:solidFill>
                  <a:schemeClr val="tx1"/>
                </a:solidFill>
                <a:latin typeface="+mn-lt"/>
                <a:cs typeface="Arial" panose="020B0604020202020204" pitchFamily="34" charset="0"/>
              </a:rPr>
              <a:t>Overall summary </a:t>
            </a:r>
            <a:r>
              <a:rPr lang="en-GB" sz="2400" b="1">
                <a:solidFill>
                  <a:schemeClr val="tx1"/>
                </a:solidFill>
                <a:cs typeface="Arial" panose="020B0604020202020204" pitchFamily="34" charset="0"/>
              </a:rPr>
              <a:t>– Adults (3)</a:t>
            </a:r>
            <a:endParaRPr lang="en-GB" sz="24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4063518763"/>
      </p:ext>
    </p:extLst>
  </p:cSld>
  <p:clrMapOvr>
    <a:masterClrMapping/>
  </p:clrMapOvr>
  <p:transition/>
</p:sld>
</file>

<file path=ppt/theme/theme1.xml><?xml version="1.0" encoding="utf-8"?>
<a:theme xmlns:a="http://schemas.openxmlformats.org/drawingml/2006/main" name="Ofcom Corporate PPT">
  <a:themeElements>
    <a:clrScheme name="Ofcom 2017">
      <a:dk1>
        <a:srgbClr val="38393A"/>
      </a:dk1>
      <a:lt1>
        <a:sysClr val="window" lastClr="FFFFFF"/>
      </a:lt1>
      <a:dk2>
        <a:srgbClr val="532A59"/>
      </a:dk2>
      <a:lt2>
        <a:srgbClr val="81275E"/>
      </a:lt2>
      <a:accent1>
        <a:srgbClr val="B6CA4F"/>
      </a:accent1>
      <a:accent2>
        <a:srgbClr val="AE153B"/>
      </a:accent2>
      <a:accent3>
        <a:srgbClr val="C51360"/>
      </a:accent3>
      <a:accent4>
        <a:srgbClr val="0F9EB1"/>
      </a:accent4>
      <a:accent5>
        <a:srgbClr val="E8B738"/>
      </a:accent5>
      <a:accent6>
        <a:srgbClr val="E27B29"/>
      </a:accent6>
      <a:hlink>
        <a:srgbClr val="25498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2"/>
          </a:solid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emplate for Quant Chart Decks - 2017  -  Read-Only" id="{367F6288-28BA-4D3E-BBDA-E506211A49BD}" vid="{82308807-BB76-4C95-8739-E55AEB8F74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16106</Words>
  <Application>Microsoft Office PowerPoint</Application>
  <PresentationFormat>On-screen Show (4:3)</PresentationFormat>
  <Paragraphs>2288</Paragraphs>
  <Slides>84</Slides>
  <Notes>79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84</vt:i4>
      </vt:variant>
    </vt:vector>
  </HeadingPairs>
  <TitlesOfParts>
    <vt:vector size="89" baseType="lpstr">
      <vt:lpstr>Arial</vt:lpstr>
      <vt:lpstr>Calibri</vt:lpstr>
      <vt:lpstr>Symbol</vt:lpstr>
      <vt:lpstr>Tw Cen MT</vt:lpstr>
      <vt:lpstr>Ofcom Corporate PPT</vt:lpstr>
      <vt:lpstr>News Consumption in the UK: 2022</vt:lpstr>
      <vt:lpstr>Contents</vt:lpstr>
      <vt:lpstr>Introduction</vt:lpstr>
      <vt:lpstr>Methodology and sample</vt:lpstr>
      <vt:lpstr>Overall summary of findings</vt:lpstr>
      <vt:lpstr>Headlines</vt:lpstr>
      <vt:lpstr>Overall summary – Adults (1)</vt:lpstr>
      <vt:lpstr>PowerPoint Presentation</vt:lpstr>
      <vt:lpstr>PowerPoint Presentation</vt:lpstr>
      <vt:lpstr>PowerPoint Presentation</vt:lpstr>
      <vt:lpstr>Platforms used for news nowadays</vt:lpstr>
      <vt:lpstr>Use of main platforms for news nowadays All adults 16+</vt:lpstr>
      <vt:lpstr>Use of main platforms for news nowadays All adults 16+</vt:lpstr>
      <vt:lpstr>Crossover use of four main platforms for news nowadays 2022* All adults 16+</vt:lpstr>
      <vt:lpstr>All platforms used for news nowadays 2022* All adults 16+  </vt:lpstr>
      <vt:lpstr>Use of main platforms for news nowadays 2022* – by age All adults 16+  </vt:lpstr>
      <vt:lpstr>Cross-platform news</vt:lpstr>
      <vt:lpstr>Top 20 news sources – trend data % of all adults 16+ using each source for news nowadays</vt:lpstr>
      <vt:lpstr>Top 10 news sources used by age % of all adults using each source for news nowadays</vt:lpstr>
      <vt:lpstr>Average number of individual news sources used nowadays by platform  All adults 16+/All using each platform for news</vt:lpstr>
      <vt:lpstr>Number of individual sources used 2022* - by platform  All adults 16+/All using each platform for news</vt:lpstr>
      <vt:lpstr>Cross-platform retail providers used for news nowadays 2022* All adults 16+ using TV/Newspapers/Radio/Internet/Magazines for news  </vt:lpstr>
      <vt:lpstr>Single most important news source All adults 16+ using TV/Newspapers/Radio/Internet/Magazine for news  </vt:lpstr>
      <vt:lpstr>Attributes of news platforms – 2022* % of ratings from regular users who rated source highly (7-10)  </vt:lpstr>
      <vt:lpstr>News consumption via television </vt:lpstr>
      <vt:lpstr>Proportion of national/international news viewing hours by channel group – 2017-21</vt:lpstr>
      <vt:lpstr>Average weekly reach of national/international news by channel - 2010 to 2021 All adults 16+  </vt:lpstr>
      <vt:lpstr>Top 20 news sources – Online Sample Only trend comparison*  % of all adults 16+ (online sample only) using each source for news nowadays</vt:lpstr>
      <vt:lpstr>TV channels used for news nowadays All using TV for news  </vt:lpstr>
      <vt:lpstr>Attributes of TV sources (1) – 2022* % of regular users rating each source highly (7-10)  </vt:lpstr>
      <vt:lpstr>Attributes of TV sources (2) – 2022* % of regular users rating each source highly (7-10)  </vt:lpstr>
      <vt:lpstr>News consumption via radio </vt:lpstr>
      <vt:lpstr>Radio stations used for news nowadays All using radio for news  </vt:lpstr>
      <vt:lpstr>Attributes of Radio sources – 2022* % of regular users rating each source highly (7-10)  </vt:lpstr>
      <vt:lpstr>News consumption via newspapers </vt:lpstr>
      <vt:lpstr>Daily newspapers used for news nowadays (print only) All using printed newspapers for news  </vt:lpstr>
      <vt:lpstr>Sunday newspapers used for news nowadays (print only)  All using printed newspapers for news  </vt:lpstr>
      <vt:lpstr>Print vs. digital newspaper readership 2022* All using newspapers (print + website/app) for news </vt:lpstr>
      <vt:lpstr>Crossover use of print and digital newspapers All adults 16+ </vt:lpstr>
      <vt:lpstr>Attributes of Print Newspaper sources – 2022* % of regular users rating each source highly (7-10)  </vt:lpstr>
      <vt:lpstr>News consumption via social media </vt:lpstr>
      <vt:lpstr>Top 21 news sources All adults 16+ </vt:lpstr>
      <vt:lpstr>Social media used for news nowadays All using social media for news  </vt:lpstr>
      <vt:lpstr>Use of social media versus news organisations’ websites/apps All using social media for news  </vt:lpstr>
      <vt:lpstr>How news is accessed via social media 2022* All using each type of social media for news  </vt:lpstr>
      <vt:lpstr>Proportion of news on social media accessed from each type of source All using each type of social media for news  </vt:lpstr>
      <vt:lpstr>Proportion of news on TikTok accessed from each type of source All using TikTok for news  </vt:lpstr>
      <vt:lpstr>News organisations followed on social media 2022* All accessing news organisations via each type of social media  </vt:lpstr>
      <vt:lpstr>Attributes of Social Media – 2022* % of regular users rating each source highly (7-10)  </vt:lpstr>
      <vt:lpstr>News consumption via websites or apps*</vt:lpstr>
      <vt:lpstr>Types of websites/apps used for news nowadays All adults 16+ </vt:lpstr>
      <vt:lpstr>Websites/apps used for news nowadays All using other websites/apps for news** </vt:lpstr>
      <vt:lpstr>Attributes of Other Websites/Apps – 2022* % of regular users rating each source highly (7-10)  </vt:lpstr>
      <vt:lpstr>Podcast platforms used for news nowadays All using podcasts for news  </vt:lpstr>
      <vt:lpstr>Attributes of Podcast sources – 2022 Online Sample Only* % of regular users rating each source highly (7-10)  </vt:lpstr>
      <vt:lpstr>News consumption via magazines </vt:lpstr>
      <vt:lpstr>Magazines used for news nowadays All using magazines for news  </vt:lpstr>
      <vt:lpstr>Local news</vt:lpstr>
      <vt:lpstr>Platforms used to access local news  All adults 16+ who follow news</vt:lpstr>
      <vt:lpstr>News consumption in the nations</vt:lpstr>
      <vt:lpstr>Platforms used for news in general nowadays 2022* – by Nation All adults 16+ in each Nation</vt:lpstr>
      <vt:lpstr>Top sources for news in general nowadays 2022* – by Nation All adults 16+ in each Nation</vt:lpstr>
      <vt:lpstr>Top 20 sources for news in general - England % of adults 16+ in England using each source for news nowadays</vt:lpstr>
      <vt:lpstr>Top 20 sources for news in general – Scotland % of adults 16+ in Scotland using each source for news nowadays</vt:lpstr>
      <vt:lpstr>Top 20 sources for news in general - Wales % of adults 16+ in Wales using each source for news nowadays</vt:lpstr>
      <vt:lpstr>Top 20 sources for news in general – Northern Ireland % of adults 16+ in NI using each source for news nowadays</vt:lpstr>
      <vt:lpstr>Single most important source for news in general 2022* – by Nation All adults 16+ in each Nation using TV/Newspapers/Radio/Internet/Magazines for news  </vt:lpstr>
      <vt:lpstr>Level of interest in news about own nation/region 2022* – by Nation All adults 16+ who follow news</vt:lpstr>
      <vt:lpstr>Platforms used to access news about own region in England 2022* All adults 16+ who follow news</vt:lpstr>
      <vt:lpstr>Platforms used to access news about own nation 2022* – by Nation All adults 16+ who follow news</vt:lpstr>
      <vt:lpstr>Sources used to access news about own nation/region 2022* All adults 16+ using TV/Newspapers/Radio/Internet/Magazine for news  </vt:lpstr>
      <vt:lpstr>Current affairs</vt:lpstr>
      <vt:lpstr>Attitudes to current affairs programmes  All adults 16+</vt:lpstr>
      <vt:lpstr>How teens aged 12-15 consume news</vt:lpstr>
      <vt:lpstr>Overall interest in following the news All teens aged 12-15</vt:lpstr>
      <vt:lpstr>All platforms used for news nowadays  All teens aged 12-15 </vt:lpstr>
      <vt:lpstr>Top 20 news sources All teens aged 12-15</vt:lpstr>
      <vt:lpstr>Attributes of news platforms - 2022  Ratings from  aged 12-15 using each platform for news   </vt:lpstr>
      <vt:lpstr>Attributes of news sources – 2022 All  aged 12-15 using each source for news </vt:lpstr>
      <vt:lpstr>Perceived accuracy of news stories from each platform All  aged 12-15 who use each platform for news</vt:lpstr>
      <vt:lpstr>Appendix – Industry currencies and methodology</vt:lpstr>
      <vt:lpstr>Industry currencies used in the report</vt:lpstr>
      <vt:lpstr>News Consumption Survey – Adult methodology </vt:lpstr>
      <vt:lpstr>News Consumption Survey – Adult &amp; Teen methodology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2022-07-20T10:56:06Z</dcterms:created>
  <dcterms:modified xsi:type="dcterms:W3CDTF">2022-07-20T10:59:38Z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a50d26f-5c2c-4137-8396-1b24eb24286c_Enabled">
    <vt:lpwstr>true</vt:lpwstr>
  </property>
  <property fmtid="{D5CDD505-2E9C-101B-9397-08002B2CF9AE}" pid="3" name="MSIP_Label_5a50d26f-5c2c-4137-8396-1b24eb24286c_SetDate">
    <vt:lpwstr>2022-07-20T10:56:37Z</vt:lpwstr>
  </property>
  <property fmtid="{D5CDD505-2E9C-101B-9397-08002B2CF9AE}" pid="4" name="MSIP_Label_5a50d26f-5c2c-4137-8396-1b24eb24286c_Method">
    <vt:lpwstr>Privileged</vt:lpwstr>
  </property>
  <property fmtid="{D5CDD505-2E9C-101B-9397-08002B2CF9AE}" pid="5" name="MSIP_Label_5a50d26f-5c2c-4137-8396-1b24eb24286c_Name">
    <vt:lpwstr>5a50d26f-5c2c-4137-8396-1b24eb24286c</vt:lpwstr>
  </property>
  <property fmtid="{D5CDD505-2E9C-101B-9397-08002B2CF9AE}" pid="6" name="MSIP_Label_5a50d26f-5c2c-4137-8396-1b24eb24286c_SiteId">
    <vt:lpwstr>0af648de-310c-4068-8ae4-f9418bae24cc</vt:lpwstr>
  </property>
  <property fmtid="{D5CDD505-2E9C-101B-9397-08002B2CF9AE}" pid="7" name="MSIP_Label_5a50d26f-5c2c-4137-8396-1b24eb24286c_ActionId">
    <vt:lpwstr>e2cd3b48-9e6d-4b73-b1de-e0aea7e31647</vt:lpwstr>
  </property>
  <property fmtid="{D5CDD505-2E9C-101B-9397-08002B2CF9AE}" pid="8" name="MSIP_Label_5a50d26f-5c2c-4137-8396-1b24eb24286c_ContentBits">
    <vt:lpwstr>0</vt:lpwstr>
  </property>
</Properties>
</file>