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4" r:id="rId4"/>
    <p:sldId id="258" r:id="rId5"/>
    <p:sldId id="259" r:id="rId6"/>
    <p:sldId id="265" r:id="rId7"/>
    <p:sldId id="262" r:id="rId8"/>
    <p:sldId id="266" r:id="rId9"/>
    <p:sldId id="263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9F7D2-E978-496B-9BEB-75D4D248BC3E}" type="datetimeFigureOut">
              <a:rPr lang="en-GB" smtClean="0"/>
              <a:pPr/>
              <a:t>22/03/2016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FED68-86E1-4D46-9165-AE70B566D8C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EAFF9-0882-4496-9289-0F37C13E2A0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98463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9643-3BEE-45CA-8CBC-256FDAF2FFC0}" type="datetimeFigureOut">
              <a:rPr lang="en-GB" smtClean="0"/>
              <a:pPr/>
              <a:t>22/03/2016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1D9A-2C66-4700-8A4C-9668AEEFC0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9643-3BEE-45CA-8CBC-256FDAF2FFC0}" type="datetimeFigureOut">
              <a:rPr lang="en-GB" smtClean="0"/>
              <a:pPr/>
              <a:t>22/03/2016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1D9A-2C66-4700-8A4C-9668AEEFC0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9643-3BEE-45CA-8CBC-256FDAF2FFC0}" type="datetimeFigureOut">
              <a:rPr lang="en-GB" smtClean="0"/>
              <a:pPr/>
              <a:t>22/03/2016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1D9A-2C66-4700-8A4C-9668AEEFC0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9643-3BEE-45CA-8CBC-256FDAF2FFC0}" type="datetimeFigureOut">
              <a:rPr lang="en-GB" smtClean="0"/>
              <a:pPr/>
              <a:t>22/03/2016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1D9A-2C66-4700-8A4C-9668AEEFC0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9643-3BEE-45CA-8CBC-256FDAF2FFC0}" type="datetimeFigureOut">
              <a:rPr lang="en-GB" smtClean="0"/>
              <a:pPr/>
              <a:t>22/03/2016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1D9A-2C66-4700-8A4C-9668AEEFC0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9643-3BEE-45CA-8CBC-256FDAF2FFC0}" type="datetimeFigureOut">
              <a:rPr lang="en-GB" smtClean="0"/>
              <a:pPr/>
              <a:t>22/03/2016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1D9A-2C66-4700-8A4C-9668AEEFC0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9643-3BEE-45CA-8CBC-256FDAF2FFC0}" type="datetimeFigureOut">
              <a:rPr lang="en-GB" smtClean="0"/>
              <a:pPr/>
              <a:t>22/03/2016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1D9A-2C66-4700-8A4C-9668AEEFC0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9643-3BEE-45CA-8CBC-256FDAF2FFC0}" type="datetimeFigureOut">
              <a:rPr lang="en-GB" smtClean="0"/>
              <a:pPr/>
              <a:t>22/03/2016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1D9A-2C66-4700-8A4C-9668AEEFC0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9643-3BEE-45CA-8CBC-256FDAF2FFC0}" type="datetimeFigureOut">
              <a:rPr lang="en-GB" smtClean="0"/>
              <a:pPr/>
              <a:t>22/03/2016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1D9A-2C66-4700-8A4C-9668AEEFC0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9643-3BEE-45CA-8CBC-256FDAF2FFC0}" type="datetimeFigureOut">
              <a:rPr lang="en-GB" smtClean="0"/>
              <a:pPr/>
              <a:t>22/03/2016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1D9A-2C66-4700-8A4C-9668AEEFC0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9643-3BEE-45CA-8CBC-256FDAF2FFC0}" type="datetimeFigureOut">
              <a:rPr lang="en-GB" smtClean="0"/>
              <a:pPr/>
              <a:t>22/03/2016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1D9A-2C66-4700-8A4C-9668AEEFC0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D9643-3BEE-45CA-8CBC-256FDAF2FFC0}" type="datetimeFigureOut">
              <a:rPr lang="en-GB" smtClean="0"/>
              <a:pPr/>
              <a:t>22/03/2016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11D9A-2C66-4700-8A4C-9668AEEFC04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talcraigroyston.co.uk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totalcraigroyston.co.uk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03648" y="1916832"/>
            <a:ext cx="633670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Total Craigroyston </a:t>
            </a:r>
          </a:p>
          <a:p>
            <a:pPr algn="ctr"/>
            <a:endParaRPr lang="en-GB" sz="2800" dirty="0" smtClean="0"/>
          </a:p>
          <a:p>
            <a:pPr algn="ctr"/>
            <a:r>
              <a:rPr lang="en-GB" sz="2800" dirty="0" smtClean="0"/>
              <a:t>Checking Out</a:t>
            </a:r>
          </a:p>
          <a:p>
            <a:pPr algn="ctr"/>
            <a:endParaRPr lang="en-GB" sz="2800" dirty="0" smtClean="0"/>
          </a:p>
          <a:p>
            <a:pPr algn="ctr"/>
            <a:r>
              <a:rPr lang="en-GB" sz="2400" dirty="0" smtClean="0"/>
              <a:t>23</a:t>
            </a:r>
            <a:r>
              <a:rPr lang="en-GB" sz="2400" baseline="30000" dirty="0" smtClean="0"/>
              <a:t>rd</a:t>
            </a:r>
            <a:r>
              <a:rPr lang="en-GB" sz="2400" dirty="0" smtClean="0"/>
              <a:t> March  2016</a:t>
            </a:r>
          </a:p>
          <a:p>
            <a:pPr algn="ctr"/>
            <a:endParaRPr lang="en-GB" sz="2400" dirty="0" smtClean="0"/>
          </a:p>
          <a:p>
            <a:pPr algn="ctr"/>
            <a:endParaRPr lang="en-GB" sz="2400" dirty="0" smtClean="0"/>
          </a:p>
          <a:p>
            <a:pPr algn="ctr"/>
            <a:r>
              <a:rPr lang="en-GB" sz="2400" dirty="0" smtClean="0"/>
              <a:t>Christine Mackay, Manager Total Craigroyston</a:t>
            </a:r>
          </a:p>
        </p:txBody>
      </p:sp>
      <p:pic>
        <p:nvPicPr>
          <p:cNvPr id="7" name="Picture 2" descr="C:\Users\Amos\Documents\Tim\Total Craigroyston\TC logo with stra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831" y="548680"/>
            <a:ext cx="3771129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Some lessons</a:t>
            </a:r>
            <a:endParaRPr lang="en-GB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 individuals and teams</a:t>
            </a:r>
          </a:p>
          <a:p>
            <a:pPr>
              <a:buNone/>
            </a:pPr>
            <a:endParaRPr lang="en-GB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sz="2000" dirty="0" smtClean="0"/>
              <a:t>Invest time to stick with an issue </a:t>
            </a:r>
          </a:p>
          <a:p>
            <a:r>
              <a:rPr lang="en-GB" sz="2000" dirty="0" smtClean="0"/>
              <a:t>Reduce fragmentation</a:t>
            </a:r>
          </a:p>
          <a:p>
            <a:r>
              <a:rPr lang="en-GB" sz="2000" dirty="0" smtClean="0"/>
              <a:t>Recognise that people generally know what they need</a:t>
            </a:r>
          </a:p>
          <a:p>
            <a:r>
              <a:rPr lang="en-GB" sz="2000" dirty="0" smtClean="0"/>
              <a:t>Listen, Listen, Listen</a:t>
            </a:r>
          </a:p>
          <a:p>
            <a:r>
              <a:rPr lang="en-GB" sz="2000" dirty="0" smtClean="0"/>
              <a:t> Trust professional regard and parity of esteem are key to building good professional relationships.</a:t>
            </a:r>
          </a:p>
          <a:p>
            <a:r>
              <a:rPr lang="en-GB" sz="2000" dirty="0" smtClean="0"/>
              <a:t>Find as many ways to involve local residents as possible</a:t>
            </a:r>
            <a:endParaRPr lang="en-GB" sz="2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 the Council and partners</a:t>
            </a:r>
          </a:p>
          <a:p>
            <a:endParaRPr lang="en-GB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sz="2000" dirty="0" smtClean="0"/>
              <a:t>Complex problems require complex solutions that may not be the same in each area.</a:t>
            </a:r>
          </a:p>
          <a:p>
            <a:r>
              <a:rPr lang="en-GB" sz="2000" dirty="0" smtClean="0"/>
              <a:t>Push decision making to the lowest level possible .</a:t>
            </a:r>
          </a:p>
          <a:p>
            <a:r>
              <a:rPr lang="en-GB" sz="2000" dirty="0" smtClean="0"/>
              <a:t>Get the right people in the right jobs in the right places</a:t>
            </a:r>
          </a:p>
          <a:p>
            <a:r>
              <a:rPr lang="en-GB" sz="2000" dirty="0" smtClean="0"/>
              <a:t>Stop re-inventing the wheel – there is plenty good practice that can be built  on – generally we know what needs to be  done</a:t>
            </a:r>
            <a:endParaRPr lang="en-GB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Future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1640" y="1700808"/>
            <a:ext cx="662473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 smtClean="0"/>
              <a:t>Moving ahead to locality working</a:t>
            </a:r>
          </a:p>
          <a:p>
            <a:pPr algn="ctr">
              <a:defRPr/>
            </a:pPr>
            <a:endParaRPr lang="en-GB" dirty="0" smtClean="0"/>
          </a:p>
          <a:p>
            <a:pPr algn="ctr">
              <a:defRPr/>
            </a:pPr>
            <a:endParaRPr lang="en-GB" dirty="0" smtClean="0"/>
          </a:p>
          <a:p>
            <a:pPr algn="ctr">
              <a:defRPr/>
            </a:pPr>
            <a:endParaRPr lang="en-GB" dirty="0" smtClean="0"/>
          </a:p>
          <a:p>
            <a:pPr algn="ctr">
              <a:defRPr/>
            </a:pPr>
            <a:r>
              <a:rPr lang="en-GB" dirty="0" smtClean="0"/>
              <a:t>Building social capital – the networks and linkages that exist between people and groups </a:t>
            </a:r>
            <a:r>
              <a:rPr lang="en-GB" smtClean="0"/>
              <a:t>is what enables </a:t>
            </a:r>
            <a:r>
              <a:rPr lang="en-GB" dirty="0" smtClean="0"/>
              <a:t>groups of people to take action on issues that </a:t>
            </a:r>
            <a:r>
              <a:rPr lang="en-GB" smtClean="0"/>
              <a:t>affect them.</a:t>
            </a:r>
            <a:endParaRPr lang="en-GB" dirty="0" smtClean="0"/>
          </a:p>
          <a:p>
            <a:pPr algn="ctr">
              <a:defRPr/>
            </a:pPr>
            <a:endParaRPr lang="en-GB" dirty="0" smtClean="0"/>
          </a:p>
          <a:p>
            <a:pPr algn="ctr">
              <a:defRPr/>
            </a:pPr>
            <a:endParaRPr lang="en-GB" dirty="0" smtClean="0"/>
          </a:p>
          <a:p>
            <a:pPr algn="ctr">
              <a:defRPr/>
            </a:pPr>
            <a:endParaRPr lang="en-GB" dirty="0" smtClean="0"/>
          </a:p>
          <a:p>
            <a:pPr algn="ctr">
              <a:defRPr/>
            </a:pPr>
            <a:r>
              <a:rPr lang="en-GB" i="1" dirty="0" smtClean="0"/>
              <a:t>‘Never doubt that a small group of thoughtful, committed citizens can change the world. Indeed, it is the only thing that ever has’.</a:t>
            </a:r>
            <a:endParaRPr lang="en-GB" altLang="en-US" i="1" dirty="0" smtClean="0"/>
          </a:p>
          <a:p>
            <a:pPr algn="ctr">
              <a:defRPr/>
            </a:pPr>
            <a:endParaRPr lang="en-GB" altLang="en-US" sz="900" dirty="0" smtClean="0"/>
          </a:p>
          <a:p>
            <a:pPr algn="ctr">
              <a:defRPr/>
            </a:pPr>
            <a:endParaRPr lang="en-GB" altLang="en-US" sz="900" dirty="0" smtClean="0"/>
          </a:p>
          <a:p>
            <a:pPr algn="ctr">
              <a:defRPr/>
            </a:pPr>
            <a:r>
              <a:rPr lang="en-GB" altLang="en-US" dirty="0" smtClean="0"/>
              <a:t>                                       Margaret Mead </a:t>
            </a:r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Why a ‘place based’ this approach?</a:t>
            </a:r>
            <a:endParaRPr lang="en-GB" sz="2400" b="1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37006" y="692696"/>
            <a:ext cx="8640960" cy="2088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4625" marR="0" lvl="0" indent="-174625" algn="l" defTabSz="914400" rtl="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Outcomes for children and families have compared unfavourably with the rest of the city despite considerable investment.</a:t>
            </a:r>
          </a:p>
          <a:p>
            <a:pPr marL="174625" marR="0" lvl="0" indent="-174625" algn="l" defTabSz="914400" rtl="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Outcomes for children looked after by the public authorities compare poorly with other children.</a:t>
            </a:r>
          </a:p>
          <a:p>
            <a:pPr marL="174625" marR="0" lvl="0" indent="-174625" algn="l" defTabSz="914400" rtl="0" eaLnBrk="1" fontAlgn="auto" latinLnBrk="0" hangingPunct="1">
              <a:lnSpc>
                <a:spcPct val="100000"/>
              </a:lnSpc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Desire to focus more clearly on designing services with the local community and front line staff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 descr="C:\Users\Amos\Documents\Tim\Total Craigroyston\TC logo with stra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165304"/>
            <a:ext cx="181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835696" y="3212976"/>
            <a:ext cx="54726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Segoe Print" panose="02000600000000000000" pitchFamily="2" charset="0"/>
              </a:rPr>
              <a:t>“Edinburgh’s children and young people enjoy their childhood and fulfil their potential</a:t>
            </a:r>
            <a:r>
              <a:rPr lang="en-GB" dirty="0" smtClean="0">
                <a:latin typeface="Segoe Print" panose="02000600000000000000" pitchFamily="2" charset="0"/>
              </a:rPr>
              <a:t>”</a:t>
            </a:r>
          </a:p>
          <a:p>
            <a:pPr algn="ctr"/>
            <a:r>
              <a:rPr lang="en-GB" dirty="0" smtClean="0">
                <a:latin typeface="Segoe Print" panose="02000600000000000000" pitchFamily="2" charset="0"/>
              </a:rPr>
              <a:t>– Edinburgh Partnership</a:t>
            </a: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59632" y="4919008"/>
            <a:ext cx="66247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Segoe Print" panose="02000600000000000000" pitchFamily="2" charset="0"/>
              </a:rPr>
              <a:t>“Recognising </a:t>
            </a:r>
            <a:r>
              <a:rPr lang="en-GB" dirty="0">
                <a:latin typeface="Segoe Print" panose="02000600000000000000" pitchFamily="2" charset="0"/>
              </a:rPr>
              <a:t>that effective services must be designed with and for people and communities </a:t>
            </a:r>
            <a:r>
              <a:rPr lang="en-GB" dirty="0" smtClean="0">
                <a:latin typeface="Segoe Print" panose="02000600000000000000" pitchFamily="2" charset="0"/>
              </a:rPr>
              <a:t>- </a:t>
            </a:r>
            <a:r>
              <a:rPr lang="en-GB" dirty="0">
                <a:latin typeface="Segoe Print" panose="02000600000000000000" pitchFamily="2" charset="0"/>
              </a:rPr>
              <a:t>not delivered ‘top down’ for administrative </a:t>
            </a:r>
            <a:r>
              <a:rPr lang="en-GB" dirty="0" smtClean="0">
                <a:latin typeface="Segoe Print" panose="02000600000000000000" pitchFamily="2" charset="0"/>
              </a:rPr>
              <a:t>convenience”</a:t>
            </a:r>
          </a:p>
          <a:p>
            <a:pPr algn="ctr"/>
            <a:r>
              <a:rPr lang="en-GB" dirty="0" smtClean="0">
                <a:latin typeface="Segoe Print" panose="02000600000000000000" pitchFamily="2" charset="0"/>
              </a:rPr>
              <a:t>– Christie Commission</a:t>
            </a:r>
            <a:endParaRPr lang="en-GB" dirty="0">
              <a:latin typeface="Segoe Print" panose="020006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mos\Documents\Tim\Total Craigroyston\TC logo with stra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165304"/>
            <a:ext cx="181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Public Services (Christie)</a:t>
            </a:r>
            <a:endParaRPr lang="en-GB" sz="2400" b="1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598003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Built around and with people and communities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2598003"/>
            <a:ext cx="4320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Work together effectively to achieve outcomes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008" y="4077072"/>
            <a:ext cx="3491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Prioritise prevention, reducing inequalities and promoting equality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52120" y="4149080"/>
            <a:ext cx="3275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Improve performance and reduce costs</a:t>
            </a: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urved Right Arrow 10"/>
          <p:cNvSpPr/>
          <p:nvPr/>
        </p:nvSpPr>
        <p:spPr>
          <a:xfrm>
            <a:off x="1560116" y="908720"/>
            <a:ext cx="779636" cy="129614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Curved Right Arrow 11"/>
          <p:cNvSpPr/>
          <p:nvPr/>
        </p:nvSpPr>
        <p:spPr>
          <a:xfrm flipH="1" flipV="1">
            <a:off x="2496220" y="836712"/>
            <a:ext cx="779636" cy="129614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Right Arrow Callout 12"/>
          <p:cNvSpPr/>
          <p:nvPr/>
        </p:nvSpPr>
        <p:spPr>
          <a:xfrm>
            <a:off x="5652120" y="764704"/>
            <a:ext cx="2592288" cy="151216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868144" y="908720"/>
            <a:ext cx="432048" cy="4874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660232" y="908720"/>
            <a:ext cx="432048" cy="48743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868144" y="1645417"/>
            <a:ext cx="432048" cy="48743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6660232" y="1645417"/>
            <a:ext cx="432048" cy="48743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4077072"/>
            <a:ext cx="1814512" cy="15287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1100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508104" y="620688"/>
            <a:ext cx="1296144" cy="1296144"/>
          </a:xfrm>
          <a:prstGeom prst="ellipse">
            <a:avLst/>
          </a:prstGeom>
          <a:solidFill>
            <a:srgbClr val="662E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 place to Belong</a:t>
            </a:r>
            <a:endParaRPr lang="en-GB" b="1" dirty="0"/>
          </a:p>
        </p:txBody>
      </p:sp>
      <p:sp>
        <p:nvSpPr>
          <p:cNvPr id="5" name="Oval 4"/>
          <p:cNvSpPr/>
          <p:nvPr/>
        </p:nvSpPr>
        <p:spPr>
          <a:xfrm>
            <a:off x="7020272" y="1268760"/>
            <a:ext cx="1296144" cy="1296144"/>
          </a:xfrm>
          <a:prstGeom prst="ellipse">
            <a:avLst/>
          </a:prstGeom>
          <a:solidFill>
            <a:srgbClr val="662E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 Place to Thrive</a:t>
            </a:r>
            <a:endParaRPr lang="en-GB" b="1" dirty="0"/>
          </a:p>
        </p:txBody>
      </p:sp>
      <p:sp>
        <p:nvSpPr>
          <p:cNvPr id="6" name="Oval 5"/>
          <p:cNvSpPr/>
          <p:nvPr/>
        </p:nvSpPr>
        <p:spPr>
          <a:xfrm>
            <a:off x="7452320" y="2924944"/>
            <a:ext cx="1296144" cy="1296144"/>
          </a:xfrm>
          <a:prstGeom prst="ellipse">
            <a:avLst/>
          </a:prstGeom>
          <a:solidFill>
            <a:srgbClr val="662E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 Place that you Know</a:t>
            </a:r>
            <a:endParaRPr lang="en-GB" b="1" dirty="0"/>
          </a:p>
        </p:txBody>
      </p:sp>
      <p:sp>
        <p:nvSpPr>
          <p:cNvPr id="7" name="Oval 6"/>
          <p:cNvSpPr/>
          <p:nvPr/>
        </p:nvSpPr>
        <p:spPr>
          <a:xfrm>
            <a:off x="6372200" y="4221088"/>
            <a:ext cx="1296144" cy="1296144"/>
          </a:xfrm>
          <a:prstGeom prst="ellipse">
            <a:avLst/>
          </a:prstGeom>
          <a:solidFill>
            <a:srgbClr val="662E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/>
              <a:t>A Place to Bring up a Family</a:t>
            </a:r>
            <a:endParaRPr lang="en-GB" sz="1600" b="1" dirty="0"/>
          </a:p>
        </p:txBody>
      </p:sp>
      <p:sp>
        <p:nvSpPr>
          <p:cNvPr id="8" name="Oval 7"/>
          <p:cNvSpPr/>
          <p:nvPr/>
        </p:nvSpPr>
        <p:spPr>
          <a:xfrm>
            <a:off x="4704865" y="4293096"/>
            <a:ext cx="1296144" cy="1296144"/>
          </a:xfrm>
          <a:prstGeom prst="ellipse">
            <a:avLst/>
          </a:prstGeom>
          <a:solidFill>
            <a:srgbClr val="662E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 Safe Place</a:t>
            </a:r>
            <a:endParaRPr lang="en-GB" b="1" dirty="0"/>
          </a:p>
        </p:txBody>
      </p:sp>
      <p:sp>
        <p:nvSpPr>
          <p:cNvPr id="9" name="Oval 8"/>
          <p:cNvSpPr/>
          <p:nvPr/>
        </p:nvSpPr>
        <p:spPr>
          <a:xfrm>
            <a:off x="3635896" y="2924944"/>
            <a:ext cx="1296144" cy="1296144"/>
          </a:xfrm>
          <a:prstGeom prst="ellipse">
            <a:avLst/>
          </a:prstGeom>
          <a:solidFill>
            <a:srgbClr val="662E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 Place to Learn</a:t>
            </a:r>
            <a:endParaRPr lang="en-GB" b="1" dirty="0"/>
          </a:p>
        </p:txBody>
      </p:sp>
      <p:sp>
        <p:nvSpPr>
          <p:cNvPr id="10" name="Oval 9"/>
          <p:cNvSpPr/>
          <p:nvPr/>
        </p:nvSpPr>
        <p:spPr>
          <a:xfrm>
            <a:off x="3995936" y="1268760"/>
            <a:ext cx="1296144" cy="1296144"/>
          </a:xfrm>
          <a:prstGeom prst="ellipse">
            <a:avLst/>
          </a:prstGeom>
          <a:solidFill>
            <a:srgbClr val="662E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 Place to Live</a:t>
            </a:r>
            <a:endParaRPr lang="en-GB" b="1" dirty="0"/>
          </a:p>
        </p:txBody>
      </p:sp>
      <p:sp>
        <p:nvSpPr>
          <p:cNvPr id="11" name="Left Arrow 10"/>
          <p:cNvSpPr/>
          <p:nvPr/>
        </p:nvSpPr>
        <p:spPr>
          <a:xfrm rot="5400000">
            <a:off x="5835165" y="2188138"/>
            <a:ext cx="648072" cy="249477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Left Arrow 11"/>
          <p:cNvSpPr/>
          <p:nvPr/>
        </p:nvSpPr>
        <p:spPr>
          <a:xfrm rot="8223312">
            <a:off x="6642633" y="2514083"/>
            <a:ext cx="581599" cy="245658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Left Arrow 12"/>
          <p:cNvSpPr/>
          <p:nvPr/>
        </p:nvSpPr>
        <p:spPr>
          <a:xfrm rot="11694967">
            <a:off x="6892969" y="3249770"/>
            <a:ext cx="500340" cy="195359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Left Arrow 13"/>
          <p:cNvSpPr/>
          <p:nvPr/>
        </p:nvSpPr>
        <p:spPr>
          <a:xfrm rot="14553752">
            <a:off x="6256295" y="3860314"/>
            <a:ext cx="648072" cy="249477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Left Arrow 14"/>
          <p:cNvSpPr/>
          <p:nvPr/>
        </p:nvSpPr>
        <p:spPr>
          <a:xfrm rot="17743097">
            <a:off x="5435127" y="3894299"/>
            <a:ext cx="648072" cy="249477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Left Arrow 15"/>
          <p:cNvSpPr/>
          <p:nvPr/>
        </p:nvSpPr>
        <p:spPr>
          <a:xfrm rot="20572205">
            <a:off x="4955067" y="3293582"/>
            <a:ext cx="534669" cy="205245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Left Arrow 16"/>
          <p:cNvSpPr/>
          <p:nvPr/>
        </p:nvSpPr>
        <p:spPr>
          <a:xfrm rot="2615678">
            <a:off x="5079399" y="2476170"/>
            <a:ext cx="648072" cy="249477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Consultation</a:t>
            </a:r>
            <a:endParaRPr lang="en-GB" sz="2400" b="1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92080" y="2910135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Themes</a:t>
            </a:r>
            <a:endParaRPr lang="en-GB" sz="2800" b="1" dirty="0"/>
          </a:p>
        </p:txBody>
      </p:sp>
      <p:pic>
        <p:nvPicPr>
          <p:cNvPr id="20" name="Picture 2" descr="C:\Users\Amos\Documents\Tim\Total Craigroyston\TC logo with stra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165304"/>
            <a:ext cx="181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251520" y="764704"/>
            <a:ext cx="30963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lnSpc>
                <a:spcPct val="200000"/>
              </a:lnSpc>
              <a:buFont typeface="Arial" pitchFamily="34" charset="0"/>
              <a:buChar char="•"/>
            </a:pPr>
            <a:r>
              <a:rPr lang="en-GB" dirty="0" smtClean="0"/>
              <a:t>Developed in May-July 2012</a:t>
            </a:r>
          </a:p>
          <a:p>
            <a:pPr marL="173038" indent="-173038">
              <a:lnSpc>
                <a:spcPct val="200000"/>
              </a:lnSpc>
              <a:buFont typeface="Arial" pitchFamily="34" charset="0"/>
              <a:buChar char="•"/>
            </a:pPr>
            <a:r>
              <a:rPr lang="en-GB" dirty="0" smtClean="0"/>
              <a:t>Involved over 215 people</a:t>
            </a:r>
          </a:p>
          <a:p>
            <a:pPr marL="173038" indent="-173038">
              <a:lnSpc>
                <a:spcPct val="200000"/>
              </a:lnSpc>
              <a:buFont typeface="Arial" pitchFamily="34" charset="0"/>
              <a:buChar char="•"/>
            </a:pPr>
            <a:r>
              <a:rPr lang="en-GB" dirty="0" smtClean="0"/>
              <a:t>Around 2/5 local people</a:t>
            </a:r>
          </a:p>
          <a:p>
            <a:pPr marL="173038" indent="-173038">
              <a:lnSpc>
                <a:spcPct val="200000"/>
              </a:lnSpc>
              <a:buFont typeface="Arial" pitchFamily="34" charset="0"/>
              <a:buChar char="•"/>
            </a:pPr>
            <a:r>
              <a:rPr lang="en-GB" dirty="0" smtClean="0"/>
              <a:t>37 teams/organisations</a:t>
            </a:r>
          </a:p>
          <a:p>
            <a:pPr marL="173038" indent="-173038">
              <a:lnSpc>
                <a:spcPct val="200000"/>
              </a:lnSpc>
              <a:buFont typeface="Arial" pitchFamily="34" charset="0"/>
              <a:buChar char="•"/>
            </a:pPr>
            <a:r>
              <a:rPr lang="en-GB" dirty="0" smtClean="0"/>
              <a:t>Information analysed over July Aug</a:t>
            </a:r>
          </a:p>
          <a:p>
            <a:pPr marL="173038" indent="-173038">
              <a:lnSpc>
                <a:spcPct val="200000"/>
              </a:lnSpc>
              <a:buFont typeface="Arial" pitchFamily="34" charset="0"/>
              <a:buChar char="•"/>
            </a:pPr>
            <a:r>
              <a:rPr lang="en-GB" dirty="0" smtClean="0"/>
              <a:t>Road Map presented 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	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3528" y="1782415"/>
            <a:ext cx="8229600" cy="4094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00100" lvl="1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de-clutter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 the landscape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focus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the family and the community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develop relationships, which build on 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strengths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 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resilience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provide better 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continuity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and support the person most likely to 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achieve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engagement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embed 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Getting it Right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principles in everyday practice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547813" y="620713"/>
            <a:ext cx="6553200" cy="1200329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What </a:t>
            </a:r>
            <a:r>
              <a:rPr lang="en-GB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did we want to do </a:t>
            </a:r>
            <a:r>
              <a:rPr lang="en-GB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about it?</a:t>
            </a:r>
            <a:r>
              <a:rPr lang="en-GB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pic>
        <p:nvPicPr>
          <p:cNvPr id="8" name="Picture 2" descr="C:\Users\Amos\Documents\Tim\Total Craigroyston\TC logo with stra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165304"/>
            <a:ext cx="181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CF\Schl&amp;Com\Schools and Communities\Community Services\Total Craigroyston\0 Images and Templates\Logos\TC logo with str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2519613" cy="81788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915816" y="332656"/>
            <a:ext cx="59401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/>
              <a:t>The Working Model - </a:t>
            </a:r>
            <a:r>
              <a:rPr lang="en-GB" sz="1600" i="1" dirty="0"/>
              <a:t>How change </a:t>
            </a:r>
            <a:r>
              <a:rPr lang="en-GB" sz="1600" i="1" dirty="0" smtClean="0"/>
              <a:t>happens for children and families</a:t>
            </a:r>
            <a:endParaRPr lang="en-GB" sz="1600" dirty="0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3984361" y="1827401"/>
            <a:ext cx="1164523" cy="1006502"/>
          </a:xfrm>
          <a:prstGeom prst="hexagon">
            <a:avLst>
              <a:gd name="adj" fmla="val 28909"/>
              <a:gd name="vf" fmla="val 115470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7164288" y="1827401"/>
            <a:ext cx="1017846" cy="1017290"/>
          </a:xfrm>
          <a:prstGeom prst="re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6012160" y="2099442"/>
            <a:ext cx="448284" cy="448039"/>
          </a:xfrm>
          <a:prstGeom prst="plus">
            <a:avLst>
              <a:gd name="adj" fmla="val 25000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4025634" y="2116152"/>
            <a:ext cx="1094677" cy="55402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3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Supporting Families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7120475" y="2005093"/>
            <a:ext cx="1120076" cy="74948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GB" sz="13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Building 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GB" sz="13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Strong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GB" sz="13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Community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9512" y="962144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holistic approach</a:t>
            </a:r>
            <a:endParaRPr lang="en-GB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9512" y="2979529"/>
            <a:ext cx="27718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 </a:t>
            </a:r>
            <a:r>
              <a:rPr lang="en-GB" sz="1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many people as possible are supported through the services that are universally available to all members of society</a:t>
            </a:r>
            <a:r>
              <a:rPr lang="en-GB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endParaRPr lang="en-GB" sz="14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1200" b="1" i="1" dirty="0" smtClean="0"/>
          </a:p>
          <a:p>
            <a:endParaRPr lang="en-GB" sz="1200" b="1" i="1" dirty="0" smtClean="0"/>
          </a:p>
          <a:p>
            <a:pPr>
              <a:buFont typeface="Arial" pitchFamily="34" charset="0"/>
              <a:buChar char="•"/>
            </a:pPr>
            <a:r>
              <a:rPr lang="en-GB" sz="1200" b="1" i="1" dirty="0" smtClean="0"/>
              <a:t>Training</a:t>
            </a:r>
          </a:p>
          <a:p>
            <a:pPr>
              <a:buFont typeface="Arial" pitchFamily="34" charset="0"/>
              <a:buChar char="•"/>
            </a:pPr>
            <a:r>
              <a:rPr lang="en-GB" sz="1200" b="1" i="1" dirty="0" smtClean="0"/>
              <a:t>Improved partnerships</a:t>
            </a:r>
          </a:p>
          <a:p>
            <a:pPr>
              <a:buFont typeface="Arial" pitchFamily="34" charset="0"/>
              <a:buChar char="•"/>
            </a:pPr>
            <a:r>
              <a:rPr lang="en-GB" sz="1200" b="1" i="1" dirty="0" smtClean="0"/>
              <a:t>Better information sharing</a:t>
            </a:r>
          </a:p>
          <a:p>
            <a:pPr>
              <a:buFont typeface="Arial" pitchFamily="34" charset="0"/>
              <a:buChar char="•"/>
            </a:pPr>
            <a:r>
              <a:rPr lang="en-GB" sz="1200" b="1" i="1" dirty="0" smtClean="0"/>
              <a:t>Excellent schools and other facilities</a:t>
            </a:r>
          </a:p>
          <a:p>
            <a:pPr>
              <a:buFont typeface="Arial" pitchFamily="34" charset="0"/>
              <a:buChar char="•"/>
            </a:pPr>
            <a:r>
              <a:rPr lang="en-GB" sz="1200" b="1" i="1" dirty="0" smtClean="0"/>
              <a:t>Better local access to some health services</a:t>
            </a:r>
          </a:p>
          <a:p>
            <a:pPr>
              <a:buFont typeface="Arial" pitchFamily="34" charset="0"/>
              <a:buChar char="•"/>
            </a:pPr>
            <a:r>
              <a:rPr lang="en-GB" sz="1200" b="1" i="1" dirty="0" smtClean="0"/>
              <a:t>Good community based support</a:t>
            </a:r>
          </a:p>
          <a:p>
            <a:pPr>
              <a:buFont typeface="Arial" pitchFamily="34" charset="0"/>
              <a:buChar char="•"/>
            </a:pPr>
            <a:r>
              <a:rPr lang="en-GB" sz="1200" b="1" i="1" dirty="0" smtClean="0"/>
              <a:t>Good out of school activities and </a:t>
            </a:r>
            <a:r>
              <a:rPr lang="en-GB" sz="1200" b="1" i="1" dirty="0" err="1" smtClean="0"/>
              <a:t>opportunties</a:t>
            </a:r>
            <a:endParaRPr lang="en-GB" sz="1200" b="1" i="1" dirty="0" smtClean="0"/>
          </a:p>
          <a:p>
            <a:pPr>
              <a:buFont typeface="Arial" pitchFamily="34" charset="0"/>
              <a:buChar char="•"/>
            </a:pPr>
            <a:endParaRPr lang="en-GB" sz="1200" b="1" i="1" dirty="0" smtClean="0"/>
          </a:p>
          <a:p>
            <a:endParaRPr lang="en-GB" sz="1200" b="1" i="1" dirty="0"/>
          </a:p>
        </p:txBody>
      </p:sp>
      <p:sp>
        <p:nvSpPr>
          <p:cNvPr id="19" name="Rectangle 18"/>
          <p:cNvSpPr/>
          <p:nvPr/>
        </p:nvSpPr>
        <p:spPr>
          <a:xfrm>
            <a:off x="3186100" y="2979529"/>
            <a:ext cx="2771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Families have told us that they want quicker access to support when they get into difficulties and to have more about who they are working with.</a:t>
            </a:r>
          </a:p>
          <a:p>
            <a:endParaRPr lang="en-GB" sz="14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1200" b="1" i="1" dirty="0" smtClean="0"/>
          </a:p>
          <a:p>
            <a:pPr>
              <a:buFont typeface="Arial" pitchFamily="34" charset="0"/>
              <a:buChar char="•"/>
            </a:pPr>
            <a:r>
              <a:rPr lang="en-GB" sz="1200" b="1" i="1" dirty="0" smtClean="0"/>
              <a:t> Support in Time </a:t>
            </a:r>
          </a:p>
          <a:p>
            <a:pPr>
              <a:buFont typeface="Arial" pitchFamily="34" charset="0"/>
              <a:buChar char="•"/>
            </a:pPr>
            <a:r>
              <a:rPr lang="en-GB" sz="1200" b="1" i="1" dirty="0" smtClean="0"/>
              <a:t>Dedicated worker</a:t>
            </a:r>
          </a:p>
          <a:p>
            <a:pPr>
              <a:buFont typeface="Arial" pitchFamily="34" charset="0"/>
              <a:buChar char="•"/>
            </a:pPr>
            <a:r>
              <a:rPr lang="en-GB" sz="1200" b="1" i="1" dirty="0" smtClean="0"/>
              <a:t>Reduced numbers of professionals </a:t>
            </a:r>
          </a:p>
          <a:p>
            <a:pPr>
              <a:buFont typeface="Arial" pitchFamily="34" charset="0"/>
              <a:buChar char="•"/>
            </a:pPr>
            <a:r>
              <a:rPr lang="en-GB" sz="1200" b="1" i="1" dirty="0" smtClean="0"/>
              <a:t>Getting it Right</a:t>
            </a:r>
          </a:p>
          <a:p>
            <a:pPr>
              <a:buFont typeface="Arial" pitchFamily="34" charset="0"/>
              <a:buChar char="•"/>
            </a:pPr>
            <a:r>
              <a:rPr lang="en-GB" sz="1200" b="1" i="1" dirty="0" smtClean="0"/>
              <a:t>Listening to families (and individuals) about what makes a good life</a:t>
            </a:r>
          </a:p>
          <a:p>
            <a:pPr>
              <a:buFont typeface="Arial" pitchFamily="34" charset="0"/>
              <a:buChar char="•"/>
            </a:pPr>
            <a:r>
              <a:rPr lang="en-GB" sz="1200" b="1" i="1" dirty="0" smtClean="0"/>
              <a:t>Family at the centre</a:t>
            </a:r>
          </a:p>
          <a:p>
            <a:pPr>
              <a:buFont typeface="Arial" pitchFamily="34" charset="0"/>
              <a:buChar char="•"/>
            </a:pPr>
            <a:endParaRPr lang="en-GB" sz="1200" b="1" i="1" dirty="0"/>
          </a:p>
        </p:txBody>
      </p:sp>
      <p:sp>
        <p:nvSpPr>
          <p:cNvPr id="22" name="Rectangle 21"/>
          <p:cNvSpPr/>
          <p:nvPr/>
        </p:nvSpPr>
        <p:spPr>
          <a:xfrm>
            <a:off x="6084168" y="2979529"/>
            <a:ext cx="27718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</a:t>
            </a:r>
            <a:r>
              <a:rPr lang="en-GB" sz="1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creation of safe, stable and predictable environments where people feel a sense of connection and support are crucial to people’s ability to </a:t>
            </a:r>
            <a:r>
              <a:rPr lang="en-GB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flourish</a:t>
            </a:r>
          </a:p>
          <a:p>
            <a:endParaRPr lang="en-GB" sz="1200" b="1" i="1" dirty="0" smtClean="0"/>
          </a:p>
          <a:p>
            <a:endParaRPr lang="en-GB" sz="1200" b="1" i="1" dirty="0" smtClean="0"/>
          </a:p>
          <a:p>
            <a:pPr>
              <a:buFont typeface="Arial" pitchFamily="34" charset="0"/>
              <a:buChar char="•"/>
            </a:pPr>
            <a:r>
              <a:rPr lang="en-GB" sz="1200" b="1" i="1" dirty="0" smtClean="0"/>
              <a:t>Employment and training opportunities through the regeneration programme</a:t>
            </a:r>
          </a:p>
          <a:p>
            <a:pPr>
              <a:buFont typeface="Arial" pitchFamily="34" charset="0"/>
              <a:buChar char="•"/>
            </a:pPr>
            <a:r>
              <a:rPr lang="en-GB" sz="1200" b="1" i="1" dirty="0" smtClean="0"/>
              <a:t>Improved public space (coming)</a:t>
            </a:r>
          </a:p>
          <a:p>
            <a:pPr>
              <a:buFont typeface="Arial" pitchFamily="34" charset="0"/>
              <a:buChar char="•"/>
            </a:pPr>
            <a:r>
              <a:rPr lang="en-GB" sz="1200" b="1" i="1" dirty="0" smtClean="0"/>
              <a:t>Opportunities for local people to influence decision making</a:t>
            </a:r>
          </a:p>
          <a:p>
            <a:pPr>
              <a:buFont typeface="Arial" pitchFamily="34" charset="0"/>
              <a:buChar char="•"/>
            </a:pPr>
            <a:r>
              <a:rPr lang="en-GB" sz="1200" b="1" i="1" dirty="0" smtClean="0"/>
              <a:t>No exclusion, positive destinations, stay on rate at school</a:t>
            </a:r>
          </a:p>
          <a:p>
            <a:pPr>
              <a:buFont typeface="Arial" pitchFamily="34" charset="0"/>
              <a:buChar char="•"/>
            </a:pPr>
            <a:r>
              <a:rPr lang="en-GB" sz="1200" b="1" i="1" dirty="0" smtClean="0"/>
              <a:t>People supporting each other</a:t>
            </a:r>
            <a:endParaRPr lang="en-GB" sz="1200" b="1" i="1" dirty="0"/>
          </a:p>
        </p:txBody>
      </p:sp>
      <p:sp>
        <p:nvSpPr>
          <p:cNvPr id="25" name="Oval 4"/>
          <p:cNvSpPr>
            <a:spLocks noChangeArrowheads="1"/>
          </p:cNvSpPr>
          <p:nvPr/>
        </p:nvSpPr>
        <p:spPr bwMode="auto">
          <a:xfrm>
            <a:off x="683568" y="1827401"/>
            <a:ext cx="1000702" cy="1000155"/>
          </a:xfrm>
          <a:prstGeom prst="ellipse">
            <a:avLst/>
          </a:prstGeom>
          <a:solidFill>
            <a:srgbClr val="4F81B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674679" y="1980595"/>
            <a:ext cx="1043880" cy="896713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GB" sz="13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Excellent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GB" sz="13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Universal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3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Services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AutoShape 7"/>
          <p:cNvSpPr>
            <a:spLocks noChangeArrowheads="1"/>
          </p:cNvSpPr>
          <p:nvPr/>
        </p:nvSpPr>
        <p:spPr bwMode="auto">
          <a:xfrm>
            <a:off x="2646273" y="2115433"/>
            <a:ext cx="448284" cy="448039"/>
          </a:xfrm>
          <a:prstGeom prst="plus">
            <a:avLst>
              <a:gd name="adj" fmla="val 25000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467544" y="6550223"/>
            <a:ext cx="2339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hlinkClick r:id="rId3"/>
              </a:rPr>
              <a:t>www.totalcraigroyston.co.uk</a:t>
            </a:r>
            <a:endParaRPr lang="en-GB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6516216" y="6550223"/>
            <a:ext cx="2339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hlinkClick r:id="rId4"/>
              </a:rPr>
              <a:t>info@totalcraigroyston.co.uk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CF\Schl&amp;Com\Schools and Communities\Community Services\Total Craigroyston\0 Images and Templates\Logos\#StrongerNor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0"/>
            <a:ext cx="5256584" cy="10922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1081767"/>
            <a:ext cx="799288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/>
              <a:t>Established in 2014 following a serious incident in the area.</a:t>
            </a:r>
          </a:p>
          <a:p>
            <a:pPr marL="174625" indent="-174625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/>
              <a:t> Uses a Gold/Silver/Bronze structure</a:t>
            </a:r>
          </a:p>
          <a:p>
            <a:pPr marL="174625" indent="-174625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/>
              <a:t>Context of high levels of community concern on escalating youth (and other) crime</a:t>
            </a:r>
          </a:p>
          <a:p>
            <a:pPr marL="174625" indent="-174625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/>
              <a:t>Focus on working with the community on increasing safety</a:t>
            </a:r>
          </a:p>
          <a:p>
            <a:pPr marL="174625" indent="-174625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/>
              <a:t>Partners committed to finding new, local ways of working where possible.</a:t>
            </a:r>
          </a:p>
        </p:txBody>
      </p:sp>
      <p:sp>
        <p:nvSpPr>
          <p:cNvPr id="6" name="Rectangle 5"/>
          <p:cNvSpPr/>
          <p:nvPr/>
        </p:nvSpPr>
        <p:spPr>
          <a:xfrm>
            <a:off x="575556" y="4869160"/>
            <a:ext cx="7992888" cy="1708160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174625" lvl="0" indent="-174625"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/>
              <a:t>Serious violent crime in North Edinburgh reduced by 30.5%</a:t>
            </a:r>
          </a:p>
          <a:p>
            <a:pPr marL="174625" lvl="0" indent="-174625"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/>
              <a:t>Minor assault, down by 12%</a:t>
            </a:r>
          </a:p>
          <a:p>
            <a:pPr marL="174625" lvl="0" indent="-174625"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/>
              <a:t>Domestic house-breaking, reduced by 26%</a:t>
            </a:r>
          </a:p>
          <a:p>
            <a:pPr marL="174625" lvl="0" indent="-174625"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/>
              <a:t>Non-dwelling and business break-ins, down by 55%</a:t>
            </a:r>
          </a:p>
          <a:p>
            <a:pPr marL="174625" lvl="0" indent="-174625"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/>
              <a:t>Motor vehicle crime, reduced by 52%</a:t>
            </a:r>
          </a:p>
          <a:p>
            <a:pPr marL="174625" lvl="0" indent="-174625">
              <a:spcAft>
                <a:spcPts val="600"/>
              </a:spcAft>
              <a:buFont typeface="Wingdings" pitchFamily="2" charset="2"/>
              <a:buChar char="Ø"/>
            </a:pPr>
            <a:r>
              <a:rPr lang="en-GB" dirty="0" smtClean="0"/>
              <a:t>Vandalism, down 36%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443711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For April-December 2015, compared to same period in 2014:</a:t>
            </a:r>
            <a:endParaRPr lang="en-GB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Impacts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3608" y="1720840"/>
            <a:ext cx="69127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GB" dirty="0" smtClean="0"/>
              <a:t>Action on early literacy underway</a:t>
            </a:r>
          </a:p>
          <a:p>
            <a:pPr lvl="0"/>
            <a:endParaRPr lang="en-GB" dirty="0" smtClean="0"/>
          </a:p>
          <a:p>
            <a:pPr lvl="0">
              <a:buFont typeface="Arial" pitchFamily="34" charset="0"/>
              <a:buChar char="•"/>
            </a:pPr>
            <a:r>
              <a:rPr lang="en-GB" dirty="0" smtClean="0"/>
              <a:t>Literacy levels in primary schools are improving. </a:t>
            </a:r>
          </a:p>
          <a:p>
            <a:pPr lvl="0"/>
            <a:endParaRPr lang="en-GB" dirty="0" smtClean="0"/>
          </a:p>
          <a:p>
            <a:pPr lvl="0">
              <a:buFont typeface="Arial" pitchFamily="34" charset="0"/>
              <a:buChar char="•"/>
            </a:pPr>
            <a:r>
              <a:rPr lang="en-GB" dirty="0" smtClean="0"/>
              <a:t>Improving maths is a cluster priority</a:t>
            </a:r>
          </a:p>
          <a:p>
            <a:pPr lvl="0"/>
            <a:endParaRPr lang="en-GB" dirty="0" smtClean="0"/>
          </a:p>
          <a:p>
            <a:pPr lvl="0">
              <a:buFont typeface="Arial" pitchFamily="34" charset="0"/>
              <a:buChar char="•"/>
            </a:pPr>
            <a:r>
              <a:rPr lang="en-GB" dirty="0" smtClean="0"/>
              <a:t>Attainment and achievement  at CCHS is steadily improving</a:t>
            </a:r>
          </a:p>
          <a:p>
            <a:pPr lvl="0"/>
            <a:endParaRPr lang="en-GB" dirty="0" smtClean="0"/>
          </a:p>
          <a:p>
            <a:pPr lvl="0">
              <a:buFont typeface="Arial" pitchFamily="34" charset="0"/>
              <a:buChar char="•"/>
            </a:pPr>
            <a:r>
              <a:rPr lang="en-GB" dirty="0" smtClean="0"/>
              <a:t>Stay on rate at CCHS is improving</a:t>
            </a:r>
          </a:p>
          <a:p>
            <a:pPr lvl="0"/>
            <a:endParaRPr lang="en-GB" dirty="0" smtClean="0"/>
          </a:p>
          <a:p>
            <a:pPr lvl="0">
              <a:buFont typeface="Arial" pitchFamily="34" charset="0"/>
              <a:buChar char="•"/>
            </a:pPr>
            <a:r>
              <a:rPr lang="en-GB" dirty="0" smtClean="0"/>
              <a:t>Exclusions across the area are reducing markedly</a:t>
            </a:r>
          </a:p>
          <a:p>
            <a:pPr lvl="0"/>
            <a:endParaRPr lang="en-GB" dirty="0" smtClean="0"/>
          </a:p>
          <a:p>
            <a:pPr lvl="0">
              <a:buFont typeface="Arial" pitchFamily="34" charset="0"/>
              <a:buChar char="•"/>
            </a:pPr>
            <a:r>
              <a:rPr lang="en-GB" dirty="0" smtClean="0"/>
              <a:t>Positive destinations improving – this year CCHS most improved school in Edinburgh</a:t>
            </a:r>
          </a:p>
          <a:p>
            <a:pPr lvl="0"/>
            <a:endParaRPr lang="en-GB" dirty="0" smtClean="0"/>
          </a:p>
          <a:p>
            <a:pPr lvl="0">
              <a:buFont typeface="Arial" pitchFamily="34" charset="0"/>
              <a:buChar char="•"/>
            </a:pPr>
            <a:r>
              <a:rPr lang="en-GB" dirty="0" smtClean="0"/>
              <a:t>Youth offending is reducing especially among under 12s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006" y="764704"/>
            <a:ext cx="8640960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spcAft>
                <a:spcPts val="1800"/>
              </a:spcAft>
              <a:buFont typeface="Arial" pitchFamily="34" charset="0"/>
              <a:buChar char="•"/>
            </a:pPr>
            <a:r>
              <a:rPr lang="en-GB" sz="2400" dirty="0" smtClean="0"/>
              <a:t>Services are working more closely together now</a:t>
            </a:r>
          </a:p>
          <a:p>
            <a:pPr marL="174625" indent="-174625">
              <a:spcAft>
                <a:spcPts val="1800"/>
              </a:spcAft>
              <a:buFont typeface="Arial" pitchFamily="34" charset="0"/>
              <a:buChar char="•"/>
            </a:pPr>
            <a:r>
              <a:rPr lang="en-GB" sz="2400" dirty="0" smtClean="0"/>
              <a:t>There is a better sense of partnership  and listening to local residents to improve joined up working.</a:t>
            </a:r>
          </a:p>
          <a:p>
            <a:pPr marL="174625" indent="-174625">
              <a:spcAft>
                <a:spcPts val="1800"/>
              </a:spcAft>
              <a:buFont typeface="Arial" pitchFamily="34" charset="0"/>
              <a:buChar char="•"/>
            </a:pPr>
            <a:r>
              <a:rPr lang="en-GB" sz="2400" dirty="0" smtClean="0"/>
              <a:t>Major community Assets –community and voluntary organisations provide good social and community infrastructure and help local people support each other</a:t>
            </a:r>
          </a:p>
          <a:p>
            <a:pPr marL="174625" indent="-174625">
              <a:spcAft>
                <a:spcPts val="1800"/>
              </a:spcAft>
              <a:buFont typeface="Arial" pitchFamily="34" charset="0"/>
              <a:buChar char="•"/>
            </a:pPr>
            <a:r>
              <a:rPr lang="en-GB" sz="2400" dirty="0" smtClean="0"/>
              <a:t>Parents and local residents feel more included in decision making – interestingly  probably not the ‘organised’ community.</a:t>
            </a:r>
          </a:p>
          <a:p>
            <a:pPr marL="174625" indent="-174625">
              <a:spcAft>
                <a:spcPts val="1800"/>
              </a:spcAft>
              <a:buFont typeface="Arial" pitchFamily="34" charset="0"/>
              <a:buChar char="•"/>
            </a:pPr>
            <a:r>
              <a:rPr lang="en-GB" sz="2400" dirty="0" smtClean="0"/>
              <a:t>Schools , voluntary  organisations and other universal services very important for local non stigmatising service delivery.</a:t>
            </a:r>
          </a:p>
          <a:p>
            <a:pPr marL="174625" indent="-174625">
              <a:spcAft>
                <a:spcPts val="1800"/>
              </a:spcAft>
              <a:buFont typeface="Arial" pitchFamily="34" charset="0"/>
              <a:buChar char="•"/>
            </a:pPr>
            <a:r>
              <a:rPr lang="en-GB" sz="2400" dirty="0" smtClean="0"/>
              <a:t>Services working better in partnership with local residents?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Verdana" pitchFamily="34" charset="0"/>
                <a:cs typeface="Calibri" pitchFamily="34" charset="0"/>
              </a:rPr>
              <a:t>Comments from local residents and staff</a:t>
            </a:r>
            <a:endParaRPr lang="en-GB" sz="2400" b="1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  <a:ea typeface="Verdana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905</Words>
  <Application>Microsoft Office PowerPoint</Application>
  <PresentationFormat>On-screen Show (4:3)</PresentationFormat>
  <Paragraphs>149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Why a ‘place based’ this approach?</vt:lpstr>
      <vt:lpstr>Slide 3</vt:lpstr>
      <vt:lpstr>Slide 4</vt:lpstr>
      <vt:lpstr> </vt:lpstr>
      <vt:lpstr>Slide 6</vt:lpstr>
      <vt:lpstr>Slide 7</vt:lpstr>
      <vt:lpstr>Impacts</vt:lpstr>
      <vt:lpstr>Slide 9</vt:lpstr>
      <vt:lpstr>Some lessons</vt:lpstr>
      <vt:lpstr>The Future</vt:lpstr>
    </vt:vector>
  </TitlesOfParts>
  <Company>City of Edinburgh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Packer</dc:creator>
  <cp:lastModifiedBy>Christine Mackay</cp:lastModifiedBy>
  <cp:revision>26</cp:revision>
  <dcterms:created xsi:type="dcterms:W3CDTF">2016-02-11T11:04:10Z</dcterms:created>
  <dcterms:modified xsi:type="dcterms:W3CDTF">2016-03-22T15:52:06Z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218663791</vt:i4>
  </property>
  <property fmtid="{D5CDD505-2E9C-101B-9397-08002B2CF9AE}" pid="3" name="_NewReviewCycle">
    <vt:lpwstr/>
  </property>
  <property fmtid="{D5CDD505-2E9C-101B-9397-08002B2CF9AE}" pid="4" name="_EmailSubject">
    <vt:lpwstr>Total Craigroyston Presentation</vt:lpwstr>
  </property>
  <property fmtid="{D5CDD505-2E9C-101B-9397-08002B2CF9AE}" pid="5" name="_AuthorEmail">
    <vt:lpwstr>Tracey.Devenney@edinburgh.gov.uk</vt:lpwstr>
  </property>
  <property fmtid="{D5CDD505-2E9C-101B-9397-08002B2CF9AE}" pid="6" name="_AuthorEmailDisplayName">
    <vt:lpwstr>Tracey Devenney</vt:lpwstr>
  </property>
  <property fmtid="{D5CDD505-2E9C-101B-9397-08002B2CF9AE}" pid="7" name="_PreviousAdHocReviewCycleID">
    <vt:i4>-1481356336</vt:i4>
  </property>
</Properties>
</file>